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294" r:id="rId20"/>
    <p:sldId id="272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6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48B9D-C3EF-4F87-954D-825FFBFDF1D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254CC-6D17-4AB3-A887-1E6F5D60F3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11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12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0" y="4514192"/>
            <a:ext cx="9144000" cy="62930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502"/>
            <a:ext cx="2699792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386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b="0" baseline="0" dirty="0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比例尺  让校园绿起来</a:t>
            </a:r>
            <a:endParaRPr lang="zh-CN" altLang="en-US" sz="1200" b="0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8.png"/><Relationship Id="rId5" Type="http://schemas.openxmlformats.org/officeDocument/2006/relationships/tags" Target="../tags/tag5.xml"/><Relationship Id="rId10" Type="http://schemas.openxmlformats.org/officeDocument/2006/relationships/slide" Target="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446675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0691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版六年制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六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630063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259632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4" y="445727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331640" y="2952109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402366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47" y="4413687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单圆角矩形 25"/>
          <p:cNvSpPr/>
          <p:nvPr/>
        </p:nvSpPr>
        <p:spPr>
          <a:xfrm>
            <a:off x="3779912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>
            <a:hlinkClick r:id="rId7" action="ppaction://hlinksldjump"/>
          </p:cNvPr>
          <p:cNvSpPr/>
          <p:nvPr/>
        </p:nvSpPr>
        <p:spPr>
          <a:xfrm>
            <a:off x="3840477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28" name="矩形 27"/>
          <p:cNvSpPr/>
          <p:nvPr/>
        </p:nvSpPr>
        <p:spPr>
          <a:xfrm>
            <a:off x="3961326" y="2285955"/>
            <a:ext cx="1436933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5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350775" y="942497"/>
            <a:ext cx="6124388" cy="74635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4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快乐足</a:t>
            </a:r>
            <a:r>
              <a:rPr lang="zh-CN" altLang="en-US" sz="4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球</a:t>
            </a:r>
            <a:r>
              <a:rPr lang="en-US" altLang="zh-CN" sz="36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36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比例尺</a:t>
            </a:r>
            <a:endParaRPr lang="zh-CN" altLang="en-US" sz="36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604627" y="991676"/>
            <a:ext cx="654847" cy="648072"/>
            <a:chOff x="1306635" y="1440417"/>
            <a:chExt cx="654847" cy="648072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32" name="文本框 10"/>
            <p:cNvSpPr txBox="1"/>
            <p:nvPr/>
          </p:nvSpPr>
          <p:spPr>
            <a:xfrm>
              <a:off x="1326372" y="1457547"/>
              <a:ext cx="63511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四</a:t>
              </a:r>
            </a:p>
          </p:txBody>
        </p:sp>
      </p:grpSp>
      <p:sp>
        <p:nvSpPr>
          <p:cNvPr id="33" name="矩形 32"/>
          <p:cNvSpPr/>
          <p:nvPr/>
        </p:nvSpPr>
        <p:spPr>
          <a:xfrm>
            <a:off x="2971881" y="4227552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 bwMode="auto">
          <a:xfrm>
            <a:off x="1070417" y="1251959"/>
            <a:ext cx="7095588" cy="2975975"/>
            <a:chOff x="289555" y="882345"/>
            <a:chExt cx="8424936" cy="3528392"/>
          </a:xfrm>
        </p:grpSpPr>
        <p:sp>
          <p:nvSpPr>
            <p:cNvPr id="10" name="矩形 9"/>
            <p:cNvSpPr/>
            <p:nvPr/>
          </p:nvSpPr>
          <p:spPr>
            <a:xfrm>
              <a:off x="289555" y="882345"/>
              <a:ext cx="8424936" cy="3528392"/>
            </a:xfrm>
            <a:prstGeom prst="rect">
              <a:avLst/>
            </a:prstGeom>
            <a:gradFill>
              <a:gsLst>
                <a:gs pos="67000">
                  <a:srgbClr val="B7732F"/>
                </a:gs>
                <a:gs pos="0">
                  <a:srgbClr val="CC8238"/>
                </a:gs>
              </a:gsLst>
              <a:lin ang="5400000" scaled="0"/>
            </a:gradFill>
            <a:ln w="28575" cap="flat" cmpd="sng" algn="ctr">
              <a:noFill/>
              <a:prstDash val="solid"/>
            </a:ln>
            <a:effectLst>
              <a:outerShdw blurRad="44450" dist="27940" dir="5400000" algn="ctr">
                <a:srgbClr val="7A4D20"/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71450" h="635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73398" y="1131252"/>
              <a:ext cx="8057251" cy="3127481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416831" y="1026749"/>
              <a:ext cx="8170385" cy="3125582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277888" y="1667506"/>
                <a:ext cx="7182544" cy="21448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667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zh-CN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绿化覆盖率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:</a:t>
                </a:r>
                <a:r>
                  <a:rPr lang="zh-CN" altLang="zh-CN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指一定区域范围内绿化覆盖面积</a:t>
                </a:r>
                <a:endParaRPr lang="en-US" altLang="zh-CN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indent="2667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altLang="zh-CN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          </a:t>
                </a:r>
                <a:r>
                  <a:rPr lang="zh-CN" altLang="zh-CN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占总面积的比率。</a:t>
                </a:r>
              </a:p>
              <a:p>
                <a:pPr indent="2667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zh-CN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绿化覆盖率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zh-CN" altLang="zh-CN" sz="240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区域内绿化覆盖面积</m:t>
                        </m:r>
                      </m:num>
                      <m:den>
                        <m:r>
                          <m:rPr>
                            <m:nor/>
                          </m:rPr>
                          <a:rPr lang="zh-CN" altLang="zh-CN" sz="240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区域土地总面积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×100%</a:t>
                </a:r>
                <a:endPara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888" y="1667506"/>
                <a:ext cx="7182544" cy="2144883"/>
              </a:xfrm>
              <a:prstGeom prst="rect">
                <a:avLst/>
              </a:prstGeom>
              <a:blipFill rotWithShape="1">
                <a:blip r:embed="rId3"/>
                <a:stretch>
                  <a:fillRect l="-4" t="-29" r="5" b="-4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726945" y="599953"/>
            <a:ext cx="1988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调查与测量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4" name="图片 13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5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 bwMode="auto">
          <a:xfrm>
            <a:off x="932796" y="1489094"/>
            <a:ext cx="7095588" cy="2621690"/>
            <a:chOff x="289555" y="882345"/>
            <a:chExt cx="8424936" cy="3528392"/>
          </a:xfrm>
        </p:grpSpPr>
        <p:sp>
          <p:nvSpPr>
            <p:cNvPr id="10" name="矩形 9"/>
            <p:cNvSpPr/>
            <p:nvPr/>
          </p:nvSpPr>
          <p:spPr>
            <a:xfrm>
              <a:off x="289555" y="882345"/>
              <a:ext cx="8424936" cy="3528392"/>
            </a:xfrm>
            <a:prstGeom prst="rect">
              <a:avLst/>
            </a:prstGeom>
            <a:gradFill>
              <a:gsLst>
                <a:gs pos="67000">
                  <a:srgbClr val="B7732F"/>
                </a:gs>
                <a:gs pos="0">
                  <a:srgbClr val="CC8238"/>
                </a:gs>
              </a:gsLst>
              <a:lin ang="5400000" scaled="0"/>
            </a:gradFill>
            <a:ln w="28575" cap="flat" cmpd="sng" algn="ctr">
              <a:noFill/>
              <a:prstDash val="solid"/>
            </a:ln>
            <a:effectLst>
              <a:outerShdw blurRad="44450" dist="27940" dir="5400000" algn="ctr">
                <a:srgbClr val="7A4D20"/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71450" h="635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73398" y="1131252"/>
              <a:ext cx="8057251" cy="3127481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416831" y="1026749"/>
              <a:ext cx="8170385" cy="3125582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932796" y="1806527"/>
            <a:ext cx="7095588" cy="1667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生均绿化用地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是用学校绿化用地的总面积除以全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校学生总人数所得的商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山东省小学规范化学校标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准中要求学校生均绿化用地不少于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0.5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平方米。</a:t>
            </a:r>
          </a:p>
        </p:txBody>
      </p:sp>
      <p:sp>
        <p:nvSpPr>
          <p:cNvPr id="3" name="矩形 2"/>
          <p:cNvSpPr/>
          <p:nvPr/>
        </p:nvSpPr>
        <p:spPr>
          <a:xfrm>
            <a:off x="752742" y="699542"/>
            <a:ext cx="1988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调查与测量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4" name="图片 13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5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5"/>
          <p:cNvGrpSpPr/>
          <p:nvPr/>
        </p:nvGrpSpPr>
        <p:grpSpPr bwMode="auto">
          <a:xfrm flipH="1">
            <a:off x="1605582" y="1410131"/>
            <a:ext cx="6397894" cy="2982929"/>
            <a:chOff x="6005427" y="1419622"/>
            <a:chExt cx="2744788" cy="1511300"/>
          </a:xfrm>
        </p:grpSpPr>
        <p:sp>
          <p:nvSpPr>
            <p:cNvPr id="14" name="Rectangle 50"/>
            <p:cNvSpPr/>
            <p:nvPr/>
          </p:nvSpPr>
          <p:spPr>
            <a:xfrm>
              <a:off x="6253077" y="1419622"/>
              <a:ext cx="2497138" cy="128111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47625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altLang="zh-CN" ker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pic>
          <p:nvPicPr>
            <p:cNvPr id="15" name="Picture 37" descr="flick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20954365">
              <a:off x="6059124" y="2250809"/>
              <a:ext cx="635000" cy="635000"/>
            </a:xfrm>
            <a:prstGeom prst="rect">
              <a:avLst/>
            </a:prstGeom>
            <a:effectLst>
              <a:reflection stA="9000" endPos="52000" dir="5400000" sy="-100000" algn="bl" rotWithShape="0"/>
            </a:effectLst>
          </p:spPr>
        </p:pic>
        <p:sp>
          <p:nvSpPr>
            <p:cNvPr id="16" name="Cloud 52"/>
            <p:cNvSpPr/>
            <p:nvPr/>
          </p:nvSpPr>
          <p:spPr>
            <a:xfrm>
              <a:off x="6005427" y="2424509"/>
              <a:ext cx="895350" cy="506413"/>
            </a:xfrm>
            <a:prstGeom prst="cloud">
              <a:avLst/>
            </a:prstGeom>
            <a:gradFill rotWithShape="1">
              <a:gsLst>
                <a:gs pos="0">
                  <a:sysClr val="window" lastClr="FFFFFF"/>
                </a:gs>
                <a:gs pos="100000">
                  <a:sysClr val="window" lastClr="FFFFFF"/>
                </a:gs>
              </a:gsLst>
              <a:lin ang="16200000" scaled="0"/>
            </a:gradFill>
            <a:ln w="9525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16200000" algn="tl" rotWithShape="0">
                <a:srgbClr val="000000">
                  <a:alpha val="10000"/>
                </a:srgbClr>
              </a:outerShdw>
            </a:effectLst>
          </p:spPr>
          <p:txBody>
            <a:bodyPr anchor="ctr"/>
            <a:lstStyle>
              <a:lvl1pPr defTabSz="4572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4572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altLang="zh-CN" kern="0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743594" y="1887673"/>
            <a:ext cx="5544616" cy="1436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200000"/>
              </a:lnSpc>
              <a:spcAft>
                <a:spcPts val="0"/>
              </a:spcAft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(2)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实际调查测量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计算绿地率、绿化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266700">
              <a:lnSpc>
                <a:spcPct val="200000"/>
              </a:lnSpc>
              <a:spcAft>
                <a:spcPts val="0"/>
              </a:spcAft>
            </a:pP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覆盖率及生均绿化用地面积。</a:t>
            </a:r>
          </a:p>
        </p:txBody>
      </p:sp>
      <p:sp>
        <p:nvSpPr>
          <p:cNvPr id="3" name="矩形 2"/>
          <p:cNvSpPr/>
          <p:nvPr/>
        </p:nvSpPr>
        <p:spPr>
          <a:xfrm>
            <a:off x="611560" y="627534"/>
            <a:ext cx="1988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调查与测量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8" name="图片 17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9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161522" y="1635276"/>
            <a:ext cx="4517583" cy="559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测量工具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米尺数把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测绳数条。</a:t>
            </a:r>
          </a:p>
        </p:txBody>
      </p:sp>
      <p:sp>
        <p:nvSpPr>
          <p:cNvPr id="11" name="矩形 10"/>
          <p:cNvSpPr/>
          <p:nvPr/>
        </p:nvSpPr>
        <p:spPr>
          <a:xfrm>
            <a:off x="1079003" y="726729"/>
            <a:ext cx="1988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调查与测量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509"/>
          <a:stretch>
            <a:fillRect/>
          </a:stretch>
        </p:blipFill>
        <p:spPr>
          <a:xfrm>
            <a:off x="1129676" y="2609171"/>
            <a:ext cx="1704762" cy="88072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509"/>
          <a:stretch>
            <a:fillRect/>
          </a:stretch>
        </p:blipFill>
        <p:spPr>
          <a:xfrm>
            <a:off x="2056170" y="3303181"/>
            <a:ext cx="1704762" cy="88072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509"/>
          <a:stretch>
            <a:fillRect/>
          </a:stretch>
        </p:blipFill>
        <p:spPr>
          <a:xfrm>
            <a:off x="3067048" y="2609171"/>
            <a:ext cx="1704762" cy="88072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5532091" y="2723859"/>
            <a:ext cx="2352277" cy="1460050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3083994" y="627534"/>
            <a:ext cx="2044149" cy="559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----</a:t>
            </a:r>
            <a:r>
              <a:rPr lang="zh-CN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活动准备</a:t>
            </a:r>
            <a:endParaRPr lang="en-US" altLang="zh-CN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9" name="图片 18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0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32467" y="1904947"/>
          <a:ext cx="7807831" cy="830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3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54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类别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合计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草坪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花圃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树林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其他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4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面积</a:t>
                      </a: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(</a:t>
                      </a:r>
                      <a:r>
                        <a:rPr lang="zh-CN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平方米</a:t>
                      </a: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)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 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 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 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 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 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45117" y="3372892"/>
          <a:ext cx="7807831" cy="7110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8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55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类别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合计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草地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花圃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树林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其他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5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面积</a:t>
                      </a:r>
                      <a:r>
                        <a:rPr lang="en-US" sz="20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(</a:t>
                      </a:r>
                      <a:r>
                        <a:rPr lang="zh-CN" sz="20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平方米</a:t>
                      </a:r>
                      <a:r>
                        <a:rPr lang="en-US" sz="20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)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 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 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 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 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 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44095" y="2823586"/>
            <a:ext cx="5822428" cy="46166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学校绿地覆盖面积统计表　　　年　　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 </a:t>
            </a:r>
          </a:p>
        </p:txBody>
      </p:sp>
      <p:sp>
        <p:nvSpPr>
          <p:cNvPr id="9" name="矩形 8"/>
          <p:cNvSpPr/>
          <p:nvPr/>
        </p:nvSpPr>
        <p:spPr>
          <a:xfrm>
            <a:off x="2172767" y="1355641"/>
            <a:ext cx="5824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学校绿地面积统计表　　　　　年　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 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80734" y="713376"/>
            <a:ext cx="1988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调查与测量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32411" y="744153"/>
            <a:ext cx="2198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r>
              <a:rPr lang="zh-CN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数据统计表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4" name="图片 13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5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5"/>
          <p:cNvGrpSpPr/>
          <p:nvPr/>
        </p:nvGrpSpPr>
        <p:grpSpPr bwMode="auto">
          <a:xfrm>
            <a:off x="2043646" y="1878535"/>
            <a:ext cx="4448593" cy="2449428"/>
            <a:chOff x="6005427" y="1419622"/>
            <a:chExt cx="2744788" cy="1511300"/>
          </a:xfrm>
        </p:grpSpPr>
        <p:sp>
          <p:nvSpPr>
            <p:cNvPr id="12" name="Rectangle 50"/>
            <p:cNvSpPr/>
            <p:nvPr/>
          </p:nvSpPr>
          <p:spPr>
            <a:xfrm>
              <a:off x="6253077" y="1419622"/>
              <a:ext cx="2497138" cy="128111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47625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altLang="zh-CN" ker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pic>
          <p:nvPicPr>
            <p:cNvPr id="13" name="Picture 37" descr="flick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0954365">
              <a:off x="6059124" y="2250809"/>
              <a:ext cx="635000" cy="635000"/>
            </a:xfrm>
            <a:prstGeom prst="rect">
              <a:avLst/>
            </a:prstGeom>
            <a:effectLst>
              <a:reflection stA="9000" endPos="52000" dir="5400000" sy="-100000" algn="bl" rotWithShape="0"/>
            </a:effectLst>
          </p:spPr>
        </p:pic>
        <p:sp>
          <p:nvSpPr>
            <p:cNvPr id="14" name="Cloud 52"/>
            <p:cNvSpPr/>
            <p:nvPr/>
          </p:nvSpPr>
          <p:spPr>
            <a:xfrm>
              <a:off x="6005427" y="2424509"/>
              <a:ext cx="895350" cy="506413"/>
            </a:xfrm>
            <a:prstGeom prst="cloud">
              <a:avLst/>
            </a:prstGeom>
            <a:gradFill rotWithShape="1">
              <a:gsLst>
                <a:gs pos="0">
                  <a:sysClr val="window" lastClr="FFFFFF"/>
                </a:gs>
                <a:gs pos="100000">
                  <a:sysClr val="window" lastClr="FFFFFF"/>
                </a:gs>
              </a:gsLst>
              <a:lin ang="16200000" scaled="0"/>
            </a:gradFill>
            <a:ln w="9525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16200000" algn="tl" rotWithShape="0">
                <a:srgbClr val="000000">
                  <a:alpha val="10000"/>
                </a:srgbClr>
              </a:outerShdw>
            </a:effectLst>
          </p:spPr>
          <p:txBody>
            <a:bodyPr anchor="ctr"/>
            <a:lstStyle>
              <a:lvl1pPr defTabSz="4572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4572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altLang="zh-CN" kern="0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888684" y="771550"/>
            <a:ext cx="1988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调查与测量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10621" y="802327"/>
            <a:ext cx="3281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----</a:t>
            </a:r>
            <a:r>
              <a:rPr lang="zh-CN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获取数据的方式。</a:t>
            </a:r>
          </a:p>
        </p:txBody>
      </p:sp>
      <p:sp>
        <p:nvSpPr>
          <p:cNvPr id="9" name="矩形 8"/>
          <p:cNvSpPr/>
          <p:nvPr/>
        </p:nvSpPr>
        <p:spPr>
          <a:xfrm>
            <a:off x="3072390" y="2320794"/>
            <a:ext cx="3587842" cy="1113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查阅资料　工具测量　　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估测　　步测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6" name="图片 15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7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153775" y="627534"/>
            <a:ext cx="1988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调查与测量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75712" y="658311"/>
            <a:ext cx="17347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----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计算</a:t>
            </a:r>
            <a:r>
              <a:rPr lang="zh-CN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grpSp>
        <p:nvGrpSpPr>
          <p:cNvPr id="10" name="组合 53"/>
          <p:cNvGrpSpPr/>
          <p:nvPr/>
        </p:nvGrpSpPr>
        <p:grpSpPr bwMode="auto">
          <a:xfrm>
            <a:off x="2699792" y="1150753"/>
            <a:ext cx="4248472" cy="3184053"/>
            <a:chOff x="1135460" y="1491630"/>
            <a:chExt cx="2103437" cy="1782366"/>
          </a:xfrm>
        </p:grpSpPr>
        <p:sp>
          <p:nvSpPr>
            <p:cNvPr id="11" name="MH_Other_1"/>
            <p:cNvSpPr/>
            <p:nvPr>
              <p:custDataLst>
                <p:tags r:id="rId1"/>
              </p:custDataLst>
            </p:nvPr>
          </p:nvSpPr>
          <p:spPr>
            <a:xfrm>
              <a:off x="2045097" y="1823639"/>
              <a:ext cx="300038" cy="203336"/>
            </a:xfrm>
            <a:custGeom>
              <a:avLst/>
              <a:gdLst>
                <a:gd name="connsiteX0" fmla="*/ 181098 w 387596"/>
                <a:gd name="connsiteY0" fmla="*/ 66889 h 348240"/>
                <a:gd name="connsiteX1" fmla="*/ 51899 w 387596"/>
                <a:gd name="connsiteY1" fmla="*/ 174120 h 348240"/>
                <a:gd name="connsiteX2" fmla="*/ 181098 w 387596"/>
                <a:gd name="connsiteY2" fmla="*/ 281351 h 348240"/>
                <a:gd name="connsiteX3" fmla="*/ 310297 w 387596"/>
                <a:gd name="connsiteY3" fmla="*/ 174120 h 348240"/>
                <a:gd name="connsiteX4" fmla="*/ 181098 w 387596"/>
                <a:gd name="connsiteY4" fmla="*/ 66889 h 348240"/>
                <a:gd name="connsiteX5" fmla="*/ 193798 w 387596"/>
                <a:gd name="connsiteY5" fmla="*/ 0 h 348240"/>
                <a:gd name="connsiteX6" fmla="*/ 387596 w 387596"/>
                <a:gd name="connsiteY6" fmla="*/ 174120 h 348240"/>
                <a:gd name="connsiteX7" fmla="*/ 193798 w 387596"/>
                <a:gd name="connsiteY7" fmla="*/ 348240 h 348240"/>
                <a:gd name="connsiteX8" fmla="*/ 0 w 387596"/>
                <a:gd name="connsiteY8" fmla="*/ 174120 h 348240"/>
                <a:gd name="connsiteX9" fmla="*/ 193798 w 387596"/>
                <a:gd name="connsiteY9" fmla="*/ 0 h 348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7596" h="348240">
                  <a:moveTo>
                    <a:pt x="181098" y="66889"/>
                  </a:moveTo>
                  <a:cubicBezTo>
                    <a:pt x="109743" y="66889"/>
                    <a:pt x="51899" y="114898"/>
                    <a:pt x="51899" y="174120"/>
                  </a:cubicBezTo>
                  <a:cubicBezTo>
                    <a:pt x="51899" y="233342"/>
                    <a:pt x="109743" y="281351"/>
                    <a:pt x="181098" y="281351"/>
                  </a:cubicBezTo>
                  <a:cubicBezTo>
                    <a:pt x="252453" y="281351"/>
                    <a:pt x="310297" y="233342"/>
                    <a:pt x="310297" y="174120"/>
                  </a:cubicBezTo>
                  <a:cubicBezTo>
                    <a:pt x="310297" y="114898"/>
                    <a:pt x="252453" y="66889"/>
                    <a:pt x="181098" y="66889"/>
                  </a:cubicBezTo>
                  <a:close/>
                  <a:moveTo>
                    <a:pt x="193798" y="0"/>
                  </a:moveTo>
                  <a:cubicBezTo>
                    <a:pt x="300830" y="0"/>
                    <a:pt x="387596" y="77956"/>
                    <a:pt x="387596" y="174120"/>
                  </a:cubicBezTo>
                  <a:cubicBezTo>
                    <a:pt x="387596" y="270284"/>
                    <a:pt x="300830" y="348240"/>
                    <a:pt x="193798" y="348240"/>
                  </a:cubicBezTo>
                  <a:cubicBezTo>
                    <a:pt x="86766" y="348240"/>
                    <a:pt x="0" y="270284"/>
                    <a:pt x="0" y="174120"/>
                  </a:cubicBezTo>
                  <a:cubicBezTo>
                    <a:pt x="0" y="77956"/>
                    <a:pt x="86766" y="0"/>
                    <a:pt x="193798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endParaRPr lang="zh-CN" altLang="en-US" sz="1400">
                <a:latin typeface="+mn-ea"/>
              </a:endParaRPr>
            </a:p>
          </p:txBody>
        </p:sp>
        <p:sp>
          <p:nvSpPr>
            <p:cNvPr id="12" name="MH_Other_2"/>
            <p:cNvSpPr/>
            <p:nvPr>
              <p:custDataLst>
                <p:tags r:id="rId2"/>
              </p:custDataLst>
            </p:nvPr>
          </p:nvSpPr>
          <p:spPr>
            <a:xfrm>
              <a:off x="2138760" y="1871296"/>
              <a:ext cx="117475" cy="8895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7979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endParaRPr lang="zh-CN" altLang="en-US" sz="1400">
                <a:latin typeface="+mn-ea"/>
              </a:endParaRPr>
            </a:p>
          </p:txBody>
        </p:sp>
        <p:sp>
          <p:nvSpPr>
            <p:cNvPr id="13" name="MH_Other_3"/>
            <p:cNvSpPr/>
            <p:nvPr>
              <p:custDataLst>
                <p:tags r:id="rId3"/>
              </p:custDataLst>
            </p:nvPr>
          </p:nvSpPr>
          <p:spPr>
            <a:xfrm rot="5441149">
              <a:off x="2161757" y="1870526"/>
              <a:ext cx="65132" cy="73025"/>
            </a:xfrm>
            <a:prstGeom prst="ellipse">
              <a:avLst/>
            </a:prstGeom>
            <a:solidFill>
              <a:srgbClr val="568424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endParaRPr lang="zh-CN" altLang="en-US" sz="1400">
                <a:latin typeface="+mn-ea"/>
              </a:endParaRPr>
            </a:p>
          </p:txBody>
        </p:sp>
        <p:sp>
          <p:nvSpPr>
            <p:cNvPr id="14" name="MH_Other_4"/>
            <p:cNvSpPr/>
            <p:nvPr>
              <p:custDataLst>
                <p:tags r:id="rId4"/>
              </p:custDataLst>
            </p:nvPr>
          </p:nvSpPr>
          <p:spPr>
            <a:xfrm rot="5441149">
              <a:off x="2018785" y="1724369"/>
              <a:ext cx="352661" cy="42862"/>
            </a:xfrm>
            <a:prstGeom prst="rect">
              <a:avLst/>
            </a:prstGeom>
            <a:gradFill flip="none" rotWithShape="1">
              <a:gsLst>
                <a:gs pos="51000">
                  <a:srgbClr val="C7C7C7"/>
                </a:gs>
                <a:gs pos="2000">
                  <a:srgbClr val="1C1C1C"/>
                </a:gs>
                <a:gs pos="98000">
                  <a:srgbClr val="1C1C1C"/>
                </a:gs>
              </a:gsLst>
              <a:path path="rect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endParaRPr lang="zh-CN" altLang="en-US" sz="1400">
                <a:latin typeface="+mn-ea"/>
              </a:endParaRPr>
            </a:p>
          </p:txBody>
        </p:sp>
        <p:sp>
          <p:nvSpPr>
            <p:cNvPr id="15" name="MH_Other_5"/>
            <p:cNvSpPr/>
            <p:nvPr>
              <p:custDataLst>
                <p:tags r:id="rId5"/>
              </p:custDataLst>
            </p:nvPr>
          </p:nvSpPr>
          <p:spPr>
            <a:xfrm>
              <a:off x="2087960" y="1491630"/>
              <a:ext cx="212725" cy="158856"/>
            </a:xfrm>
            <a:prstGeom prst="ellipse">
              <a:avLst/>
            </a:prstGeom>
            <a:solidFill>
              <a:srgbClr val="DDD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endParaRPr lang="zh-CN" altLang="en-US" sz="1400">
                <a:latin typeface="+mn-ea"/>
              </a:endParaRPr>
            </a:p>
          </p:txBody>
        </p:sp>
        <p:sp>
          <p:nvSpPr>
            <p:cNvPr id="16" name="MH_Other_6"/>
            <p:cNvSpPr/>
            <p:nvPr>
              <p:custDataLst>
                <p:tags r:id="rId6"/>
              </p:custDataLst>
            </p:nvPr>
          </p:nvSpPr>
          <p:spPr bwMode="auto">
            <a:xfrm>
              <a:off x="2116535" y="1512281"/>
              <a:ext cx="155575" cy="119143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endParaRPr lang="zh-CN" altLang="en-US" sz="1400">
                <a:latin typeface="+mn-ea"/>
              </a:endParaRPr>
            </a:p>
          </p:txBody>
        </p:sp>
        <p:sp>
          <p:nvSpPr>
            <p:cNvPr id="17" name="MH_Other_7"/>
            <p:cNvSpPr/>
            <p:nvPr>
              <p:custDataLst>
                <p:tags r:id="rId7"/>
              </p:custDataLst>
            </p:nvPr>
          </p:nvSpPr>
          <p:spPr>
            <a:xfrm>
              <a:off x="1135460" y="1969787"/>
              <a:ext cx="2103437" cy="1304209"/>
            </a:xfrm>
            <a:prstGeom prst="roundRect">
              <a:avLst>
                <a:gd name="adj" fmla="val 6144"/>
              </a:avLst>
            </a:prstGeom>
            <a:solidFill>
              <a:schemeClr val="accent1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endParaRPr lang="zh-CN" altLang="en-US" sz="1400">
                <a:latin typeface="+mn-ea"/>
              </a:endParaRPr>
            </a:p>
          </p:txBody>
        </p:sp>
        <p:sp>
          <p:nvSpPr>
            <p:cNvPr id="18" name="MH_Text_1"/>
            <p:cNvSpPr/>
            <p:nvPr>
              <p:custDataLst>
                <p:tags r:id="rId8"/>
              </p:custDataLst>
            </p:nvPr>
          </p:nvSpPr>
          <p:spPr>
            <a:xfrm>
              <a:off x="1248172" y="2046037"/>
              <a:ext cx="1878013" cy="1164416"/>
            </a:xfrm>
            <a:prstGeom prst="roundRect">
              <a:avLst>
                <a:gd name="adj" fmla="val 6144"/>
              </a:avLst>
            </a:prstGeom>
            <a:solidFill>
              <a:srgbClr val="FFFFFF"/>
            </a:solidFill>
            <a:ln w="19050">
              <a:noFill/>
            </a:ln>
            <a:effectLst>
              <a:outerShdw blurRad="508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50000"/>
                </a:lnSpc>
              </a:pPr>
              <a:r>
                <a:rPr lang="zh-CN" altLang="zh-CN" sz="2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计算学校的绿地率、绿化覆盖率及生均绿化用地面积。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0" name="图片 19">
              <a:hlinkClick r:id="rId10" action="ppaction://hlinksldjump"/>
            </p:cNvPr>
            <p:cNvPicPr>
              <a:picLocks noChangeAspect="1"/>
            </p:cNvPicPr>
            <p:nvPr/>
          </p:nvPicPr>
          <p:blipFill>
            <a:blip r:embed="rId11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2" name="文本框 26">
              <a:hlinkClick r:id="rId10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 rot="5400000">
            <a:off x="3240197" y="-1362072"/>
            <a:ext cx="2826092" cy="79024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矩形 5"/>
          <p:cNvSpPr/>
          <p:nvPr/>
        </p:nvSpPr>
        <p:spPr>
          <a:xfrm>
            <a:off x="932796" y="1481899"/>
            <a:ext cx="7583454" cy="2221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(1)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将自己计算所得的学校的绿地率、绿化覆盖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率及生均绿化用地面积与标准数据加以对照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判断是否合理。</a:t>
            </a: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(2)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关于学校布局及绿化提出合理的建议。</a:t>
            </a:r>
          </a:p>
        </p:txBody>
      </p:sp>
      <p:sp>
        <p:nvSpPr>
          <p:cNvPr id="9" name="矩形 8"/>
          <p:cNvSpPr/>
          <p:nvPr/>
        </p:nvSpPr>
        <p:spPr>
          <a:xfrm>
            <a:off x="696206" y="483518"/>
            <a:ext cx="6136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对照标准进行分析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提出合理的建议。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2" name="图片 11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3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288" y="1223559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860788" y="981385"/>
            <a:ext cx="7580609" cy="1667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新建小学和九年制学校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要求生均绿化用地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不低于每生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．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平方米，初级中学不低于每生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平方米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。某一中心小学在校学生有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850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绿化面积需要达到多少平方米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61651" y="3068313"/>
            <a:ext cx="4982454" cy="11302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850×0.5=425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（平方米）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答：绿化面积需要达到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425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平方米。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2"/>
            <a:ext cx="366860" cy="456338"/>
          </a:xfrm>
          <a:prstGeom prst="rect">
            <a:avLst/>
          </a:prstGeom>
        </p:spPr>
      </p:pic>
      <p:sp>
        <p:nvSpPr>
          <p:cNvPr id="11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3" name="图片 12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4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1751774"/>
            <a:ext cx="7500895" cy="2620176"/>
          </a:xfrm>
          <a:prstGeom prst="rect">
            <a:avLst/>
          </a:prstGeom>
        </p:spPr>
      </p:pic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783813" y="1059582"/>
            <a:ext cx="5165517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2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259632" y="2200130"/>
            <a:ext cx="6616057" cy="1667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通过计算与比较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我们明白了以后要爱护学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266700"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校的绿地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保护校园的绿化环境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积极参加学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266700"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校举行的绿化活动。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7" name="图片 16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8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4912971" y="1563638"/>
            <a:ext cx="3907501" cy="25060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4" name="组合 23"/>
          <p:cNvGrpSpPr/>
          <p:nvPr/>
        </p:nvGrpSpPr>
        <p:grpSpPr>
          <a:xfrm>
            <a:off x="611560" y="1015547"/>
            <a:ext cx="4108728" cy="2282552"/>
            <a:chOff x="539552" y="1453529"/>
            <a:chExt cx="3351645" cy="1861964"/>
          </a:xfrm>
          <a:noFill/>
        </p:grpSpPr>
        <p:sp>
          <p:nvSpPr>
            <p:cNvPr id="3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3351645" cy="1861964"/>
            </a:xfrm>
            <a:prstGeom prst="cloudCallout">
              <a:avLst>
                <a:gd name="adj1" fmla="val -19658"/>
                <a:gd name="adj2" fmla="val 46467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34384" y="1708474"/>
              <a:ext cx="2753591" cy="13234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绿化对环境和生活的影响很大，绿色植物对空气中的灰尘有良好的过滤和吸收作用。</a:t>
              </a:r>
            </a:p>
          </p:txBody>
        </p:sp>
      </p:grpSp>
      <p:pic>
        <p:nvPicPr>
          <p:cNvPr id="15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1946" y="2950463"/>
            <a:ext cx="1567264" cy="185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2"/>
            <a:ext cx="366860" cy="456339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9" name="图片 18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0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" name="矩形 4"/>
          <p:cNvSpPr>
            <a:spLocks noChangeArrowheads="1"/>
          </p:cNvSpPr>
          <p:nvPr/>
        </p:nvSpPr>
        <p:spPr bwMode="auto">
          <a:xfrm>
            <a:off x="2483768" y="1575722"/>
            <a:ext cx="4320480" cy="193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课本：小组合作计算你学校的</a:t>
            </a:r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求生均绿化用地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是否达到国家要求。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1" name="图片 10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5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22011" y="1419622"/>
            <a:ext cx="6298461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000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● 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25平方米的草地每天大约能吸收一个人一天呼出的二氧化碳，制造出一个人一天需要的氧气。</a:t>
            </a:r>
          </a:p>
          <a:p>
            <a:pPr>
              <a:spcBef>
                <a:spcPct val="0"/>
              </a:spcBef>
            </a:pPr>
            <a:r>
              <a:rPr lang="zh-CN" altLang="en-US" sz="2000" dirty="0">
                <a:solidFill>
                  <a:srgbClr val="FFC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●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1公顷树林每天大约能吸收1000千克二氧化碳，释放700千克氧气。这些氧气足够800个人呼吸之用。</a:t>
            </a:r>
          </a:p>
          <a:p>
            <a:pPr>
              <a:spcBef>
                <a:spcPct val="0"/>
              </a:spcBef>
            </a:pPr>
            <a:r>
              <a:rPr lang="zh-CN" altLang="en-US" sz="2000" dirty="0">
                <a:solidFill>
                  <a:srgbClr val="FF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●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《山东省中小学校园园林绿化管理办法》中规定：新建学校绿地率不得低于35%，绿化覆盖率应在50%以上。</a:t>
            </a:r>
          </a:p>
          <a:p>
            <a:pPr>
              <a:spcBef>
                <a:spcPct val="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●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山东省小学规范化学校标准中对绿化方面要求：绿地面积每块不小于50平方米，学生人均绿化用地不少于0.5平方米。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919" y="2333228"/>
            <a:ext cx="14954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组合 23"/>
          <p:cNvGrpSpPr/>
          <p:nvPr/>
        </p:nvGrpSpPr>
        <p:grpSpPr>
          <a:xfrm>
            <a:off x="212243" y="433113"/>
            <a:ext cx="2703573" cy="1358034"/>
            <a:chOff x="539552" y="1453529"/>
            <a:chExt cx="3351645" cy="1358034"/>
          </a:xfrm>
          <a:noFill/>
        </p:grpSpPr>
        <p:sp>
          <p:nvSpPr>
            <p:cNvPr id="3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3351645" cy="1358034"/>
            </a:xfrm>
            <a:prstGeom prst="cloudCallout">
              <a:avLst>
                <a:gd name="adj1" fmla="val -18241"/>
                <a:gd name="adj2" fmla="val 8154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707654"/>
              <a:ext cx="2753591" cy="7078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000" dirty="0">
                  <a:latin typeface="楷体" panose="02010609060101010101" pitchFamily="49" charset="-122"/>
                  <a:ea typeface="楷体" panose="02010609060101010101" pitchFamily="49" charset="-122"/>
                </a:rPr>
                <a:t>观察右图，你能得</a:t>
              </a:r>
              <a:endPara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000" dirty="0">
                  <a:latin typeface="楷体" panose="02010609060101010101" pitchFamily="49" charset="-122"/>
                  <a:ea typeface="楷体" panose="02010609060101010101" pitchFamily="49" charset="-122"/>
                </a:rPr>
                <a:t>到什么信息？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6" name="图片 15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7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451724" y="1182343"/>
            <a:ext cx="6298461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000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● 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25平方米的草地每天大约能吸收一个人一天呼出的二氧化碳，制造出一个人一天需要的氧气。</a:t>
            </a:r>
          </a:p>
          <a:p>
            <a:pPr>
              <a:spcBef>
                <a:spcPct val="0"/>
              </a:spcBef>
            </a:pPr>
            <a:r>
              <a:rPr lang="zh-CN" altLang="en-US" sz="2000" dirty="0">
                <a:solidFill>
                  <a:srgbClr val="FFC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●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1公顷树林每天大约能吸收1000千克二氧化碳，释放700千克氧气。这些氧气足够800个人呼吸之用。</a:t>
            </a:r>
          </a:p>
          <a:p>
            <a:pPr>
              <a:spcBef>
                <a:spcPct val="0"/>
              </a:spcBef>
            </a:pPr>
            <a:r>
              <a:rPr lang="zh-CN" altLang="en-US" sz="2000" dirty="0">
                <a:solidFill>
                  <a:srgbClr val="FF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●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《山东省中小学校园园林绿化管理办法》中规定：新建学校绿地率不得低于35%，绿化覆盖率应在50%以上。</a:t>
            </a:r>
          </a:p>
          <a:p>
            <a:pPr>
              <a:spcBef>
                <a:spcPct val="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●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山东省小学规范化学校标准中对绿化方面要求：绿地面积每块不小于50平方米，学生人均绿化用地不少于0.5平方米。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800" y="3061308"/>
            <a:ext cx="14954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组合 23"/>
          <p:cNvGrpSpPr/>
          <p:nvPr/>
        </p:nvGrpSpPr>
        <p:grpSpPr>
          <a:xfrm>
            <a:off x="253419" y="483518"/>
            <a:ext cx="2014325" cy="2345458"/>
            <a:chOff x="539552" y="1453529"/>
            <a:chExt cx="3351645" cy="1358034"/>
          </a:xfrm>
          <a:noFill/>
        </p:grpSpPr>
        <p:sp>
          <p:nvSpPr>
            <p:cNvPr id="3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3351645" cy="1358034"/>
            </a:xfrm>
            <a:prstGeom prst="cloudCallout">
              <a:avLst>
                <a:gd name="adj1" fmla="val -15292"/>
                <a:gd name="adj2" fmla="val 56978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1275851" y="1706585"/>
              <a:ext cx="2149604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rPr>
                <a:t>你能提出什么相关问题？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6" name="图片 15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7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918" y="3197324"/>
            <a:ext cx="14954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组合 23"/>
          <p:cNvGrpSpPr/>
          <p:nvPr/>
        </p:nvGrpSpPr>
        <p:grpSpPr>
          <a:xfrm>
            <a:off x="251520" y="1157955"/>
            <a:ext cx="4606614" cy="2023061"/>
            <a:chOff x="539552" y="788502"/>
            <a:chExt cx="4606614" cy="2023061"/>
          </a:xfrm>
          <a:noFill/>
        </p:grpSpPr>
        <p:sp>
          <p:nvSpPr>
            <p:cNvPr id="3" name="云形标注 5"/>
            <p:cNvSpPr>
              <a:spLocks noChangeArrowheads="1"/>
            </p:cNvSpPr>
            <p:nvPr/>
          </p:nvSpPr>
          <p:spPr bwMode="auto">
            <a:xfrm>
              <a:off x="539552" y="788502"/>
              <a:ext cx="4606614" cy="2023061"/>
            </a:xfrm>
            <a:prstGeom prst="cloudCallout">
              <a:avLst>
                <a:gd name="adj1" fmla="val -15292"/>
                <a:gd name="adj2" fmla="val 56978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1185726" y="1199867"/>
              <a:ext cx="3629388" cy="12003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rPr>
                <a:t>我们学校的绿地率、绿化覆盖率以及学生人均绿化用地分别是多少呢？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 flipH="1">
            <a:off x="4783752" y="411510"/>
            <a:ext cx="4108728" cy="2282552"/>
            <a:chOff x="539552" y="1453529"/>
            <a:chExt cx="3351645" cy="1861964"/>
          </a:xfrm>
          <a:noFill/>
        </p:grpSpPr>
        <p:sp>
          <p:nvSpPr>
            <p:cNvPr id="16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3351645" cy="1861964"/>
            </a:xfrm>
            <a:prstGeom prst="cloudCallout">
              <a:avLst>
                <a:gd name="adj1" fmla="val -19658"/>
                <a:gd name="adj2" fmla="val 46467"/>
              </a:avLst>
            </a:prstGeom>
            <a:grpFill/>
            <a:ln w="19050" algn="ctr">
              <a:solidFill>
                <a:srgbClr val="FF000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矩形 4"/>
            <p:cNvSpPr>
              <a:spLocks noChangeArrowheads="1"/>
            </p:cNvSpPr>
            <p:nvPr/>
          </p:nvSpPr>
          <p:spPr bwMode="auto">
            <a:xfrm>
              <a:off x="954214" y="1725228"/>
              <a:ext cx="2579216" cy="12804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活动前需要先了解一下什么是绿地率、绿化覆盖率和学生人均绿化用地⋯⋯</a:t>
              </a:r>
            </a:p>
          </p:txBody>
        </p:sp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630863" y="2780062"/>
            <a:ext cx="882898" cy="1265255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1" name="图片 20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2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80485"/>
            <a:ext cx="14954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组合 23"/>
          <p:cNvGrpSpPr/>
          <p:nvPr/>
        </p:nvGrpSpPr>
        <p:grpSpPr>
          <a:xfrm>
            <a:off x="666123" y="740035"/>
            <a:ext cx="3600400" cy="1766293"/>
            <a:chOff x="539552" y="1453528"/>
            <a:chExt cx="3600400" cy="1766293"/>
          </a:xfrm>
          <a:noFill/>
        </p:grpSpPr>
        <p:sp>
          <p:nvSpPr>
            <p:cNvPr id="3" name="云形标注 5"/>
            <p:cNvSpPr>
              <a:spLocks noChangeArrowheads="1"/>
            </p:cNvSpPr>
            <p:nvPr/>
          </p:nvSpPr>
          <p:spPr bwMode="auto">
            <a:xfrm>
              <a:off x="539552" y="1453528"/>
              <a:ext cx="3600400" cy="1766293"/>
            </a:xfrm>
            <a:prstGeom prst="cloudCallout">
              <a:avLst>
                <a:gd name="adj1" fmla="val -15406"/>
                <a:gd name="adj2" fmla="val 4389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83932" y="1686258"/>
              <a:ext cx="3133560" cy="12003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rPr>
                <a:t>活动中可以采取向老师了解、查阅资料、测量、计算等方法。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 flipH="1">
            <a:off x="4565103" y="483518"/>
            <a:ext cx="4108728" cy="1853535"/>
            <a:chOff x="539552" y="1803494"/>
            <a:chExt cx="3351645" cy="1511999"/>
          </a:xfrm>
          <a:noFill/>
        </p:grpSpPr>
        <p:sp>
          <p:nvSpPr>
            <p:cNvPr id="16" name="云形标注 5"/>
            <p:cNvSpPr>
              <a:spLocks noChangeArrowheads="1"/>
            </p:cNvSpPr>
            <p:nvPr/>
          </p:nvSpPr>
          <p:spPr bwMode="auto">
            <a:xfrm>
              <a:off x="539552" y="1803494"/>
              <a:ext cx="3351645" cy="1511999"/>
            </a:xfrm>
            <a:prstGeom prst="cloudCallout">
              <a:avLst>
                <a:gd name="adj1" fmla="val -19658"/>
                <a:gd name="adj2" fmla="val 46467"/>
              </a:avLst>
            </a:prstGeom>
            <a:grpFill/>
            <a:ln w="19050" algn="ctr">
              <a:solidFill>
                <a:srgbClr val="FF000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矩形 4"/>
            <p:cNvSpPr>
              <a:spLocks noChangeArrowheads="1"/>
            </p:cNvSpPr>
            <p:nvPr/>
          </p:nvSpPr>
          <p:spPr bwMode="auto">
            <a:xfrm>
              <a:off x="925766" y="2063246"/>
              <a:ext cx="2579216" cy="979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测量和计算绿地面积，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需要用到软尺、计算器等工具。</a:t>
              </a:r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509"/>
          <a:stretch>
            <a:fillRect/>
          </a:stretch>
        </p:blipFill>
        <p:spPr>
          <a:xfrm>
            <a:off x="1929777" y="2621148"/>
            <a:ext cx="2314286" cy="11956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1202" y="2501012"/>
            <a:ext cx="1702048" cy="1702048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flipH="1">
            <a:off x="7260726" y="2474310"/>
            <a:ext cx="882898" cy="1265255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1" name="图片 20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2" name="文本框 26">
              <a:hlinkClick r:id="rId6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1482143"/>
            <a:ext cx="6192688" cy="345960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11560" y="1100565"/>
            <a:ext cx="2088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/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活动交流</a:t>
            </a:r>
          </a:p>
        </p:txBody>
      </p:sp>
      <p:sp>
        <p:nvSpPr>
          <p:cNvPr id="5" name="矩形 4"/>
          <p:cNvSpPr/>
          <p:nvPr/>
        </p:nvSpPr>
        <p:spPr>
          <a:xfrm>
            <a:off x="1979712" y="2571750"/>
            <a:ext cx="4752528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小组内讨论交流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绿化的重要性、国家对绿化管理办法的规定。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1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3" name="图片 12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4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5"/>
          <p:cNvGrpSpPr/>
          <p:nvPr/>
        </p:nvGrpSpPr>
        <p:grpSpPr bwMode="auto">
          <a:xfrm flipH="1">
            <a:off x="1674756" y="1410131"/>
            <a:ext cx="6397894" cy="2982929"/>
            <a:chOff x="6005427" y="1419622"/>
            <a:chExt cx="2744788" cy="1511300"/>
          </a:xfrm>
        </p:grpSpPr>
        <p:sp>
          <p:nvSpPr>
            <p:cNvPr id="14" name="Rectangle 50"/>
            <p:cNvSpPr/>
            <p:nvPr/>
          </p:nvSpPr>
          <p:spPr>
            <a:xfrm>
              <a:off x="6253077" y="1419622"/>
              <a:ext cx="2497138" cy="128111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47625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altLang="zh-CN" ker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pic>
          <p:nvPicPr>
            <p:cNvPr id="15" name="Picture 37" descr="flick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20954365">
              <a:off x="6059124" y="2250809"/>
              <a:ext cx="635000" cy="635000"/>
            </a:xfrm>
            <a:prstGeom prst="rect">
              <a:avLst/>
            </a:prstGeom>
            <a:effectLst>
              <a:reflection stA="9000" endPos="52000" dir="5400000" sy="-100000" algn="bl" rotWithShape="0"/>
            </a:effectLst>
          </p:spPr>
        </p:pic>
        <p:sp>
          <p:nvSpPr>
            <p:cNvPr id="16" name="Cloud 52"/>
            <p:cNvSpPr/>
            <p:nvPr/>
          </p:nvSpPr>
          <p:spPr>
            <a:xfrm>
              <a:off x="6005427" y="2424509"/>
              <a:ext cx="895350" cy="506413"/>
            </a:xfrm>
            <a:prstGeom prst="cloud">
              <a:avLst/>
            </a:prstGeom>
            <a:gradFill rotWithShape="1">
              <a:gsLst>
                <a:gs pos="0">
                  <a:sysClr val="window" lastClr="FFFFFF"/>
                </a:gs>
                <a:gs pos="100000">
                  <a:sysClr val="window" lastClr="FFFFFF"/>
                </a:gs>
              </a:gsLst>
              <a:lin ang="16200000" scaled="0"/>
            </a:gradFill>
            <a:ln w="9525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16200000" algn="tl" rotWithShape="0">
                <a:srgbClr val="000000">
                  <a:alpha val="10000"/>
                </a:srgbClr>
              </a:outerShdw>
            </a:effectLst>
          </p:spPr>
          <p:txBody>
            <a:bodyPr anchor="ctr"/>
            <a:lstStyle>
              <a:lvl1pPr defTabSz="4572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4572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altLang="zh-CN" kern="0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907162" y="2007472"/>
            <a:ext cx="7236838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(1)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通过各种渠道了解什么是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绿地率、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绿化覆盖率、人均绿化用地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680734" y="627534"/>
            <a:ext cx="1988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调查与测量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8" name="图片 17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9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 bwMode="auto">
          <a:xfrm>
            <a:off x="968766" y="1162868"/>
            <a:ext cx="7095588" cy="3242306"/>
            <a:chOff x="289555" y="882345"/>
            <a:chExt cx="8424936" cy="3528392"/>
          </a:xfrm>
        </p:grpSpPr>
        <p:sp>
          <p:nvSpPr>
            <p:cNvPr id="10" name="矩形 9"/>
            <p:cNvSpPr/>
            <p:nvPr/>
          </p:nvSpPr>
          <p:spPr>
            <a:xfrm>
              <a:off x="289555" y="882345"/>
              <a:ext cx="8424936" cy="3528392"/>
            </a:xfrm>
            <a:prstGeom prst="rect">
              <a:avLst/>
            </a:prstGeom>
            <a:gradFill>
              <a:gsLst>
                <a:gs pos="67000">
                  <a:srgbClr val="B7732F"/>
                </a:gs>
                <a:gs pos="0">
                  <a:srgbClr val="CC8238"/>
                </a:gs>
              </a:gsLst>
              <a:lin ang="5400000" scaled="0"/>
            </a:gradFill>
            <a:ln w="28575" cap="flat" cmpd="sng" algn="ctr">
              <a:noFill/>
              <a:prstDash val="solid"/>
            </a:ln>
            <a:effectLst>
              <a:outerShdw blurRad="44450" dist="27940" dir="5400000" algn="ctr">
                <a:srgbClr val="7A4D20"/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71450" h="635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73398" y="1131251"/>
              <a:ext cx="8057251" cy="3127481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416831" y="1026749"/>
              <a:ext cx="8170385" cy="3125582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151586" y="1411464"/>
                <a:ext cx="7236838" cy="32485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667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zh-CN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绿地率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:</a:t>
                </a:r>
                <a:r>
                  <a:rPr lang="zh-CN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居住区用地范围内各类绿地面积的总</a:t>
                </a: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indent="2667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      </a:t>
                </a:r>
                <a:r>
                  <a:rPr lang="zh-CN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和占居住区用地面积的比率</a:t>
                </a: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,</a:t>
                </a:r>
                <a:r>
                  <a:rPr lang="zh-CN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它是反映</a:t>
                </a: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indent="2667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      </a:t>
                </a:r>
                <a:r>
                  <a:rPr lang="zh-CN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居住区绿化水平的指标之一。</a:t>
                </a: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indent="266700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      </a:t>
                </a:r>
                <a:r>
                  <a:rPr lang="zh-CN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绿地率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zh-CN" altLang="zh-CN" sz="240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各类绿地总面积</m:t>
                        </m:r>
                      </m:num>
                      <m:den>
                        <m:r>
                          <m:rPr>
                            <m:nor/>
                          </m:rPr>
                          <a:rPr lang="zh-CN" altLang="zh-CN" sz="240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居住区用地面积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×100%</a:t>
                </a:r>
                <a:endPara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indent="266700">
                  <a:lnSpc>
                    <a:spcPct val="150000"/>
                  </a:lnSpc>
                  <a:spcAft>
                    <a:spcPts val="0"/>
                  </a:spcAft>
                </a:pPr>
                <a:endParaRPr lang="zh-CN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586" y="1411464"/>
                <a:ext cx="7236838" cy="3248518"/>
              </a:xfrm>
              <a:prstGeom prst="rect">
                <a:avLst/>
              </a:prstGeom>
              <a:blipFill rotWithShape="1">
                <a:blip r:embed="rId3"/>
                <a:stretch>
                  <a:fillRect l="-5" t="-15" r="1" b="-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644696" y="639647"/>
            <a:ext cx="1988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调查与测量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4" name="图片 13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5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2160937"/>
  <p:tag name="MH_LIBRARY" val="GRAPHIC"/>
  <p:tag name="MH_TYPE" val="Other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2160937"/>
  <p:tag name="MH_LIBRARY" val="GRAPHIC"/>
  <p:tag name="MH_TYPE" val="Other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2160937"/>
  <p:tag name="MH_LIBRARY" val="GRAPHIC"/>
  <p:tag name="MH_TYPE" val="Other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2160937"/>
  <p:tag name="MH_LIBRARY" val="GRAPHIC"/>
  <p:tag name="MH_TYPE" val="Other"/>
  <p:tag name="MH_ORDER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2160937"/>
  <p:tag name="MH_LIBRARY" val="GRAPHIC"/>
  <p:tag name="MH_TYPE" val="Other"/>
  <p:tag name="MH_ORDER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2160937"/>
  <p:tag name="MH_LIBRARY" val="GRAPHIC"/>
  <p:tag name="MH_TYPE" val="Other"/>
  <p:tag name="MH_ORDER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2160937"/>
  <p:tag name="MH_LIBRARY" val="GRAPHIC"/>
  <p:tag name="MH_TYPE" val="Other"/>
  <p:tag name="MH_ORDER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2160937"/>
  <p:tag name="MH_LIBRARY" val="GRAPHIC"/>
  <p:tag name="MH_TYPE" val="Text"/>
  <p:tag name="MH_ORDER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837</Words>
  <Application>Microsoft Office PowerPoint</Application>
  <PresentationFormat>全屏显示(16:9)</PresentationFormat>
  <Paragraphs>129</Paragraphs>
  <Slides>20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Cambria Math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2023-01-17T01:21:14Z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33049C5806F7459EA8BD9FB6EAB564DF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