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5" r:id="rId2"/>
    <p:sldId id="286" r:id="rId3"/>
    <p:sldId id="436" r:id="rId4"/>
    <p:sldId id="469" r:id="rId5"/>
    <p:sldId id="470" r:id="rId6"/>
    <p:sldId id="471" r:id="rId7"/>
    <p:sldId id="472" r:id="rId8"/>
    <p:sldId id="475" r:id="rId9"/>
    <p:sldId id="473" r:id="rId10"/>
    <p:sldId id="476" r:id="rId11"/>
    <p:sldId id="481" r:id="rId12"/>
    <p:sldId id="474" r:id="rId13"/>
    <p:sldId id="478" r:id="rId14"/>
    <p:sldId id="477" r:id="rId15"/>
    <p:sldId id="479" r:id="rId16"/>
    <p:sldId id="482" r:id="rId17"/>
    <p:sldId id="483" r:id="rId18"/>
    <p:sldId id="468" r:id="rId19"/>
    <p:sldId id="484" r:id="rId20"/>
    <p:sldId id="284" r:id="rId2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1225C72-F60F-4E02-A097-EA38EE8E75F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68CF625-A0CB-4C35-B33A-64B9996B708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CF625-A0CB-4C35-B33A-64B9996B708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065950" y="571071"/>
            <a:ext cx="5581837" cy="3489236"/>
          </a:xfrm>
          <a:custGeom>
            <a:avLst/>
            <a:gdLst>
              <a:gd name="connsiteX0" fmla="*/ 0 w 7442449"/>
              <a:gd name="connsiteY0" fmla="*/ 0 h 4652314"/>
              <a:gd name="connsiteX1" fmla="*/ 7442449 w 7442449"/>
              <a:gd name="connsiteY1" fmla="*/ 0 h 4652314"/>
              <a:gd name="connsiteX2" fmla="*/ 7442449 w 7442449"/>
              <a:gd name="connsiteY2" fmla="*/ 4652314 h 4652314"/>
              <a:gd name="connsiteX3" fmla="*/ 0 w 7442449"/>
              <a:gd name="connsiteY3" fmla="*/ 4652314 h 46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449" h="4652314">
                <a:moveTo>
                  <a:pt x="0" y="0"/>
                </a:moveTo>
                <a:lnTo>
                  <a:pt x="7442449" y="0"/>
                </a:lnTo>
                <a:lnTo>
                  <a:pt x="7442449" y="4652314"/>
                </a:lnTo>
                <a:lnTo>
                  <a:pt x="0" y="4652314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5204285" y="163689"/>
            <a:ext cx="4654436" cy="4655661"/>
          </a:xfrm>
          <a:custGeom>
            <a:avLst/>
            <a:gdLst>
              <a:gd name="connsiteX0" fmla="*/ 623894 w 1248040"/>
              <a:gd name="connsiteY0" fmla="*/ 0 h 1248369"/>
              <a:gd name="connsiteX1" fmla="*/ 1065140 w 1248040"/>
              <a:gd name="connsiteY1" fmla="*/ 182828 h 1248369"/>
              <a:gd name="connsiteX2" fmla="*/ 1065724 w 1248040"/>
              <a:gd name="connsiteY2" fmla="*/ 1065324 h 1248369"/>
              <a:gd name="connsiteX3" fmla="*/ 308045 w 1248040"/>
              <a:gd name="connsiteY3" fmla="*/ 1162596 h 1248369"/>
              <a:gd name="connsiteX4" fmla="*/ 306873 w 1248040"/>
              <a:gd name="connsiteY4" fmla="*/ 1161424 h 1248369"/>
              <a:gd name="connsiteX5" fmla="*/ 41422 w 1248040"/>
              <a:gd name="connsiteY5" fmla="*/ 1234087 h 1248369"/>
              <a:gd name="connsiteX6" fmla="*/ 34390 w 1248040"/>
              <a:gd name="connsiteY6" fmla="*/ 1188381 h 1248369"/>
              <a:gd name="connsiteX7" fmla="*/ 162719 w 1248040"/>
              <a:gd name="connsiteY7" fmla="*/ 1043055 h 1248369"/>
              <a:gd name="connsiteX8" fmla="*/ 156275 w 1248040"/>
              <a:gd name="connsiteY8" fmla="*/ 1037783 h 1248369"/>
              <a:gd name="connsiteX9" fmla="*/ 182644 w 1248040"/>
              <a:gd name="connsiteY9" fmla="*/ 182828 h 1248369"/>
              <a:gd name="connsiteX10" fmla="*/ 623894 w 1248040"/>
              <a:gd name="connsiteY10" fmla="*/ 0 h 1248369"/>
              <a:gd name="connsiteX11" fmla="*/ 623894 w 1248040"/>
              <a:gd name="connsiteY11" fmla="*/ 147082 h 1248369"/>
              <a:gd name="connsiteX12" fmla="*/ 146898 w 1248040"/>
              <a:gd name="connsiteY12" fmla="*/ 624078 h 1248369"/>
              <a:gd name="connsiteX13" fmla="*/ 623894 w 1248040"/>
              <a:gd name="connsiteY13" fmla="*/ 1101070 h 1248369"/>
              <a:gd name="connsiteX14" fmla="*/ 1100885 w 1248040"/>
              <a:gd name="connsiteY14" fmla="*/ 624078 h 1248369"/>
              <a:gd name="connsiteX15" fmla="*/ 623894 w 1248040"/>
              <a:gd name="connsiteY15" fmla="*/ 147082 h 12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48040" h="1248369">
                <a:moveTo>
                  <a:pt x="623894" y="0"/>
                </a:moveTo>
                <a:cubicBezTo>
                  <a:pt x="783575" y="0"/>
                  <a:pt x="943255" y="60943"/>
                  <a:pt x="1065140" y="182828"/>
                </a:cubicBezTo>
                <a:cubicBezTo>
                  <a:pt x="1308910" y="426598"/>
                  <a:pt x="1308910" y="821554"/>
                  <a:pt x="1065724" y="1065324"/>
                </a:cubicBezTo>
                <a:cubicBezTo>
                  <a:pt x="860043" y="1271004"/>
                  <a:pt x="547131" y="1303234"/>
                  <a:pt x="308045" y="1162596"/>
                </a:cubicBezTo>
                <a:lnTo>
                  <a:pt x="306873" y="1161424"/>
                </a:lnTo>
                <a:cubicBezTo>
                  <a:pt x="212529" y="1232915"/>
                  <a:pt x="111741" y="1245219"/>
                  <a:pt x="41422" y="1234087"/>
                </a:cubicBezTo>
                <a:cubicBezTo>
                  <a:pt x="17981" y="1230571"/>
                  <a:pt x="13293" y="1198930"/>
                  <a:pt x="34390" y="1188381"/>
                </a:cubicBezTo>
                <a:cubicBezTo>
                  <a:pt x="98848" y="1156736"/>
                  <a:pt x="139282" y="1094037"/>
                  <a:pt x="162719" y="1043055"/>
                </a:cubicBezTo>
                <a:lnTo>
                  <a:pt x="156275" y="1037783"/>
                </a:lnTo>
                <a:cubicBezTo>
                  <a:pt x="-60538" y="792253"/>
                  <a:pt x="-51750" y="417221"/>
                  <a:pt x="182644" y="182828"/>
                </a:cubicBezTo>
                <a:cubicBezTo>
                  <a:pt x="304529" y="60943"/>
                  <a:pt x="464209" y="0"/>
                  <a:pt x="623894" y="0"/>
                </a:cubicBezTo>
                <a:close/>
                <a:moveTo>
                  <a:pt x="623894" y="147082"/>
                </a:moveTo>
                <a:cubicBezTo>
                  <a:pt x="360783" y="147082"/>
                  <a:pt x="146898" y="360379"/>
                  <a:pt x="146898" y="624078"/>
                </a:cubicBezTo>
                <a:cubicBezTo>
                  <a:pt x="146898" y="887185"/>
                  <a:pt x="360195" y="1101070"/>
                  <a:pt x="623894" y="1101070"/>
                </a:cubicBezTo>
                <a:cubicBezTo>
                  <a:pt x="887585" y="1101070"/>
                  <a:pt x="1100885" y="887769"/>
                  <a:pt x="1100885" y="624078"/>
                </a:cubicBezTo>
                <a:cubicBezTo>
                  <a:pt x="1100885" y="360967"/>
                  <a:pt x="887585" y="147082"/>
                  <a:pt x="623894" y="147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53100" y="894840"/>
            <a:ext cx="4795838" cy="2996803"/>
          </a:xfr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729319" y="687213"/>
            <a:ext cx="6898980" cy="3944948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5" name="矩形 24"/>
            <p:cNvSpPr/>
            <p:nvPr/>
          </p:nvSpPr>
          <p:spPr bwMode="auto">
            <a:xfrm>
              <a:off x="1602936" y="2753282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>
                  <a:cs typeface="+mn-ea"/>
                  <a:sym typeface="+mn-lt"/>
                </a:rPr>
                <a:t>4.1.2 </a:t>
              </a:r>
              <a:r>
                <a:rPr lang="zh-CN" altLang="en-US" sz="2700" b="1" kern="100" dirty="0">
                  <a:cs typeface="+mn-ea"/>
                  <a:sym typeface="+mn-lt"/>
                </a:rPr>
                <a:t>点、线、面、体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406291" y="1736178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06291" y="2903192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17" name="矩形 16"/>
          <p:cNvSpPr/>
          <p:nvPr/>
        </p:nvSpPr>
        <p:spPr>
          <a:xfrm>
            <a:off x="1088706" y="4171931"/>
            <a:ext cx="2474075" cy="6786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9073" y="1248941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观察下面这些立方体</a:t>
            </a:r>
            <a:r>
              <a:rPr lang="en-US" altLang="zh-CN" sz="2000" b="1" dirty="0">
                <a:cs typeface="+mn-ea"/>
                <a:sym typeface="+mn-lt"/>
              </a:rPr>
              <a:t>，</a:t>
            </a:r>
            <a:r>
              <a:rPr lang="en-US" altLang="zh-CN" sz="2000" b="1" dirty="0" err="1">
                <a:cs typeface="+mn-ea"/>
                <a:sym typeface="+mn-lt"/>
              </a:rPr>
              <a:t>哪些</a:t>
            </a:r>
            <a:r>
              <a:rPr lang="zh-CN" altLang="en-US" sz="2000" b="1" dirty="0">
                <a:cs typeface="+mn-ea"/>
                <a:sym typeface="+mn-lt"/>
              </a:rPr>
              <a:t>线</a:t>
            </a:r>
            <a:r>
              <a:rPr lang="en-US" altLang="zh-CN" sz="2000" b="1" dirty="0">
                <a:cs typeface="+mn-ea"/>
                <a:sym typeface="+mn-lt"/>
              </a:rPr>
              <a:t>是</a:t>
            </a:r>
            <a:r>
              <a:rPr lang="zh-CN" altLang="en-US" sz="2000" b="1" dirty="0">
                <a:cs typeface="+mn-ea"/>
                <a:sym typeface="+mn-lt"/>
              </a:rPr>
              <a:t>直</a:t>
            </a:r>
            <a:r>
              <a:rPr lang="en-US" altLang="zh-CN" sz="2000" b="1" dirty="0" err="1">
                <a:cs typeface="+mn-ea"/>
                <a:sym typeface="+mn-lt"/>
              </a:rPr>
              <a:t>的？哪些</a:t>
            </a:r>
            <a:r>
              <a:rPr lang="zh-CN" altLang="en-US" sz="2000" b="1" dirty="0">
                <a:cs typeface="+mn-ea"/>
                <a:sym typeface="+mn-lt"/>
              </a:rPr>
              <a:t>线</a:t>
            </a:r>
            <a:r>
              <a:rPr lang="en-US" altLang="zh-CN" sz="2000" b="1" dirty="0" err="1">
                <a:cs typeface="+mn-ea"/>
                <a:sym typeface="+mn-lt"/>
              </a:rPr>
              <a:t>是曲的</a:t>
            </a:r>
            <a:r>
              <a:rPr lang="en-US" altLang="zh-CN" sz="2000" b="1" dirty="0">
                <a:cs typeface="+mn-ea"/>
                <a:sym typeface="+mn-lt"/>
              </a:rPr>
              <a:t>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46215" y="1960054"/>
            <a:ext cx="4451570" cy="256410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88778" y="931308"/>
            <a:ext cx="7609764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200000"/>
              </a:lnSpc>
            </a:pPr>
            <a:r>
              <a:rPr lang="en-US" sz="1500" b="1" dirty="0" err="1">
                <a:cs typeface="+mn-ea"/>
                <a:sym typeface="+mn-lt"/>
              </a:rPr>
              <a:t>四棱锥有</a:t>
            </a:r>
            <a:r>
              <a:rPr lang="en-US" sz="1500" b="1" dirty="0">
                <a:cs typeface="+mn-ea"/>
                <a:sym typeface="+mn-lt"/>
              </a:rPr>
              <a:t>____</a:t>
            </a:r>
            <a:r>
              <a:rPr lang="zh-CN" altLang="en-US" sz="1500" b="1" dirty="0">
                <a:cs typeface="+mn-ea"/>
                <a:sym typeface="+mn-lt"/>
              </a:rPr>
              <a:t>个点</a:t>
            </a:r>
            <a:r>
              <a:rPr lang="en-US" sz="1500" b="1" dirty="0">
                <a:cs typeface="+mn-ea"/>
                <a:sym typeface="+mn-lt"/>
              </a:rPr>
              <a:t>；</a:t>
            </a:r>
            <a:r>
              <a:rPr lang="zh-CN" altLang="en-US" sz="1500" b="1" dirty="0">
                <a:cs typeface="+mn-ea"/>
                <a:sym typeface="+mn-lt"/>
              </a:rPr>
              <a:t>正方体</a:t>
            </a:r>
            <a:r>
              <a:rPr lang="en-US" sz="1500" b="1" dirty="0">
                <a:cs typeface="+mn-ea"/>
                <a:sym typeface="+mn-lt"/>
              </a:rPr>
              <a:t>有____</a:t>
            </a:r>
            <a:r>
              <a:rPr lang="zh-CN" altLang="en-US" sz="1500" b="1" dirty="0">
                <a:cs typeface="+mn-ea"/>
                <a:sym typeface="+mn-lt"/>
              </a:rPr>
              <a:t>个点</a:t>
            </a:r>
            <a:r>
              <a:rPr lang="en-US" sz="1500" b="1" dirty="0">
                <a:cs typeface="+mn-ea"/>
                <a:sym typeface="+mn-lt"/>
              </a:rPr>
              <a:t>.</a:t>
            </a:r>
          </a:p>
          <a:p>
            <a:pPr defTabSz="685800" fontAlgn="base">
              <a:lnSpc>
                <a:spcPct val="200000"/>
              </a:lnSpc>
            </a:pPr>
            <a:r>
              <a:rPr lang="en-US" sz="1500" b="1" dirty="0" err="1">
                <a:cs typeface="+mn-ea"/>
                <a:sym typeface="+mn-lt"/>
              </a:rPr>
              <a:t>再联想上一课“展开图”的知识，可以得出结论</a:t>
            </a:r>
            <a:r>
              <a:rPr lang="en-US" sz="1500" b="1" dirty="0">
                <a:cs typeface="+mn-ea"/>
                <a:sym typeface="+mn-lt"/>
              </a:rPr>
              <a:t>：</a:t>
            </a:r>
          </a:p>
          <a:p>
            <a:pPr defTabSz="685800" fontAlgn="base">
              <a:lnSpc>
                <a:spcPct val="200000"/>
              </a:lnSpc>
            </a:pPr>
            <a:r>
              <a:rPr lang="zh-CN" altLang="en-US" sz="1500" b="1" dirty="0">
                <a:cs typeface="+mn-ea"/>
                <a:sym typeface="+mn-lt"/>
              </a:rPr>
              <a:t>线与线相交的地方形成</a:t>
            </a:r>
            <a:r>
              <a:rPr lang="en-US" sz="1500" b="1" dirty="0">
                <a:cs typeface="+mn-ea"/>
                <a:sym typeface="+mn-lt"/>
              </a:rPr>
              <a:t>是______.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8779" y="3695859"/>
            <a:ext cx="5389078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en-US" sz="1800" dirty="0" err="1">
                <a:cs typeface="+mn-ea"/>
                <a:sym typeface="+mn-lt"/>
              </a:rPr>
              <a:t>观察这些</a:t>
            </a:r>
            <a:r>
              <a:rPr lang="zh-CN" altLang="en-US" sz="1800" dirty="0">
                <a:cs typeface="+mn-ea"/>
                <a:sym typeface="+mn-lt"/>
              </a:rPr>
              <a:t>点</a:t>
            </a:r>
            <a:r>
              <a:rPr lang="en-US" sz="1800" dirty="0">
                <a:cs typeface="+mn-ea"/>
                <a:sym typeface="+mn-lt"/>
              </a:rPr>
              <a:t>，</a:t>
            </a:r>
            <a:r>
              <a:rPr lang="en-US" sz="1800" dirty="0" err="1">
                <a:cs typeface="+mn-ea"/>
                <a:sym typeface="+mn-lt"/>
              </a:rPr>
              <a:t>它们有</a:t>
            </a:r>
            <a:r>
              <a:rPr lang="zh-CN" altLang="en-US" sz="1800" dirty="0">
                <a:cs typeface="+mn-ea"/>
                <a:sym typeface="+mn-lt"/>
              </a:rPr>
              <a:t>大小</a:t>
            </a:r>
            <a:r>
              <a:rPr lang="en-US" sz="1800" dirty="0" err="1">
                <a:cs typeface="+mn-ea"/>
                <a:sym typeface="+mn-lt"/>
              </a:rPr>
              <a:t>区别吗</a:t>
            </a:r>
            <a:r>
              <a:rPr lang="en-US" sz="1800" dirty="0">
                <a:cs typeface="+mn-ea"/>
                <a:sym typeface="+mn-lt"/>
              </a:rPr>
              <a:t>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8778" y="4233129"/>
            <a:ext cx="742763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dirty="0">
                <a:cs typeface="+mn-ea"/>
                <a:sym typeface="+mn-lt"/>
              </a:rPr>
              <a:t>线与线相交的地方形成点</a:t>
            </a:r>
            <a:r>
              <a:rPr lang="en-US" sz="1800" dirty="0">
                <a:cs typeface="+mn-ea"/>
                <a:sym typeface="+mn-lt"/>
              </a:rPr>
              <a:t>，</a:t>
            </a:r>
            <a:r>
              <a:rPr lang="zh-CN" altLang="en-US" sz="1800" dirty="0">
                <a:cs typeface="+mn-ea"/>
                <a:sym typeface="+mn-lt"/>
              </a:rPr>
              <a:t>点无大小</a:t>
            </a:r>
            <a:r>
              <a:rPr lang="en-US" sz="1800" dirty="0">
                <a:cs typeface="+mn-ea"/>
                <a:sym typeface="+mn-lt"/>
              </a:rPr>
              <a:t>．</a:t>
            </a:r>
          </a:p>
        </p:txBody>
      </p:sp>
      <p:pic>
        <p:nvPicPr>
          <p:cNvPr id="8" name="图片 7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0999" y="2531006"/>
            <a:ext cx="980301" cy="82948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68443" y="968525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61270" y="947224"/>
            <a:ext cx="55930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30759" y="1789986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点 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2476561"/>
            <a:ext cx="885591" cy="93837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1475" y="1009032"/>
            <a:ext cx="2472360" cy="3125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693672" y="1421503"/>
            <a:ext cx="3450743" cy="23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1658193" y="4369099"/>
            <a:ext cx="588880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2100" b="1" dirty="0">
                <a:cs typeface="+mn-ea"/>
                <a:sym typeface="+mn-lt"/>
              </a:rPr>
              <a:t>你能说一些生活中常见的点吗？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生活中常见的点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062287" y="1603740"/>
            <a:ext cx="3321797" cy="22145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1782291" y="1106154"/>
            <a:ext cx="588880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2100" b="1" dirty="0">
                <a:cs typeface="+mn-ea"/>
                <a:sym typeface="+mn-lt"/>
              </a:rPr>
              <a:t>观察子弹射出的过程，你发现了什么？</a:t>
            </a: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1627597" y="4197649"/>
            <a:ext cx="5888806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00"/>
                </a:solidFill>
                <a:cs typeface="+mn-ea"/>
                <a:sym typeface="+mn-lt"/>
              </a:rPr>
              <a:t>点动成线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594373" y="1686040"/>
            <a:ext cx="5752601" cy="22756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1458168" y="1181815"/>
            <a:ext cx="5888806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1800" b="1" dirty="0">
                <a:cs typeface="+mn-ea"/>
                <a:sym typeface="+mn-lt"/>
              </a:rPr>
              <a:t>观察雨刷器工作的过程，你发现了什么？</a:t>
            </a: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1627597" y="4273849"/>
            <a:ext cx="5888806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00"/>
                </a:solidFill>
                <a:cs typeface="+mn-ea"/>
                <a:sym typeface="+mn-lt"/>
              </a:rPr>
              <a:t>线动成面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006" y="1508371"/>
            <a:ext cx="2517258" cy="2531090"/>
          </a:xfrm>
          <a:prstGeom prst="rect">
            <a:avLst/>
          </a:prstGeom>
        </p:spPr>
      </p:pic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759006" y="1161691"/>
            <a:ext cx="5888806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kumimoji="1" lang="zh-CN" altLang="en-US" sz="1800" b="1" dirty="0">
                <a:cs typeface="+mn-ea"/>
                <a:sym typeface="+mn-lt"/>
              </a:rPr>
              <a:t>观察下面的旋转过程中，你发现了什么？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3000" y="1710580"/>
            <a:ext cx="2819400" cy="232838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/>
        </p:nvSpPr>
        <p:spPr bwMode="auto">
          <a:xfrm>
            <a:off x="1515318" y="4130974"/>
            <a:ext cx="588880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2100" b="1" dirty="0">
                <a:solidFill>
                  <a:srgbClr val="FF3300"/>
                </a:solidFill>
                <a:cs typeface="+mn-ea"/>
                <a:sym typeface="+mn-lt"/>
              </a:rPr>
              <a:t>面动成体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3284" y="1017557"/>
            <a:ext cx="7950656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山东奚仲中学初一月考）一个几何体的展开图如图所示，则该几何体的顶点有（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A.6	      B.8	      C.9       	D.10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笑脸 17"/>
          <p:cNvSpPr/>
          <p:nvPr/>
        </p:nvSpPr>
        <p:spPr>
          <a:xfrm>
            <a:off x="659038" y="2051386"/>
            <a:ext cx="336326" cy="33485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7" name="图片 6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7668" y="2442179"/>
            <a:ext cx="2286702" cy="198596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3284" y="2687955"/>
            <a:ext cx="4572000" cy="13157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cs typeface="+mn-ea"/>
                <a:sym typeface="+mn-lt"/>
              </a:rPr>
              <a:t>解：还原几何体为三棱柱，则顶点有</a:t>
            </a:r>
            <a:r>
              <a:rPr lang="en-US" altLang="zh-CN" sz="1800" b="1" kern="100" dirty="0">
                <a:cs typeface="+mn-ea"/>
                <a:sym typeface="+mn-lt"/>
              </a:rPr>
              <a:t>6</a:t>
            </a:r>
            <a:r>
              <a:rPr lang="zh-CN" altLang="zh-CN" sz="1800" b="1" kern="100" dirty="0">
                <a:cs typeface="+mn-ea"/>
                <a:sym typeface="+mn-lt"/>
              </a:rPr>
              <a:t>个；故答案为</a:t>
            </a:r>
            <a:r>
              <a:rPr lang="en-US" altLang="zh-CN" sz="1800" b="1" kern="100" dirty="0">
                <a:cs typeface="+mn-ea"/>
                <a:sym typeface="+mn-lt"/>
              </a:rPr>
              <a:t>A.</a:t>
            </a:r>
            <a:endParaRPr lang="zh-CN" altLang="zh-CN" sz="1800" b="1" kern="1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2785" y="867299"/>
            <a:ext cx="7754713" cy="5310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．将下面的平面图形绕虚线旋转一周，得到的立体图形是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(    )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3588" y="1708260"/>
            <a:ext cx="5114286" cy="771429"/>
          </a:xfrm>
          <a:prstGeom prst="rect">
            <a:avLst/>
          </a:prstGeom>
        </p:spPr>
      </p:pic>
      <p:pic>
        <p:nvPicPr>
          <p:cNvPr id="17" name="图片 16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4909" y="1691772"/>
            <a:ext cx="695325" cy="952500"/>
          </a:xfrm>
          <a:prstGeom prst="rect">
            <a:avLst/>
          </a:prstGeom>
        </p:spPr>
      </p:pic>
      <p:sp>
        <p:nvSpPr>
          <p:cNvPr id="18" name="笑脸 17"/>
          <p:cNvSpPr/>
          <p:nvPr/>
        </p:nvSpPr>
        <p:spPr>
          <a:xfrm>
            <a:off x="3656919" y="1957171"/>
            <a:ext cx="381681" cy="39363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7383" y="2644272"/>
            <a:ext cx="7640114" cy="21467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解：直角三角形绕直角边旋转一周可得圆锥，长方形绕一边旋转一周可得圆柱，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那么所求的图形是下面是圆锥，上面是圆柱的组合图形．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故选：</a:t>
            </a:r>
            <a:r>
              <a:rPr lang="en-US" altLang="zh-CN" sz="1800" kern="100" dirty="0">
                <a:cs typeface="+mn-ea"/>
                <a:sym typeface="+mn-lt"/>
              </a:rPr>
              <a:t>C</a:t>
            </a:r>
            <a:r>
              <a:rPr lang="zh-CN" altLang="zh-CN" sz="18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0915" y="1189351"/>
            <a:ext cx="7739619" cy="98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．如图，把左面图中的图形绕着虚线所在直线旋转一周，可以得到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右面图形中的（　　）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2049" name="图片 1682310399" descr="figu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4446" y="1581560"/>
            <a:ext cx="736493" cy="141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41153" y="2368059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85806" y="2000497"/>
            <a:ext cx="4819048" cy="695238"/>
          </a:xfrm>
          <a:prstGeom prst="rect">
            <a:avLst/>
          </a:prstGeom>
        </p:spPr>
      </p:pic>
      <p:sp>
        <p:nvSpPr>
          <p:cNvPr id="18" name="笑脸 17"/>
          <p:cNvSpPr/>
          <p:nvPr/>
        </p:nvSpPr>
        <p:spPr>
          <a:xfrm>
            <a:off x="1428524" y="2288981"/>
            <a:ext cx="314562" cy="30219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94557" y="3038557"/>
            <a:ext cx="7003599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解：根据面动成体结合常见立体图形的形状得出只有</a:t>
            </a:r>
            <a:r>
              <a:rPr lang="en-US" altLang="zh-CN" sz="1800" kern="100" dirty="0">
                <a:cs typeface="+mn-ea"/>
                <a:sym typeface="+mn-lt"/>
              </a:rPr>
              <a:t>A</a:t>
            </a:r>
            <a:r>
              <a:rPr lang="zh-CN" altLang="zh-CN" sz="1800" kern="100" dirty="0">
                <a:cs typeface="+mn-ea"/>
                <a:sym typeface="+mn-lt"/>
              </a:rPr>
              <a:t>选项符合，</a:t>
            </a:r>
            <a:r>
              <a:rPr lang="en-US" altLang="zh-CN" sz="1800" kern="100" dirty="0">
                <a:cs typeface="+mn-ea"/>
                <a:sym typeface="+mn-lt"/>
              </a:rPr>
              <a:t/>
            </a:r>
            <a:br>
              <a:rPr lang="en-US" altLang="zh-CN" sz="1800" kern="100" dirty="0">
                <a:cs typeface="+mn-ea"/>
                <a:sym typeface="+mn-lt"/>
              </a:rPr>
            </a:br>
            <a:r>
              <a:rPr lang="zh-CN" altLang="zh-CN" sz="1800" kern="100" dirty="0">
                <a:cs typeface="+mn-ea"/>
                <a:sym typeface="+mn-lt"/>
              </a:rPr>
              <a:t>故选：</a:t>
            </a:r>
            <a:r>
              <a:rPr lang="en-US" altLang="zh-CN" sz="1800" kern="100" dirty="0">
                <a:cs typeface="+mn-ea"/>
                <a:sym typeface="+mn-lt"/>
              </a:rPr>
              <a:t>A</a:t>
            </a:r>
            <a:r>
              <a:rPr lang="zh-CN" altLang="zh-CN" sz="18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3851" y="1216259"/>
            <a:ext cx="7656579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．圆锥可以看作是由一个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________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旋转得到的．（　　）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矩形（长方形）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    B.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等腰梯形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	C.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半圆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    	D.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直角三角形</a:t>
            </a:r>
          </a:p>
        </p:txBody>
      </p:sp>
      <p:sp>
        <p:nvSpPr>
          <p:cNvPr id="18" name="笑脸 17"/>
          <p:cNvSpPr/>
          <p:nvPr/>
        </p:nvSpPr>
        <p:spPr>
          <a:xfrm>
            <a:off x="6052759" y="1739552"/>
            <a:ext cx="391040" cy="37695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3851" y="2647240"/>
            <a:ext cx="7400108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cs typeface="+mn-ea"/>
                <a:sym typeface="+mn-lt"/>
              </a:rPr>
              <a:t>解：圆锥可以看作是由一个直角三角形绕一条直角边旋转一周得到的</a:t>
            </a:r>
            <a:r>
              <a:rPr lang="en-US" altLang="zh-CN" sz="1800" b="1" kern="100" dirty="0">
                <a:cs typeface="+mn-ea"/>
                <a:sym typeface="+mn-lt"/>
              </a:rPr>
              <a:t>,</a:t>
            </a:r>
            <a:endParaRPr lang="zh-CN" altLang="zh-CN" sz="1800" b="1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cs typeface="+mn-ea"/>
                <a:sym typeface="+mn-lt"/>
              </a:rPr>
              <a:t>故选：</a:t>
            </a:r>
            <a:r>
              <a:rPr lang="en-US" altLang="zh-CN" sz="1800" b="1" kern="100" dirty="0">
                <a:cs typeface="+mn-ea"/>
                <a:sym typeface="+mn-lt"/>
              </a:rPr>
              <a:t>D</a:t>
            </a:r>
            <a:r>
              <a:rPr lang="zh-CN" altLang="zh-CN" sz="1800" b="1" kern="100" dirty="0" smtClean="0">
                <a:cs typeface="+mn-ea"/>
                <a:sym typeface="+mn-lt"/>
              </a:rPr>
              <a:t>．</a:t>
            </a:r>
            <a:r>
              <a:rPr lang="en-US" altLang="zh-CN" sz="1800" b="1" kern="100" dirty="0" smtClean="0">
                <a:cs typeface="+mn-ea"/>
                <a:sym typeface="+mn-lt"/>
              </a:rPr>
              <a:t> </a:t>
            </a:r>
            <a:endParaRPr lang="zh-CN" altLang="zh-CN" sz="1800" b="1" kern="1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07F0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894645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、理解点、线、面、体的概念。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、理解点、线、面、体之间的关系。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、通过学习点、线、面、体之间的关系，进一步发展抽象概括能力和形象思维能力。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2653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07F0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点、线、面、体之间的关系。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理解点动成线，线动成面，面动成体。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5204285" y="163689"/>
            <a:ext cx="4654436" cy="4655661"/>
          </a:xfrm>
          <a:custGeom>
            <a:avLst/>
            <a:gdLst>
              <a:gd name="connsiteX0" fmla="*/ 623894 w 1248040"/>
              <a:gd name="connsiteY0" fmla="*/ 0 h 1248369"/>
              <a:gd name="connsiteX1" fmla="*/ 1065140 w 1248040"/>
              <a:gd name="connsiteY1" fmla="*/ 182828 h 1248369"/>
              <a:gd name="connsiteX2" fmla="*/ 1065724 w 1248040"/>
              <a:gd name="connsiteY2" fmla="*/ 1065324 h 1248369"/>
              <a:gd name="connsiteX3" fmla="*/ 308045 w 1248040"/>
              <a:gd name="connsiteY3" fmla="*/ 1162596 h 1248369"/>
              <a:gd name="connsiteX4" fmla="*/ 306873 w 1248040"/>
              <a:gd name="connsiteY4" fmla="*/ 1161424 h 1248369"/>
              <a:gd name="connsiteX5" fmla="*/ 41422 w 1248040"/>
              <a:gd name="connsiteY5" fmla="*/ 1234087 h 1248369"/>
              <a:gd name="connsiteX6" fmla="*/ 34390 w 1248040"/>
              <a:gd name="connsiteY6" fmla="*/ 1188381 h 1248369"/>
              <a:gd name="connsiteX7" fmla="*/ 162719 w 1248040"/>
              <a:gd name="connsiteY7" fmla="*/ 1043055 h 1248369"/>
              <a:gd name="connsiteX8" fmla="*/ 156275 w 1248040"/>
              <a:gd name="connsiteY8" fmla="*/ 1037783 h 1248369"/>
              <a:gd name="connsiteX9" fmla="*/ 182644 w 1248040"/>
              <a:gd name="connsiteY9" fmla="*/ 182828 h 1248369"/>
              <a:gd name="connsiteX10" fmla="*/ 623894 w 1248040"/>
              <a:gd name="connsiteY10" fmla="*/ 0 h 1248369"/>
              <a:gd name="connsiteX11" fmla="*/ 623894 w 1248040"/>
              <a:gd name="connsiteY11" fmla="*/ 147082 h 1248369"/>
              <a:gd name="connsiteX12" fmla="*/ 146898 w 1248040"/>
              <a:gd name="connsiteY12" fmla="*/ 624078 h 1248369"/>
              <a:gd name="connsiteX13" fmla="*/ 623894 w 1248040"/>
              <a:gd name="connsiteY13" fmla="*/ 1101070 h 1248369"/>
              <a:gd name="connsiteX14" fmla="*/ 1100885 w 1248040"/>
              <a:gd name="connsiteY14" fmla="*/ 624078 h 1248369"/>
              <a:gd name="connsiteX15" fmla="*/ 623894 w 1248040"/>
              <a:gd name="connsiteY15" fmla="*/ 147082 h 12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48040" h="1248369">
                <a:moveTo>
                  <a:pt x="623894" y="0"/>
                </a:moveTo>
                <a:cubicBezTo>
                  <a:pt x="783575" y="0"/>
                  <a:pt x="943255" y="60943"/>
                  <a:pt x="1065140" y="182828"/>
                </a:cubicBezTo>
                <a:cubicBezTo>
                  <a:pt x="1308910" y="426598"/>
                  <a:pt x="1308910" y="821554"/>
                  <a:pt x="1065724" y="1065324"/>
                </a:cubicBezTo>
                <a:cubicBezTo>
                  <a:pt x="860043" y="1271004"/>
                  <a:pt x="547131" y="1303234"/>
                  <a:pt x="308045" y="1162596"/>
                </a:cubicBezTo>
                <a:lnTo>
                  <a:pt x="306873" y="1161424"/>
                </a:lnTo>
                <a:cubicBezTo>
                  <a:pt x="212529" y="1232915"/>
                  <a:pt x="111741" y="1245219"/>
                  <a:pt x="41422" y="1234087"/>
                </a:cubicBezTo>
                <a:cubicBezTo>
                  <a:pt x="17981" y="1230571"/>
                  <a:pt x="13293" y="1198930"/>
                  <a:pt x="34390" y="1188381"/>
                </a:cubicBezTo>
                <a:cubicBezTo>
                  <a:pt x="98848" y="1156736"/>
                  <a:pt x="139282" y="1094037"/>
                  <a:pt x="162719" y="1043055"/>
                </a:cubicBezTo>
                <a:lnTo>
                  <a:pt x="156275" y="1037783"/>
                </a:lnTo>
                <a:cubicBezTo>
                  <a:pt x="-60538" y="792253"/>
                  <a:pt x="-51750" y="417221"/>
                  <a:pt x="182644" y="182828"/>
                </a:cubicBezTo>
                <a:cubicBezTo>
                  <a:pt x="304529" y="60943"/>
                  <a:pt x="464209" y="0"/>
                  <a:pt x="623894" y="0"/>
                </a:cubicBezTo>
                <a:close/>
                <a:moveTo>
                  <a:pt x="623894" y="147082"/>
                </a:moveTo>
                <a:cubicBezTo>
                  <a:pt x="360783" y="147082"/>
                  <a:pt x="146898" y="360379"/>
                  <a:pt x="146898" y="624078"/>
                </a:cubicBezTo>
                <a:cubicBezTo>
                  <a:pt x="146898" y="887185"/>
                  <a:pt x="360195" y="1101070"/>
                  <a:pt x="623894" y="1101070"/>
                </a:cubicBezTo>
                <a:cubicBezTo>
                  <a:pt x="887585" y="1101070"/>
                  <a:pt x="1100885" y="887769"/>
                  <a:pt x="1100885" y="624078"/>
                </a:cubicBezTo>
                <a:cubicBezTo>
                  <a:pt x="1100885" y="360967"/>
                  <a:pt x="887585" y="147082"/>
                  <a:pt x="623894" y="147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53100" y="894840"/>
            <a:ext cx="4795838" cy="2996803"/>
          </a:xfr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729319" y="687213"/>
            <a:ext cx="6898980" cy="3944948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5" name="矩形 24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文本框 28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82161" y="383007"/>
            <a:ext cx="827315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立方体 4"/>
          <p:cNvSpPr/>
          <p:nvPr/>
        </p:nvSpPr>
        <p:spPr>
          <a:xfrm>
            <a:off x="781981" y="2474193"/>
            <a:ext cx="2216150" cy="1007914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8695" y="1092292"/>
            <a:ext cx="742763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观察立方体，回答下面问题？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93267" y="1752665"/>
            <a:ext cx="5226795" cy="23775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）立方体有几个面？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）面与面相交的地方形成了几条棱？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）棱与棱相交成几个顶点？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041400" y="2474194"/>
            <a:ext cx="0" cy="75160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041401" y="3225800"/>
            <a:ext cx="1956730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788659" y="3225801"/>
            <a:ext cx="252740" cy="25630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1664166" y="2925718"/>
            <a:ext cx="3556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724198" y="2828109"/>
            <a:ext cx="3556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②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286930" y="3205430"/>
            <a:ext cx="3556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⑤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350953" y="2423232"/>
            <a:ext cx="3556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⑥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173725" y="1987909"/>
            <a:ext cx="3556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③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38411" y="2900238"/>
            <a:ext cx="3556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④</a:t>
            </a:r>
          </a:p>
        </p:txBody>
      </p:sp>
      <p:cxnSp>
        <p:nvCxnSpPr>
          <p:cNvPr id="28" name="直接箭头连接符 27"/>
          <p:cNvCxnSpPr/>
          <p:nvPr/>
        </p:nvCxnSpPr>
        <p:spPr>
          <a:xfrm flipV="1">
            <a:off x="2059374" y="2168246"/>
            <a:ext cx="214666" cy="252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5858913" y="1856045"/>
            <a:ext cx="6604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个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1041399" y="2487212"/>
            <a:ext cx="0" cy="7131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781980" y="3200321"/>
            <a:ext cx="276929" cy="2817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1041400" y="3225800"/>
            <a:ext cx="19567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788660" y="3482107"/>
            <a:ext cx="19567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788659" y="2722161"/>
            <a:ext cx="19567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1041399" y="2461493"/>
            <a:ext cx="19567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781980" y="2450789"/>
            <a:ext cx="276929" cy="2817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2735253" y="2450789"/>
            <a:ext cx="276929" cy="2817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>
            <a:off x="2747635" y="3213060"/>
            <a:ext cx="264547" cy="269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788658" y="2732576"/>
            <a:ext cx="0" cy="7131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2745389" y="2732576"/>
            <a:ext cx="0" cy="7131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2998129" y="2487211"/>
            <a:ext cx="0" cy="7131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7257033" y="2771101"/>
            <a:ext cx="96359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条</a:t>
            </a:r>
          </a:p>
        </p:txBody>
      </p:sp>
      <p:sp>
        <p:nvSpPr>
          <p:cNvPr id="53" name="椭圆 52"/>
          <p:cNvSpPr/>
          <p:nvPr/>
        </p:nvSpPr>
        <p:spPr>
          <a:xfrm>
            <a:off x="751749" y="3416591"/>
            <a:ext cx="45719" cy="10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1019868" y="3176760"/>
            <a:ext cx="45719" cy="10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2706553" y="3420042"/>
            <a:ext cx="45719" cy="10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2960566" y="3173395"/>
            <a:ext cx="45719" cy="10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982297" y="2419944"/>
            <a:ext cx="45719" cy="10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2697020" y="2670818"/>
            <a:ext cx="45719" cy="10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1013190" y="2409376"/>
            <a:ext cx="45719" cy="10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772478" y="2677966"/>
            <a:ext cx="45719" cy="10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293442" y="3682402"/>
            <a:ext cx="96359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个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 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9" grpId="0"/>
      <p:bldP spid="52" grpId="0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6141" y="1306893"/>
            <a:ext cx="4391859" cy="2529714"/>
          </a:xfrm>
          <a:prstGeom prst="rect">
            <a:avLst/>
          </a:prstGeom>
        </p:spPr>
      </p:pic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1853499" y="4206718"/>
            <a:ext cx="5888806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立体图形又叫做几何体，简称为</a:t>
            </a:r>
            <a:r>
              <a:rPr kumimoji="1" lang="zh-CN" altLang="en-US" sz="2400" b="1" dirty="0">
                <a:solidFill>
                  <a:srgbClr val="FF3300"/>
                </a:solidFill>
                <a:cs typeface="+mn-ea"/>
                <a:sym typeface="+mn-lt"/>
              </a:rPr>
              <a:t>体。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生活中常见的几何体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88778" y="931308"/>
            <a:ext cx="863957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200000"/>
              </a:lnSpc>
            </a:pPr>
            <a:r>
              <a:rPr lang="en-US" sz="1500" b="1" dirty="0">
                <a:cs typeface="+mn-ea"/>
                <a:sym typeface="+mn-lt"/>
              </a:rPr>
              <a:t>四棱锥有____个面；圆柱有____个面；圆锥有___</a:t>
            </a:r>
            <a:r>
              <a:rPr lang="en-US" sz="1500" b="1" dirty="0" err="1">
                <a:cs typeface="+mn-ea"/>
                <a:sym typeface="+mn-lt"/>
              </a:rPr>
              <a:t>个面</a:t>
            </a:r>
            <a:r>
              <a:rPr lang="en-US" sz="1500" b="1" dirty="0">
                <a:cs typeface="+mn-ea"/>
                <a:sym typeface="+mn-lt"/>
              </a:rPr>
              <a:t>.</a:t>
            </a:r>
          </a:p>
          <a:p>
            <a:pPr defTabSz="685800" fontAlgn="base">
              <a:lnSpc>
                <a:spcPct val="200000"/>
              </a:lnSpc>
            </a:pPr>
            <a:r>
              <a:rPr lang="en-US" sz="1500" b="1" dirty="0" err="1">
                <a:cs typeface="+mn-ea"/>
                <a:sym typeface="+mn-lt"/>
              </a:rPr>
              <a:t>再联想上一课“展开图”的知识，可以得出结论：包围着体的是</a:t>
            </a:r>
            <a:r>
              <a:rPr lang="en-US" sz="1500" b="1" dirty="0">
                <a:cs typeface="+mn-ea"/>
                <a:sym typeface="+mn-lt"/>
              </a:rPr>
              <a:t>______.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8778" y="3519195"/>
            <a:ext cx="4253589" cy="4039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en-US" sz="2100" dirty="0" err="1">
                <a:cs typeface="+mn-ea"/>
                <a:sym typeface="+mn-lt"/>
              </a:rPr>
              <a:t>观察这些面，它们有区别吗</a:t>
            </a:r>
            <a:r>
              <a:rPr lang="en-US" sz="2100" dirty="0">
                <a:cs typeface="+mn-ea"/>
                <a:sym typeface="+mn-lt"/>
              </a:rPr>
              <a:t>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8778" y="4134940"/>
            <a:ext cx="5859443" cy="4039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100" dirty="0">
                <a:cs typeface="+mn-ea"/>
                <a:sym typeface="+mn-lt"/>
              </a:rPr>
              <a:t>包围着体的是面</a:t>
            </a:r>
            <a:r>
              <a:rPr lang="en-US" sz="2100" dirty="0">
                <a:cs typeface="+mn-ea"/>
                <a:sym typeface="+mn-lt"/>
              </a:rPr>
              <a:t>，</a:t>
            </a:r>
            <a:r>
              <a:rPr lang="zh-CN" altLang="en-US" sz="2100" dirty="0">
                <a:cs typeface="+mn-ea"/>
                <a:sym typeface="+mn-lt"/>
              </a:rPr>
              <a:t>面</a:t>
            </a:r>
            <a:r>
              <a:rPr lang="en-US" sz="2100" dirty="0" err="1">
                <a:cs typeface="+mn-ea"/>
                <a:sym typeface="+mn-lt"/>
              </a:rPr>
              <a:t>可以分为</a:t>
            </a:r>
            <a:r>
              <a:rPr lang="en-US" sz="2100" b="1" dirty="0" err="1">
                <a:cs typeface="+mn-ea"/>
                <a:sym typeface="+mn-lt"/>
              </a:rPr>
              <a:t>平面</a:t>
            </a:r>
            <a:r>
              <a:rPr lang="en-US" sz="2100" dirty="0" err="1">
                <a:cs typeface="+mn-ea"/>
                <a:sym typeface="+mn-lt"/>
              </a:rPr>
              <a:t>和</a:t>
            </a:r>
            <a:r>
              <a:rPr lang="en-US" sz="2100" b="1" dirty="0" err="1">
                <a:cs typeface="+mn-ea"/>
                <a:sym typeface="+mn-lt"/>
              </a:rPr>
              <a:t>曲面</a:t>
            </a:r>
            <a:r>
              <a:rPr lang="en-US" sz="2100" dirty="0">
                <a:cs typeface="+mn-ea"/>
                <a:sym typeface="+mn-lt"/>
              </a:rPr>
              <a:t>．</a:t>
            </a:r>
          </a:p>
        </p:txBody>
      </p:sp>
      <p:pic>
        <p:nvPicPr>
          <p:cNvPr id="8" name="图片 7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0420" y="2100338"/>
            <a:ext cx="1238250" cy="1047750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86874" y="2021707"/>
            <a:ext cx="895350" cy="116205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69197" y="926339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60596" y="896524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78130" y="931309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069386" y="1345108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面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61935" y="1378854"/>
            <a:ext cx="3231035" cy="21511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808788" y="1383789"/>
            <a:ext cx="3226733" cy="21511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1486743" y="4103641"/>
            <a:ext cx="5888806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2400" b="1" dirty="0">
                <a:cs typeface="+mn-ea"/>
                <a:sym typeface="+mn-lt"/>
              </a:rPr>
              <a:t>你能说一些生活中常见的平面和曲面吗？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51475" y="352487"/>
            <a:ext cx="45349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生活中常见的平面和曲面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7636" y="1036263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en-US" altLang="zh-CN" sz="2000" b="1" dirty="0" err="1">
                <a:cs typeface="+mn-ea"/>
                <a:sym typeface="+mn-lt"/>
              </a:rPr>
              <a:t>围成下面这些立体图形的各个面中，哪些面是平的？哪些面是曲的</a:t>
            </a:r>
            <a:r>
              <a:rPr lang="en-US" altLang="zh-CN" sz="2000" b="1" dirty="0">
                <a:cs typeface="+mn-ea"/>
                <a:sym typeface="+mn-lt"/>
              </a:rPr>
              <a:t>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8315" y="1857375"/>
            <a:ext cx="4307371" cy="248104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88778" y="931309"/>
            <a:ext cx="7609764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200000"/>
              </a:lnSpc>
            </a:pPr>
            <a:r>
              <a:rPr lang="en-US" sz="1500" b="1" dirty="0" err="1">
                <a:cs typeface="+mn-ea"/>
                <a:sym typeface="+mn-lt"/>
              </a:rPr>
              <a:t>四棱锥有</a:t>
            </a:r>
            <a:r>
              <a:rPr lang="en-US" sz="1500" b="1" dirty="0">
                <a:cs typeface="+mn-ea"/>
                <a:sym typeface="+mn-lt"/>
              </a:rPr>
              <a:t>____</a:t>
            </a:r>
            <a:r>
              <a:rPr lang="zh-CN" altLang="en-US" sz="1500" b="1" dirty="0">
                <a:cs typeface="+mn-ea"/>
                <a:sym typeface="+mn-lt"/>
              </a:rPr>
              <a:t>条线</a:t>
            </a:r>
            <a:r>
              <a:rPr lang="en-US" sz="1500" b="1" dirty="0">
                <a:cs typeface="+mn-ea"/>
                <a:sym typeface="+mn-lt"/>
              </a:rPr>
              <a:t>；</a:t>
            </a:r>
            <a:r>
              <a:rPr lang="zh-CN" altLang="en-US" sz="1500" b="1" dirty="0">
                <a:cs typeface="+mn-ea"/>
                <a:sym typeface="+mn-lt"/>
              </a:rPr>
              <a:t>正方体</a:t>
            </a:r>
            <a:r>
              <a:rPr lang="en-US" sz="1500" b="1" dirty="0">
                <a:cs typeface="+mn-ea"/>
                <a:sym typeface="+mn-lt"/>
              </a:rPr>
              <a:t>有____</a:t>
            </a:r>
            <a:r>
              <a:rPr lang="zh-CN" altLang="en-US" sz="1500" b="1" dirty="0">
                <a:cs typeface="+mn-ea"/>
                <a:sym typeface="+mn-lt"/>
              </a:rPr>
              <a:t>条线</a:t>
            </a:r>
            <a:r>
              <a:rPr lang="en-US" sz="1500" b="1" dirty="0">
                <a:cs typeface="+mn-ea"/>
                <a:sym typeface="+mn-lt"/>
              </a:rPr>
              <a:t>；</a:t>
            </a:r>
            <a:r>
              <a:rPr lang="zh-CN" altLang="en-US" sz="1500" b="1" dirty="0">
                <a:cs typeface="+mn-ea"/>
                <a:sym typeface="+mn-lt"/>
              </a:rPr>
              <a:t>圆柱</a:t>
            </a:r>
            <a:r>
              <a:rPr lang="en-US" sz="1500" b="1" dirty="0">
                <a:cs typeface="+mn-ea"/>
                <a:sym typeface="+mn-lt"/>
              </a:rPr>
              <a:t>有___</a:t>
            </a:r>
            <a:r>
              <a:rPr lang="zh-CN" altLang="en-US" sz="1500" b="1" dirty="0">
                <a:cs typeface="+mn-ea"/>
                <a:sym typeface="+mn-lt"/>
              </a:rPr>
              <a:t>条线</a:t>
            </a:r>
            <a:r>
              <a:rPr lang="en-US" sz="1500" b="1" dirty="0">
                <a:cs typeface="+mn-ea"/>
                <a:sym typeface="+mn-lt"/>
              </a:rPr>
              <a:t>.</a:t>
            </a:r>
          </a:p>
          <a:p>
            <a:pPr defTabSz="685800" fontAlgn="base">
              <a:lnSpc>
                <a:spcPct val="200000"/>
              </a:lnSpc>
            </a:pPr>
            <a:r>
              <a:rPr lang="en-US" sz="1500" b="1" dirty="0" err="1">
                <a:cs typeface="+mn-ea"/>
                <a:sym typeface="+mn-lt"/>
              </a:rPr>
              <a:t>再联想上一课“展开图”的知识，可以得出结论</a:t>
            </a:r>
            <a:r>
              <a:rPr lang="en-US" sz="1500" b="1" dirty="0">
                <a:cs typeface="+mn-ea"/>
                <a:sym typeface="+mn-lt"/>
              </a:rPr>
              <a:t>：</a:t>
            </a:r>
          </a:p>
          <a:p>
            <a:pPr defTabSz="685800" fontAlgn="base">
              <a:lnSpc>
                <a:spcPct val="200000"/>
              </a:lnSpc>
            </a:pPr>
            <a:r>
              <a:rPr lang="zh-CN" altLang="en-US" sz="1500" b="1" dirty="0">
                <a:cs typeface="+mn-ea"/>
                <a:sym typeface="+mn-lt"/>
              </a:rPr>
              <a:t>面与面相交的地方形成</a:t>
            </a:r>
            <a:r>
              <a:rPr lang="en-US" sz="1500" b="1" dirty="0">
                <a:cs typeface="+mn-ea"/>
                <a:sym typeface="+mn-lt"/>
              </a:rPr>
              <a:t>是______.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8778" y="3676357"/>
            <a:ext cx="4253589" cy="4039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en-US" sz="2100" dirty="0" err="1">
                <a:cs typeface="+mn-ea"/>
                <a:sym typeface="+mn-lt"/>
              </a:rPr>
              <a:t>观察这些</a:t>
            </a:r>
            <a:r>
              <a:rPr lang="zh-CN" altLang="en-US" sz="2100" dirty="0">
                <a:cs typeface="+mn-ea"/>
                <a:sym typeface="+mn-lt"/>
              </a:rPr>
              <a:t>线</a:t>
            </a:r>
            <a:r>
              <a:rPr lang="en-US" sz="2100" dirty="0">
                <a:cs typeface="+mn-ea"/>
                <a:sym typeface="+mn-lt"/>
              </a:rPr>
              <a:t>，</a:t>
            </a:r>
            <a:r>
              <a:rPr lang="en-US" sz="2100" dirty="0" err="1">
                <a:cs typeface="+mn-ea"/>
                <a:sym typeface="+mn-lt"/>
              </a:rPr>
              <a:t>它们有区别吗</a:t>
            </a:r>
            <a:r>
              <a:rPr lang="en-US" sz="2100" dirty="0">
                <a:cs typeface="+mn-ea"/>
                <a:sym typeface="+mn-lt"/>
              </a:rPr>
              <a:t>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8778" y="4292103"/>
            <a:ext cx="7427639" cy="4039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100" dirty="0">
                <a:cs typeface="+mn-ea"/>
                <a:sym typeface="+mn-lt"/>
              </a:rPr>
              <a:t>面与面相交的地方形成线</a:t>
            </a:r>
            <a:r>
              <a:rPr lang="en-US" sz="2100" dirty="0">
                <a:cs typeface="+mn-ea"/>
                <a:sym typeface="+mn-lt"/>
              </a:rPr>
              <a:t>，</a:t>
            </a:r>
            <a:r>
              <a:rPr lang="zh-CN" altLang="en-US" sz="2100" dirty="0">
                <a:cs typeface="+mn-ea"/>
                <a:sym typeface="+mn-lt"/>
              </a:rPr>
              <a:t>线</a:t>
            </a:r>
            <a:r>
              <a:rPr lang="en-US" sz="2100" dirty="0" err="1">
                <a:cs typeface="+mn-ea"/>
                <a:sym typeface="+mn-lt"/>
              </a:rPr>
              <a:t>可以分为</a:t>
            </a:r>
            <a:r>
              <a:rPr lang="zh-CN" altLang="en-US" sz="2100" dirty="0">
                <a:cs typeface="+mn-ea"/>
                <a:sym typeface="+mn-lt"/>
              </a:rPr>
              <a:t>直线</a:t>
            </a:r>
            <a:r>
              <a:rPr lang="en-US" sz="2100" dirty="0">
                <a:cs typeface="+mn-ea"/>
                <a:sym typeface="+mn-lt"/>
              </a:rPr>
              <a:t>和</a:t>
            </a:r>
            <a:r>
              <a:rPr lang="zh-CN" altLang="en-US" sz="2100" dirty="0">
                <a:cs typeface="+mn-ea"/>
                <a:sym typeface="+mn-lt"/>
              </a:rPr>
              <a:t>曲线</a:t>
            </a:r>
            <a:r>
              <a:rPr lang="en-US" sz="2100" dirty="0">
                <a:cs typeface="+mn-ea"/>
                <a:sym typeface="+mn-lt"/>
              </a:rPr>
              <a:t>．</a:t>
            </a:r>
          </a:p>
        </p:txBody>
      </p:sp>
      <p:pic>
        <p:nvPicPr>
          <p:cNvPr id="8" name="图片 7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10287" y="2464039"/>
            <a:ext cx="963317" cy="81511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64026" y="928145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8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90270" y="898865"/>
            <a:ext cx="55930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68145" y="907732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63992" y="1843947"/>
            <a:ext cx="45255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线 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99760" y="2425806"/>
            <a:ext cx="870248" cy="92211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55102" y="2409550"/>
            <a:ext cx="703285" cy="865151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051475" y="352487"/>
            <a:ext cx="401038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44781" y="1183975"/>
            <a:ext cx="3314600" cy="2209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51475" y="1121142"/>
            <a:ext cx="2272567" cy="22725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45"/>
          <p:cNvSpPr>
            <a:spLocks noChangeArrowheads="1"/>
          </p:cNvSpPr>
          <p:nvPr/>
        </p:nvSpPr>
        <p:spPr bwMode="auto">
          <a:xfrm>
            <a:off x="1627597" y="4154786"/>
            <a:ext cx="5888806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2400" b="1" dirty="0">
                <a:cs typeface="+mn-ea"/>
                <a:sym typeface="+mn-lt"/>
              </a:rPr>
              <a:t>你能说一些生活中常见的直线和曲线吗？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51475" y="352487"/>
            <a:ext cx="459208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生活中常见的直线和曲线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bt1loz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全屏显示(16:9)</PresentationFormat>
  <Paragraphs>123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阿里巴巴普惠体 R</vt:lpstr>
      <vt:lpstr>思源黑体 CN Regular</vt:lpstr>
      <vt:lpstr>微软雅黑</vt:lpstr>
      <vt:lpstr>Arial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2020-04-05T01:02:00Z</dcterms:created>
  <dcterms:modified xsi:type="dcterms:W3CDTF">2023-01-17T01:21:23Z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604F2F41123345B1BBFB291BBE2B22E2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