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529" r:id="rId2"/>
    <p:sldId id="536" r:id="rId3"/>
    <p:sldId id="531" r:id="rId4"/>
    <p:sldId id="538" r:id="rId5"/>
    <p:sldId id="672" r:id="rId6"/>
    <p:sldId id="670" r:id="rId7"/>
    <p:sldId id="675" r:id="rId8"/>
    <p:sldId id="557" r:id="rId9"/>
    <p:sldId id="676" r:id="rId10"/>
    <p:sldId id="677" r:id="rId11"/>
    <p:sldId id="679" r:id="rId12"/>
    <p:sldId id="680" r:id="rId13"/>
    <p:sldId id="681" r:id="rId14"/>
    <p:sldId id="682" r:id="rId15"/>
    <p:sldId id="683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36258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72580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08839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45161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181419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17678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254000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290258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D5A"/>
    <a:srgbClr val="339966"/>
    <a:srgbClr val="5F5F5F"/>
    <a:srgbClr val="D60093"/>
    <a:srgbClr val="993366"/>
    <a:srgbClr val="FF339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738"/>
      </p:cViewPr>
      <p:guideLst>
        <p:guide orient="horz" pos="16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noProof="1" dirty="0">
                <a:ea typeface="黑体" panose="02010609060101010101" pitchFamily="49" charset="-122"/>
              </a:defRPr>
            </a:lvl1pPr>
          </a:lstStyle>
          <a:p>
            <a:fld id="{A64CA497-71E0-4184-919F-D45F39379D11}" type="slidenum">
              <a:rPr lang="zh-CN" altLang="en-US"/>
              <a:t>‹#›</a:t>
            </a:fld>
            <a:endParaRPr lang="zh-CN" altLang="en-US"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4256" y="1268235"/>
            <a:ext cx="6168231" cy="875101"/>
          </a:xfrm>
        </p:spPr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88511" y="2313441"/>
            <a:ext cx="5079720" cy="1043317"/>
          </a:xfrm>
        </p:spPr>
        <p:txBody>
          <a:bodyPr lIns="72567" tIns="36283" rIns="72567" bIns="3628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4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261139" y="122854"/>
            <a:ext cx="1632767" cy="2612072"/>
          </a:xfrm>
        </p:spPr>
        <p:txBody>
          <a:bodyPr vert="eaVert"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2837" y="122854"/>
            <a:ext cx="4777356" cy="2612072"/>
          </a:xfrm>
        </p:spPr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3233" y="2623413"/>
            <a:ext cx="6168231" cy="810838"/>
          </a:xfrm>
        </p:spPr>
        <p:txBody>
          <a:bodyPr lIns="72567" tIns="36283" rIns="72567" bIns="36283" anchor="t"/>
          <a:lstStyle>
            <a:lvl1pPr algn="l">
              <a:defRPr sz="32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3233" y="1730356"/>
            <a:ext cx="6168231" cy="893056"/>
          </a:xfrm>
        </p:spPr>
        <p:txBody>
          <a:bodyPr lIns="72567" tIns="36283" rIns="72567" bIns="36283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8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3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6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67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400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5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2837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88845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7" y="163491"/>
            <a:ext cx="6531069" cy="680424"/>
          </a:xfrm>
        </p:spPr>
        <p:txBody>
          <a:bodyPr lIns="72567" tIns="36283" rIns="72567" bIns="36283"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2837" y="913848"/>
            <a:ext cx="3206322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2837" y="1294695"/>
            <a:ext cx="3206322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86326" y="913848"/>
            <a:ext cx="3207581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86326" y="1294695"/>
            <a:ext cx="3207581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9" y="162545"/>
            <a:ext cx="2387418" cy="691765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37185" y="162547"/>
            <a:ext cx="4056721" cy="3484337"/>
          </a:xfrm>
        </p:spPr>
        <p:txBody>
          <a:bodyPr lIns="72567" tIns="36283" rIns="72567" bIns="36283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2839" y="854311"/>
            <a:ext cx="2387418" cy="2792573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372" y="2857780"/>
            <a:ext cx="4354046" cy="337378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22372" y="364782"/>
            <a:ext cx="4354046" cy="2449526"/>
          </a:xfrm>
        </p:spPr>
        <p:txBody>
          <a:bodyPr vert="horz" lIns="72567" tIns="36283" rIns="72567" bIns="36283" rtlCol="0">
            <a:normAutofit/>
          </a:bodyPr>
          <a:lstStyle>
            <a:lvl1pPr marL="0" indent="0">
              <a:buNone/>
              <a:defRPr sz="2500"/>
            </a:lvl1pPr>
            <a:lvl2pPr marL="362585" indent="0">
              <a:buNone/>
              <a:defRPr sz="2200"/>
            </a:lvl2pPr>
            <a:lvl3pPr marL="725805" indent="0">
              <a:buNone/>
              <a:defRPr sz="1900"/>
            </a:lvl3pPr>
            <a:lvl4pPr marL="1088390" indent="0">
              <a:buNone/>
              <a:defRPr sz="1600"/>
            </a:lvl4pPr>
            <a:lvl5pPr marL="1451610" indent="0">
              <a:buNone/>
              <a:defRPr sz="1600"/>
            </a:lvl5pPr>
            <a:lvl6pPr marL="1814195" indent="0">
              <a:buNone/>
              <a:defRPr sz="1600"/>
            </a:lvl6pPr>
            <a:lvl7pPr marL="2176780" indent="0">
              <a:buNone/>
              <a:defRPr sz="1600"/>
            </a:lvl7pPr>
            <a:lvl8pPr marL="2540000" indent="0">
              <a:buNone/>
              <a:defRPr sz="1600"/>
            </a:lvl8pPr>
            <a:lvl9pPr marL="2902585" indent="0">
              <a:buNone/>
              <a:defRPr sz="16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22372" y="3195157"/>
            <a:ext cx="4354046" cy="479132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6258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72580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8839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45161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272415" indent="-27241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915" indent="-22669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655" y="123190"/>
            <a:ext cx="912762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6302" y="628487"/>
            <a:ext cx="9133921" cy="51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9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　三角形</a:t>
            </a:r>
          </a:p>
        </p:txBody>
      </p:sp>
      <p:sp>
        <p:nvSpPr>
          <p:cNvPr id="842767" name="矩形 10"/>
          <p:cNvSpPr>
            <a:spLocks noChangeArrowheads="1"/>
          </p:cNvSpPr>
          <p:nvPr/>
        </p:nvSpPr>
        <p:spPr bwMode="auto">
          <a:xfrm>
            <a:off x="-2" y="1347614"/>
            <a:ext cx="9127621" cy="1850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48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认识三角形</a:t>
            </a:r>
            <a:endParaRPr lang="en-US" altLang="zh-CN" sz="4800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9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9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9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en-US" altLang="en-US" sz="2900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57986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2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427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1412440"/>
            <a:ext cx="8577067" cy="1445084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9.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若三条线段长度的比是①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6;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3;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6;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④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10;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⑤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5, 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则其中可构成三角形的有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A.1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B.2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C.3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D.4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3895369" y="2355534"/>
            <a:ext cx="359751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B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550927"/>
            <a:ext cx="8577067" cy="3825598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想一想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下面各题的三条线段能组成三角形吗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(1)6 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cm,9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cm,5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cm;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endParaRPr lang="en-US" altLang="zh-CN" dirty="0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(2)6 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cm,8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cm,10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cm; 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endParaRPr lang="en-US" altLang="zh-CN" dirty="0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(3)5 cm,7 cm,5 cm;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(4)12 cm,3 cm,7 cm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28899" y="1507783"/>
            <a:ext cx="6000336" cy="3356559"/>
          </a:xfrm>
          <a:prstGeom prst="rect">
            <a:avLst/>
          </a:prstGeom>
        </p:spPr>
        <p:txBody>
          <a:bodyPr wrap="square"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因为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5+6=11&gt;9,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所以能组成三角形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endParaRPr lang="en-US" altLang="zh-CN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因为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6+8=14&gt;10,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所以能组成三角形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endParaRPr lang="en-US" altLang="zh-CN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因为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5+5=10&gt;7,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所以能组成三角形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endParaRPr lang="en-US" altLang="zh-CN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因为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3+7=10&lt;12,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所以不能组成三角形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971415"/>
            <a:ext cx="8577067" cy="2849960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三角形两边长分别为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第三边的长可以是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吗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可以是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吗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说说你的理由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第三边的长不可以是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8,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因为另两边长度之和为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8,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因此第三边的长度必须小于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8,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而不可能等于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8;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同理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第三边的长也不可能是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2,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因为另两边长度之差为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2,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因此第三边的长度必须大于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2,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而不可能等于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66754" y="1142880"/>
          <a:ext cx="8418051" cy="1090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3479165" imgH="452755" progId="Word.Document.12">
                  <p:embed/>
                </p:oleObj>
              </mc:Choice>
              <mc:Fallback>
                <p:oleObj name="Document" r:id="rId3" imgW="3479165" imgH="452755" progId="Word.Document.12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754" y="1142880"/>
                        <a:ext cx="8418051" cy="1090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>
                <a:spLocks noChangeAspect="1"/>
              </p:cNvSpPr>
              <p:nvPr/>
            </p:nvSpPr>
            <p:spPr>
              <a:xfrm>
                <a:off x="301340" y="2137630"/>
                <a:ext cx="9070929" cy="1468657"/>
              </a:xfrm>
              <a:prstGeom prst="rect">
                <a:avLst/>
              </a:prstGeom>
            </p:spPr>
            <p:txBody>
              <a:bodyPr lIns="72567" tIns="36283" rIns="72567" bIns="36283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0"/>
                  </a:spcAft>
                  <a:tabLst>
                    <a:tab pos="942340" algn="l"/>
                    <a:tab pos="1716405" algn="l"/>
                    <a:tab pos="2493645" algn="l"/>
                    <a:tab pos="3324860" algn="l"/>
                  </a:tabLst>
                </a:pPr>
                <a:r>
                  <a:rPr lang="zh-CN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解</a:t>
                </a:r>
                <a:r>
                  <a:rPr lang="en-US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:</a:t>
                </a:r>
                <a:r>
                  <a:rPr lang="zh-CN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因为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𝒃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zh-CN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𝒄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d>
                  </m:oMath>
                </a14:m>
                <a:r>
                  <a:rPr lang="en-US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=0,</a:t>
                </a:r>
                <a:r>
                  <a:rPr lang="zh-CN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所以</a:t>
                </a:r>
                <a:r>
                  <a:rPr lang="en-US" altLang="zh-CN" i="1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  <a:r>
                  <a:rPr lang="en-US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dirty="0" err="1">
                    <a:ea typeface="宋体" panose="02010600030101010101" pitchFamily="2" charset="-122"/>
                    <a:cs typeface="Times New Roman" panose="02020603050405020304" pitchFamily="18" charset="0"/>
                  </a:rPr>
                  <a:t>2,</a:t>
                </a:r>
                <a:r>
                  <a:rPr lang="en-US" altLang="zh-CN" i="1" dirty="0" err="1"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en-US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=3</a:t>
                </a:r>
                <a:r>
                  <a:rPr lang="en-US" altLang="zh-CN" i="1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zh-CN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Aft>
                    <a:spcPts val="0"/>
                  </a:spcAft>
                  <a:tabLst>
                    <a:tab pos="942340" algn="l"/>
                    <a:tab pos="1716405" algn="l"/>
                    <a:tab pos="2493645" algn="l"/>
                    <a:tab pos="3324860" algn="l"/>
                  </a:tabLst>
                </a:pPr>
                <a:r>
                  <a:rPr lang="zh-CN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又因为</a:t>
                </a:r>
                <a:r>
                  <a:rPr lang="en-US" altLang="zh-CN" i="1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=2,</a:t>
                </a:r>
                <a:r>
                  <a:rPr lang="zh-CN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所以</a:t>
                </a:r>
                <a:r>
                  <a:rPr lang="zh-CN" altLang="zh-CN" dirty="0">
                    <a:latin typeface="Calibri" panose="020F0502020204030204" pitchFamily="34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△</a:t>
                </a:r>
                <a:r>
                  <a:rPr lang="en-US" altLang="zh-CN" i="1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ABC</a:t>
                </a:r>
                <a:r>
                  <a:rPr lang="zh-CN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的三边长分别是</a:t>
                </a:r>
                <a:r>
                  <a:rPr lang="en-US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2,2,3</a:t>
                </a:r>
                <a:r>
                  <a:rPr lang="en-US" altLang="zh-CN" i="1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zh-CN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Aft>
                    <a:spcPts val="0"/>
                  </a:spcAft>
                  <a:tabLst>
                    <a:tab pos="942340" algn="l"/>
                    <a:tab pos="1716405" algn="l"/>
                    <a:tab pos="2493645" algn="l"/>
                    <a:tab pos="3324860" algn="l"/>
                  </a:tabLst>
                </a:pPr>
                <a:r>
                  <a:rPr lang="zh-CN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所以</a:t>
                </a:r>
                <a:r>
                  <a:rPr lang="zh-CN" altLang="zh-CN" dirty="0">
                    <a:latin typeface="Calibri" panose="020F0502020204030204" pitchFamily="34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△</a:t>
                </a:r>
                <a:r>
                  <a:rPr lang="en-US" altLang="zh-CN" i="1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ABC</a:t>
                </a:r>
                <a:r>
                  <a:rPr lang="zh-CN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的周长为</a:t>
                </a:r>
                <a:r>
                  <a:rPr lang="en-US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2+2+3=7</a:t>
                </a:r>
                <a:r>
                  <a:rPr lang="en-US" altLang="zh-CN" i="1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zh-CN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40" y="2137630"/>
                <a:ext cx="9070929" cy="1468657"/>
              </a:xfrm>
              <a:prstGeom prst="rect">
                <a:avLst/>
              </a:prstGeom>
              <a:blipFill rotWithShape="1">
                <a:blip r:embed="rId5"/>
                <a:stretch>
                  <a:fillRect l="-4" t="-15" r="3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799951"/>
            <a:ext cx="8577067" cy="3356559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用一条长为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24 cm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的细绳围成一个等腰三角形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如果腰长是底边长的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倍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那么各边长是多少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能围成有一边的长是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6 cm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的等腰三角形吗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说明理由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:(1)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设底边长为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 cm,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则腰长为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 cm,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根据题意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得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+2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+2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=24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解得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=4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则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i="1" dirty="0" err="1"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=10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</a:pPr>
            <a:r>
              <a:rPr lang="zh-CN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所以各边的长分别为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4 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cm,10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ea typeface="宋体" panose="02010600030101010101" pitchFamily="2" charset="-122"/>
                <a:cs typeface="Times New Roman" panose="02020603050405020304" pitchFamily="18" charset="0"/>
              </a:rPr>
              <a:t>cm,10</a:t>
            </a:r>
            <a:r>
              <a:rPr lang="en-US" altLang="zh-CN" dirty="0">
                <a:ea typeface="宋体" panose="02010600030101010101" pitchFamily="2" charset="-122"/>
                <a:cs typeface="Times New Roman" panose="02020603050405020304" pitchFamily="18" charset="0"/>
              </a:rPr>
              <a:t> cm</a:t>
            </a:r>
            <a:r>
              <a:rPr lang="en-US" altLang="zh-CN" i="1" dirty="0"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02364" y="914261"/>
          <a:ext cx="8975810" cy="3045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文档" r:id="rId3" imgW="4919345" imgH="1670050" progId="Word.Document.12">
                  <p:embed/>
                </p:oleObj>
              </mc:Choice>
              <mc:Fallback>
                <p:oleObj name="文档" r:id="rId3" imgW="4919345" imgH="1670050" progId="Word.Document.12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364" y="914261"/>
                        <a:ext cx="8975810" cy="3045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571" name="矩形 5"/>
          <p:cNvSpPr>
            <a:spLocks noChangeArrowheads="1"/>
          </p:cNvSpPr>
          <p:nvPr/>
        </p:nvSpPr>
        <p:spPr bwMode="auto">
          <a:xfrm>
            <a:off x="2629310" y="1314227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2" name="TextBox 6"/>
          <p:cNvSpPr txBox="1">
            <a:spLocks noChangeArrowheads="1"/>
          </p:cNvSpPr>
          <p:nvPr/>
        </p:nvSpPr>
        <p:spPr bwMode="auto">
          <a:xfrm>
            <a:off x="2600333" y="1375969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3225220" y="1314226"/>
            <a:ext cx="4316134" cy="670524"/>
            <a:chOff x="3369875" y="1633364"/>
            <a:chExt cx="4315906" cy="506413"/>
          </a:xfrm>
        </p:grpSpPr>
        <p:sp>
          <p:nvSpPr>
            <p:cNvPr id="7172" name="矩形 8"/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73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1679995"/>
              <a:ext cx="4188668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r>
                <a:rPr lang="zh-CN" altLang="en-US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 习 目 标</a:t>
              </a:r>
              <a:r>
                <a:rPr lang="en-US" altLang="zh-CN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</a:t>
              </a:r>
            </a:p>
          </p:txBody>
        </p:sp>
      </p:grpSp>
      <p:sp>
        <p:nvSpPr>
          <p:cNvPr id="874576" name="矩形 10"/>
          <p:cNvSpPr>
            <a:spLocks noChangeArrowheads="1"/>
          </p:cNvSpPr>
          <p:nvPr/>
        </p:nvSpPr>
        <p:spPr bwMode="auto">
          <a:xfrm>
            <a:off x="2629310" y="1944249"/>
            <a:ext cx="514019" cy="5708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7" name="TextBox 11"/>
          <p:cNvSpPr txBox="1">
            <a:spLocks noChangeArrowheads="1"/>
          </p:cNvSpPr>
          <p:nvPr/>
        </p:nvSpPr>
        <p:spPr bwMode="auto">
          <a:xfrm>
            <a:off x="2600333" y="2005991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3225220" y="1944248"/>
            <a:ext cx="4316134" cy="670524"/>
            <a:chOff x="3369875" y="2263434"/>
            <a:chExt cx="4315906" cy="507531"/>
          </a:xfrm>
        </p:grpSpPr>
        <p:sp>
          <p:nvSpPr>
            <p:cNvPr id="7177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78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310168"/>
              <a:ext cx="4188668" cy="46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 典 范 例                </a:t>
              </a:r>
            </a:p>
          </p:txBody>
        </p:sp>
      </p:grpSp>
      <p:sp>
        <p:nvSpPr>
          <p:cNvPr id="874581" name="矩形 15"/>
          <p:cNvSpPr>
            <a:spLocks noChangeArrowheads="1"/>
          </p:cNvSpPr>
          <p:nvPr/>
        </p:nvSpPr>
        <p:spPr bwMode="auto">
          <a:xfrm>
            <a:off x="2629310" y="2594432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2" name="TextBox 16"/>
          <p:cNvSpPr txBox="1">
            <a:spLocks noChangeArrowheads="1"/>
          </p:cNvSpPr>
          <p:nvPr/>
        </p:nvSpPr>
        <p:spPr bwMode="auto">
          <a:xfrm>
            <a:off x="2600333" y="2656173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3225219" y="2594431"/>
            <a:ext cx="4194306" cy="670524"/>
            <a:chOff x="3369875" y="2893504"/>
            <a:chExt cx="4194084" cy="506413"/>
          </a:xfrm>
        </p:grpSpPr>
        <p:sp>
          <p:nvSpPr>
            <p:cNvPr id="7182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83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4066846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变 式 练 习               </a:t>
              </a:r>
            </a:p>
          </p:txBody>
        </p:sp>
      </p:grpSp>
      <p:sp>
        <p:nvSpPr>
          <p:cNvPr id="874586" name="矩形 20"/>
          <p:cNvSpPr>
            <a:spLocks noChangeArrowheads="1"/>
          </p:cNvSpPr>
          <p:nvPr/>
        </p:nvSpPr>
        <p:spPr bwMode="auto">
          <a:xfrm>
            <a:off x="2629310" y="3224454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7" name="TextBox 21"/>
          <p:cNvSpPr txBox="1">
            <a:spLocks noChangeArrowheads="1"/>
          </p:cNvSpPr>
          <p:nvPr/>
        </p:nvSpPr>
        <p:spPr bwMode="auto">
          <a:xfrm>
            <a:off x="2600333" y="3286195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3225219" y="3224453"/>
            <a:ext cx="6143558" cy="670524"/>
            <a:chOff x="3369875" y="3523574"/>
            <a:chExt cx="6143232" cy="506413"/>
          </a:xfrm>
        </p:grpSpPr>
        <p:sp>
          <p:nvSpPr>
            <p:cNvPr id="7187" name="矩形 23"/>
            <p:cNvSpPr>
              <a:spLocks noChangeArrowheads="1"/>
            </p:cNvSpPr>
            <p:nvPr/>
          </p:nvSpPr>
          <p:spPr bwMode="auto">
            <a:xfrm>
              <a:off x="3369875" y="352357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ctr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88" name="TextBox 24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3570205"/>
              <a:ext cx="6015994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r>
                <a:rPr lang="zh-CN" altLang="en-US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训 练                               </a:t>
              </a:r>
            </a:p>
          </p:txBody>
        </p:sp>
      </p:grpSp>
      <p:sp>
        <p:nvSpPr>
          <p:cNvPr id="874591" name="五边形 30"/>
          <p:cNvSpPr>
            <a:spLocks noChangeArrowheads="1"/>
          </p:cNvSpPr>
          <p:nvPr/>
        </p:nvSpPr>
        <p:spPr bwMode="auto">
          <a:xfrm>
            <a:off x="0" y="194047"/>
            <a:ext cx="372916" cy="430935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endParaRPr lang="zh-CN" altLang="en-US" sz="1800" b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74592" name="TextBox 31"/>
          <p:cNvSpPr txBox="1">
            <a:spLocks noChangeArrowheads="1"/>
          </p:cNvSpPr>
          <p:nvPr/>
        </p:nvSpPr>
        <p:spPr bwMode="auto">
          <a:xfrm>
            <a:off x="417012" y="170106"/>
            <a:ext cx="1507132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240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2400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71" grpId="0" animBg="1"/>
      <p:bldP spid="874572" grpId="0"/>
      <p:bldP spid="874576" grpId="0" animBg="1"/>
      <p:bldP spid="874577" grpId="0"/>
      <p:bldP spid="874581" grpId="0" animBg="1"/>
      <p:bldP spid="874582" grpId="0"/>
      <p:bldP spid="874586" grpId="0" animBg="1"/>
      <p:bldP spid="874587" grpId="0"/>
      <p:bldP spid="874591" grpId="0" animBg="1"/>
      <p:bldP spid="8745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7246" y="286031"/>
            <a:ext cx="8577067" cy="3138770"/>
            <a:chOff x="361950" y="360363"/>
            <a:chExt cx="10807700" cy="3954462"/>
          </a:xfrm>
        </p:grpSpPr>
        <p:sp>
          <p:nvSpPr>
            <p:cNvPr id="3" name="圆角矩形 2"/>
            <p:cNvSpPr/>
            <p:nvPr/>
          </p:nvSpPr>
          <p:spPr>
            <a:xfrm>
              <a:off x="3741738" y="360363"/>
              <a:ext cx="4179887" cy="533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5pPr>
            </a:lstStyle>
            <a:p>
              <a:pPr algn="ctr" defTabSz="362585"/>
              <a:r>
                <a:rPr lang="zh-CN" altLang="en-US" sz="2500" b="1" noProof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学 习 目 标                </a:t>
              </a:r>
            </a:p>
          </p:txBody>
        </p:sp>
        <p:sp>
          <p:nvSpPr>
            <p:cNvPr id="2" name="矩形 1"/>
            <p:cNvSpPr>
              <a:spLocks noChangeAspect="1"/>
            </p:cNvSpPr>
            <p:nvPr/>
          </p:nvSpPr>
          <p:spPr>
            <a:xfrm>
              <a:off x="361950" y="1871935"/>
              <a:ext cx="10807700" cy="244289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  <a:tabLst>
                  <a:tab pos="816610" algn="l"/>
                  <a:tab pos="1468120" algn="l"/>
                  <a:tab pos="2014220" algn="l"/>
                  <a:tab pos="2556510" algn="l"/>
                </a:tabLst>
              </a:pPr>
              <a:r>
                <a:rPr lang="en-US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en-US" altLang="zh-CN" i="1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通过观察、操作、想象、推理、交流等活动</a:t>
              </a:r>
              <a:r>
                <a:rPr lang="en-US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发展空间观念、推理能力和有条理的表达能力</a:t>
              </a:r>
              <a:r>
                <a:rPr lang="en-US" altLang="zh-CN" i="1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endPara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CN" dirty="0">
                  <a:solidFill>
                    <a:srgbClr val="000000"/>
                  </a:solidFill>
                  <a:ea typeface="宋体" panose="02010600030101010101" pitchFamily="2" charset="-122"/>
                </a:rPr>
                <a:t>2</a:t>
              </a:r>
              <a:r>
                <a:rPr lang="en-US" altLang="zh-CN" i="1" dirty="0">
                  <a:solidFill>
                    <a:srgbClr val="000000"/>
                  </a:solidFill>
                  <a:ea typeface="宋体" panose="02010600030101010101" pitchFamily="2" charset="-122"/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掌握三角形三个角、三条边之间的关系</a:t>
              </a:r>
              <a:r>
                <a:rPr lang="en-US" altLang="zh-CN" dirty="0">
                  <a:solidFill>
                    <a:srgbClr val="000000"/>
                  </a:solidFill>
                  <a:ea typeface="宋体" panose="02010600030101010101" pitchFamily="2" charset="-122"/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会将三角形按边分类</a:t>
              </a:r>
              <a:r>
                <a:rPr lang="en-US" altLang="zh-CN" i="1" dirty="0">
                  <a:solidFill>
                    <a:srgbClr val="000000"/>
                  </a:solidFill>
                  <a:ea typeface="宋体" panose="02010600030101010101" pitchFamily="2" charset="-122"/>
                </a:rPr>
                <a:t>.</a:t>
              </a:r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圆角矩形 3"/>
          <p:cNvSpPr>
            <a:spLocks noChangeArrowheads="1"/>
          </p:cNvSpPr>
          <p:nvPr/>
        </p:nvSpPr>
        <p:spPr bwMode="auto">
          <a:xfrm>
            <a:off x="2857343" y="457396"/>
            <a:ext cx="3314669" cy="4233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72567" tIns="36283" rIns="72567" bIns="36283" anchor="ctr"/>
          <a:lstStyle>
            <a:lvl1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精 典 范 例                 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287246" y="886698"/>
            <a:ext cx="8577067" cy="1914122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【例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】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(2019</a:t>
            </a:r>
            <a:r>
              <a:rPr lang="zh-CN" altLang="zh-CN" dirty="0">
                <a:solidFill>
                  <a:srgbClr val="000000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徐州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下列长度的三条线段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能组成三角形的是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A.2,2,4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B.5,6,12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C.5,7,2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D.6,8,10</a:t>
            </a:r>
            <a:r>
              <a:rPr lang="en-US" altLang="zh-CN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80962" y="1401092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D</a:t>
            </a:r>
            <a:endParaRPr lang="zh-CN" altLang="en-US" dirty="0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287246" y="2778930"/>
            <a:ext cx="8577067" cy="1949443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【例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】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四根竹签的长度分别为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 cm,3 cm,4 cm,6 cm,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若从中任意选取三根首尾依次相接围成不同的三角形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则围成的三角形共有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</a:t>
            </a:r>
            <a:r>
              <a:rPr lang="en-US" altLang="zh-CN" dirty="0">
                <a:solidFill>
                  <a:srgbClr val="000000"/>
                </a:solidFill>
                <a:ea typeface="NEU-BZ-S92" panose="0201060001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D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</a:t>
            </a:r>
            <a:r>
              <a:rPr lang="en-US" altLang="zh-CN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2857618" y="3699347"/>
            <a:ext cx="364091" cy="542326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B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628486"/>
            <a:ext cx="8577067" cy="1914122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【例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】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若一个三角形的两边长分别为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7,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则第三边长可能是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B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D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en-US" altLang="zh-CN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914652" y="1084141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287246" y="2551195"/>
            <a:ext cx="8577067" cy="1949443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【例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】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已知等腰三角形的两边长分别为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则该等腰三角形的周长为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A.7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B.8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C.6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D.7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2229011" y="3009375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D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2969470" y="399434"/>
            <a:ext cx="3317188" cy="42337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defRPr>
            </a:lvl5pPr>
          </a:lstStyle>
          <a:p>
            <a:pPr algn="ctr" defTabSz="362585"/>
            <a:r>
              <a:rPr lang="zh-CN" altLang="en-US" sz="2500" b="1" noProof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变 式 练 习                 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287246" y="971415"/>
            <a:ext cx="8577067" cy="542326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 marL="64770">
              <a:lnSpc>
                <a:spcPct val="120000"/>
              </a:lnSpc>
              <a:spcAft>
                <a:spcPts val="0"/>
              </a:spcAft>
              <a:tabLst>
                <a:tab pos="934085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请你写出一组能组成三角形的三条线段的长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i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7086426" y="971415"/>
            <a:ext cx="787752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宋体" panose="02010600030101010101" pitchFamily="2" charset="-122"/>
              </a:rPr>
              <a:t>3,4,5</a:t>
            </a:r>
            <a:endParaRPr lang="zh-CN" altLang="en-US" dirty="0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283466" y="1477835"/>
            <a:ext cx="8577067" cy="2856526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下列每组数分别是三根木棒的长度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能用它们摆成三角形的是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 cm,4 cm,8 cm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8 cm,7 cm,15 cm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 cm,5 cm,11 cm</a:t>
            </a:r>
            <a:endParaRPr lang="en-US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13 cm,12 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cm,20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cm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914652" y="1943047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D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857106"/>
            <a:ext cx="8577067" cy="2887520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 marL="64770">
              <a:lnSpc>
                <a:spcPct val="120000"/>
              </a:lnSpc>
              <a:spcAft>
                <a:spcPts val="0"/>
              </a:spcAft>
              <a:tabLst>
                <a:tab pos="934085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一个三角形的两边长分别是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6,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第三边长为偶数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则第三边长为</a:t>
            </a:r>
            <a:r>
              <a:rPr lang="zh-CN" altLang="zh-CN" i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 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已知等腰三角形的两边长分别为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则该等腰三角形的周长为</a:t>
            </a:r>
            <a:r>
              <a:rPr lang="zh-CN" altLang="zh-CN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A.7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B.9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C.9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D.12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1828989" y="1314344"/>
            <a:ext cx="306852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1693482" y="2715282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D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圆角矩形 3"/>
          <p:cNvSpPr>
            <a:spLocks noChangeArrowheads="1"/>
          </p:cNvSpPr>
          <p:nvPr/>
        </p:nvSpPr>
        <p:spPr bwMode="auto">
          <a:xfrm>
            <a:off x="2857343" y="399434"/>
            <a:ext cx="3314669" cy="4233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72567" tIns="36283" rIns="72567" bIns="36283" anchor="ctr"/>
          <a:lstStyle>
            <a:lvl1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defTabSz="45720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训 练                                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287246" y="1028570"/>
            <a:ext cx="8577067" cy="3356559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以下列各组线段为边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能组成三角形的是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 cm,5 cm,8 cm	B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 cm,3 cm,6 cm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 cm,4 cm,5 cm	D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 cm,2 cm,3 cm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已知三角形的两边长分别是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10,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则此三角形第三边的长可能是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D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16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6400674" y="1028570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1543259" y="2914679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C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7246" y="742796"/>
            <a:ext cx="8577067" cy="3790278"/>
          </a:xfrm>
          <a:prstGeom prst="rect">
            <a:avLst/>
          </a:prstGeom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已知一个等腰三角形的两条边长分别为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4 cm,7 cm,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则这个三角形的周长为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15 cm		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cm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不能确定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D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15 cm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18 cm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已知线段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a=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5,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b=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3,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为正整数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则以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为三边组成的三角形有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i="1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个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816610" algn="l"/>
                <a:tab pos="1468120" algn="l"/>
                <a:tab pos="2014220" algn="l"/>
                <a:tab pos="2556510" algn="l"/>
              </a:tabLst>
            </a:pP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无数个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D</a:t>
            </a:r>
            <a:r>
              <a:rPr lang="en-US" altLang="zh-CN" i="1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无法确定</a:t>
            </a:r>
            <a:endParaRPr lang="zh-CN" altLang="zh-CN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618" y="1200035"/>
            <a:ext cx="377384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D</a:t>
            </a:r>
            <a:endParaRPr lang="zh-CN" altLang="en-US" dirty="0"/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914652" y="3089942"/>
            <a:ext cx="359751" cy="53493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B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数学课时模板</Template>
  <TotalTime>0</TotalTime>
  <Words>648</Words>
  <Application>Microsoft Office PowerPoint</Application>
  <PresentationFormat>全屏显示(16:9)</PresentationFormat>
  <Paragraphs>94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NEU-BZ-S92</vt:lpstr>
      <vt:lpstr>黑体</vt:lpstr>
      <vt:lpstr>楷体</vt:lpstr>
      <vt:lpstr>宋体</vt:lpstr>
      <vt:lpstr>微软雅黑</vt:lpstr>
      <vt:lpstr>Arial</vt:lpstr>
      <vt:lpstr>Calibri</vt:lpstr>
      <vt:lpstr>Cambria Math</vt:lpstr>
      <vt:lpstr>Times New Roman</vt:lpstr>
      <vt:lpstr>WWW.2PPT.COM
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2020-02-05T14:54:00Z</dcterms:created>
  <dcterms:modified xsi:type="dcterms:W3CDTF">2023-01-17T01:21:28Z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0008007650000000000001024140</vt:lpwstr>
  </property>
  <property fmtid="{D5CDD505-2E9C-101B-9397-08002B2CF9AE}" pid="3" name="KSOProductBuildVer">
    <vt:lpwstr>2052-11.1.0.11194</vt:lpwstr>
  </property>
  <property fmtid="{D5CDD505-2E9C-101B-9397-08002B2CF9AE}" pid="4" name="ICV">
    <vt:lpwstr>81FEA6DBD0054D3EBA411D141DF5E71B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