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5" r:id="rId6"/>
    <p:sldId id="260" r:id="rId7"/>
    <p:sldId id="272" r:id="rId8"/>
    <p:sldId id="261" r:id="rId9"/>
    <p:sldId id="262" r:id="rId10"/>
    <p:sldId id="263" r:id="rId11"/>
    <p:sldId id="264" r:id="rId12"/>
    <p:sldId id="271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102"/>
    <a:srgbClr val="0099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9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9" d="100"/>
        <a:sy n="9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5087E-EDA5-4035-9925-3B9FC7690D08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25748-A9F6-4031-8B0C-3BC4D478BB2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C25748-A9F6-4031-8B0C-3BC4D478BB24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endParaRPr lang="zh-CN" altLang="zh-CN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endParaRPr lang="zh-CN" altLang="zh-CN" smtClean="0"/>
          </a:p>
        </p:txBody>
      </p:sp>
      <p:pic>
        <p:nvPicPr>
          <p:cNvPr id="5124" name="Picture 4" descr="BJ1017"/>
          <p:cNvPicPr>
            <a:picLocks noChangeAspect="1" noChangeArrowheads="1"/>
          </p:cNvPicPr>
          <p:nvPr userDrawn="1"/>
        </p:nvPicPr>
        <p:blipFill rotWithShape="1">
          <a:blip r:embed="rId15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4.bin"/><Relationship Id="rId3" Type="http://schemas.openxmlformats.org/officeDocument/2006/relationships/image" Target="../media/image9.png"/><Relationship Id="rId7" Type="http://schemas.openxmlformats.org/officeDocument/2006/relationships/oleObject" Target="../embeddings/oleObject1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11.pn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5.wmf"/><Relationship Id="rId4" Type="http://schemas.openxmlformats.org/officeDocument/2006/relationships/image" Target="../media/image10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oleObject" Target="../embeddings/oleObject7.bin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13.wmf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9.png"/><Relationship Id="rId11" Type="http://schemas.openxmlformats.org/officeDocument/2006/relationships/oleObject" Target="../embeddings/oleObject6.bin"/><Relationship Id="rId5" Type="http://schemas.openxmlformats.org/officeDocument/2006/relationships/image" Target="../media/image18.png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19.bin"/><Relationship Id="rId26" Type="http://schemas.openxmlformats.org/officeDocument/2006/relationships/oleObject" Target="../embeddings/oleObject23.bin"/><Relationship Id="rId3" Type="http://schemas.openxmlformats.org/officeDocument/2006/relationships/image" Target="../media/image41.png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16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8.xml"/><Relationship Id="rId16" Type="http://schemas.openxmlformats.org/officeDocument/2006/relationships/oleObject" Target="../embeddings/oleObject18.bin"/><Relationship Id="rId20" Type="http://schemas.openxmlformats.org/officeDocument/2006/relationships/oleObject" Target="../embeddings/oleObject2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22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15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17.bin"/><Relationship Id="rId22" Type="http://schemas.openxmlformats.org/officeDocument/2006/relationships/oleObject" Target="../embeddings/oleObject21.bin"/><Relationship Id="rId27" Type="http://schemas.openxmlformats.org/officeDocument/2006/relationships/image" Target="../media/image4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9933" y="3284984"/>
            <a:ext cx="6400800" cy="719633"/>
          </a:xfrm>
        </p:spPr>
        <p:txBody>
          <a:bodyPr/>
          <a:lstStyle/>
          <a:p>
            <a:r>
              <a:rPr lang="zh-CN" sz="3600" b="1" dirty="0">
                <a:ea typeface="黑体" panose="02010609060101010101" pitchFamily="49" charset="-122"/>
              </a:rPr>
              <a:t>一个数除以分数的计算方法</a:t>
            </a:r>
          </a:p>
        </p:txBody>
      </p:sp>
      <p:sp>
        <p:nvSpPr>
          <p:cNvPr id="2" name="矩形 1"/>
          <p:cNvSpPr/>
          <p:nvPr/>
        </p:nvSpPr>
        <p:spPr>
          <a:xfrm>
            <a:off x="1340234" y="1170641"/>
            <a:ext cx="634019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小隶书简" pitchFamily="49" charset="-122"/>
                <a:ea typeface="汉仪小隶书简" pitchFamily="49" charset="-122"/>
              </a:rPr>
              <a:t>布艺兴趣小组</a:t>
            </a:r>
          </a:p>
        </p:txBody>
      </p:sp>
      <p:sp>
        <p:nvSpPr>
          <p:cNvPr id="8" name="矩形 7"/>
          <p:cNvSpPr/>
          <p:nvPr/>
        </p:nvSpPr>
        <p:spPr>
          <a:xfrm>
            <a:off x="2604202" y="5508752"/>
            <a:ext cx="3812262" cy="5663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914400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5175"/>
            <a:ext cx="7772400" cy="5330825"/>
          </a:xfrm>
        </p:spPr>
        <p:txBody>
          <a:bodyPr/>
          <a:lstStyle/>
          <a:p>
            <a:r>
              <a:rPr lang="zh-CN" b="1" dirty="0">
                <a:solidFill>
                  <a:srgbClr val="D81102"/>
                </a:solidFill>
              </a:rPr>
              <a:t>什么情况下，除得的商比被除数小？</a:t>
            </a:r>
          </a:p>
          <a:p>
            <a:r>
              <a:rPr lang="zh-CN" b="1" dirty="0">
                <a:solidFill>
                  <a:srgbClr val="D81102"/>
                </a:solidFill>
              </a:rPr>
              <a:t>什么情况下，除得的商等于被除数？</a:t>
            </a:r>
          </a:p>
          <a:p>
            <a:r>
              <a:rPr lang="zh-CN" b="1" dirty="0">
                <a:solidFill>
                  <a:srgbClr val="D81102"/>
                </a:solidFill>
              </a:rPr>
              <a:t>什么情况下，除得的商大于被除数？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76263" y="2852738"/>
            <a:ext cx="8424862" cy="2776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sz="3200" b="1" dirty="0">
                <a:solidFill>
                  <a:srgbClr val="D81102"/>
                </a:solidFill>
              </a:rPr>
              <a:t>当除数大于</a:t>
            </a:r>
            <a:r>
              <a:rPr lang="zh-CN" altLang="zh-CN" sz="3200" b="1" dirty="0">
                <a:solidFill>
                  <a:srgbClr val="D81102"/>
                </a:solidFill>
              </a:rPr>
              <a:t>1</a:t>
            </a:r>
            <a:r>
              <a:rPr lang="zh-CN" sz="3200" b="1" dirty="0">
                <a:solidFill>
                  <a:srgbClr val="D81102"/>
                </a:solidFill>
              </a:rPr>
              <a:t>，除得的商比被除数小；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sz="3200" b="1" dirty="0">
                <a:solidFill>
                  <a:srgbClr val="D81102"/>
                </a:solidFill>
              </a:rPr>
              <a:t>当除数等于</a:t>
            </a:r>
            <a:r>
              <a:rPr lang="zh-CN" altLang="zh-CN" sz="3200" b="1" dirty="0">
                <a:solidFill>
                  <a:srgbClr val="D81102"/>
                </a:solidFill>
              </a:rPr>
              <a:t>1</a:t>
            </a:r>
            <a:r>
              <a:rPr lang="zh-CN" sz="3200" b="1" dirty="0">
                <a:solidFill>
                  <a:srgbClr val="D81102"/>
                </a:solidFill>
              </a:rPr>
              <a:t>，除得的商等于被除数；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sz="3200" b="1" dirty="0">
                <a:solidFill>
                  <a:srgbClr val="D81102"/>
                </a:solidFill>
              </a:rPr>
              <a:t>当除数小于</a:t>
            </a:r>
            <a:r>
              <a:rPr lang="zh-CN" altLang="zh-CN" sz="3200" b="1" dirty="0">
                <a:solidFill>
                  <a:srgbClr val="D81102"/>
                </a:solidFill>
              </a:rPr>
              <a:t>1</a:t>
            </a:r>
            <a:r>
              <a:rPr lang="zh-CN" sz="3200" b="1" dirty="0">
                <a:solidFill>
                  <a:srgbClr val="D81102"/>
                </a:solidFill>
              </a:rPr>
              <a:t>，除得的商大于被除数。</a:t>
            </a:r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052736"/>
            <a:ext cx="8060432" cy="1143000"/>
          </a:xfrm>
        </p:spPr>
        <p:txBody>
          <a:bodyPr/>
          <a:lstStyle/>
          <a:p>
            <a:r>
              <a:rPr lang="zh-CN" sz="4000" b="1" dirty="0"/>
              <a:t>在○里填上</a:t>
            </a:r>
            <a:r>
              <a:rPr lang="zh-CN" sz="4000" b="1" dirty="0">
                <a:latin typeface="Arial" panose="020B0604020202020204"/>
              </a:rPr>
              <a:t>“</a:t>
            </a:r>
            <a:r>
              <a:rPr lang="zh-CN" sz="4000" b="1" dirty="0"/>
              <a:t>＞</a:t>
            </a:r>
            <a:r>
              <a:rPr lang="zh-CN" sz="4000" b="1" dirty="0">
                <a:latin typeface="Arial" panose="020B0604020202020204"/>
              </a:rPr>
              <a:t>”“</a:t>
            </a:r>
            <a:r>
              <a:rPr lang="zh-CN" sz="4000" b="1" dirty="0"/>
              <a:t>＜</a:t>
            </a:r>
            <a:r>
              <a:rPr lang="zh-CN" sz="4000" b="1" dirty="0">
                <a:latin typeface="Arial" panose="020B0604020202020204"/>
              </a:rPr>
              <a:t>”</a:t>
            </a:r>
            <a:r>
              <a:rPr lang="zh-CN" sz="4000" b="1" dirty="0"/>
              <a:t>或</a:t>
            </a:r>
            <a:r>
              <a:rPr lang="zh-CN" sz="4000" b="1" dirty="0">
                <a:latin typeface="Arial" panose="020B0604020202020204"/>
              </a:rPr>
              <a:t>“</a:t>
            </a:r>
            <a:r>
              <a:rPr lang="zh-CN" sz="4000" b="1" dirty="0"/>
              <a:t>＝</a:t>
            </a:r>
            <a:r>
              <a:rPr lang="zh-CN" sz="4000" b="1" dirty="0" smtClean="0">
                <a:latin typeface="Arial" panose="020B0604020202020204"/>
              </a:rPr>
              <a:t>”</a:t>
            </a:r>
            <a:r>
              <a:rPr lang="zh-CN" sz="4000" b="1" dirty="0" smtClean="0">
                <a:solidFill>
                  <a:schemeClr val="tx1"/>
                </a:solidFill>
              </a:rPr>
              <a:t>。</a:t>
            </a:r>
            <a:r>
              <a:rPr lang="en-US" altLang="zh-CN" sz="4000" b="1" dirty="0" smtClean="0">
                <a:solidFill>
                  <a:schemeClr val="tx1"/>
                </a:solidFill>
              </a:rPr>
              <a:t> </a:t>
            </a:r>
            <a:r>
              <a:rPr lang="zh-CN" sz="4000" b="1" dirty="0" smtClean="0">
                <a:solidFill>
                  <a:schemeClr val="tx1"/>
                </a:solidFill>
              </a:rPr>
              <a:t> </a:t>
            </a:r>
            <a:endParaRPr lang="zh-CN" sz="4000" b="1" dirty="0">
              <a:solidFill>
                <a:schemeClr val="tx1"/>
              </a:solidFill>
            </a:endParaRPr>
          </a:p>
        </p:txBody>
      </p:sp>
      <p:grpSp>
        <p:nvGrpSpPr>
          <p:cNvPr id="18436" name="Group 4"/>
          <p:cNvGrpSpPr/>
          <p:nvPr/>
        </p:nvGrpSpPr>
        <p:grpSpPr bwMode="auto">
          <a:xfrm>
            <a:off x="914400" y="2460625"/>
            <a:ext cx="7226300" cy="2867025"/>
            <a:chOff x="0" y="0"/>
            <a:chExt cx="4552" cy="1806"/>
          </a:xfrm>
        </p:grpSpPr>
        <p:grpSp>
          <p:nvGrpSpPr>
            <p:cNvPr id="18437" name="Group 5"/>
            <p:cNvGrpSpPr/>
            <p:nvPr/>
          </p:nvGrpSpPr>
          <p:grpSpPr bwMode="auto">
            <a:xfrm>
              <a:off x="0" y="8"/>
              <a:ext cx="2088" cy="766"/>
              <a:chOff x="0" y="0"/>
              <a:chExt cx="2088" cy="766"/>
            </a:xfrm>
          </p:grpSpPr>
          <p:sp>
            <p:nvSpPr>
              <p:cNvPr id="18438" name="Rectangle 6"/>
              <p:cNvSpPr>
                <a:spLocks noChangeArrowheads="1"/>
              </p:cNvSpPr>
              <p:nvPr/>
            </p:nvSpPr>
            <p:spPr bwMode="auto">
              <a:xfrm>
                <a:off x="1190" y="114"/>
                <a:ext cx="56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zh-CN" sz="4800">
                    <a:latin typeface="黑体" panose="02010609060101010101" pitchFamily="49" charset="-122"/>
                    <a:ea typeface="黑体" panose="02010609060101010101" pitchFamily="49" charset="-122"/>
                  </a:rPr>
                  <a:t>○</a:t>
                </a:r>
              </a:p>
            </p:txBody>
          </p:sp>
          <p:grpSp>
            <p:nvGrpSpPr>
              <p:cNvPr id="18439" name="Group 7"/>
              <p:cNvGrpSpPr/>
              <p:nvPr/>
            </p:nvGrpSpPr>
            <p:grpSpPr bwMode="auto">
              <a:xfrm>
                <a:off x="0" y="40"/>
                <a:ext cx="416" cy="726"/>
                <a:chOff x="0" y="0"/>
                <a:chExt cx="416" cy="726"/>
              </a:xfrm>
            </p:grpSpPr>
            <p:sp>
              <p:nvSpPr>
                <p:cNvPr id="18440" name="Rectangle 8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41" name="Rectangle 9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42" name="Line 10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43" name="Group 11"/>
              <p:cNvGrpSpPr/>
              <p:nvPr/>
            </p:nvGrpSpPr>
            <p:grpSpPr bwMode="auto">
              <a:xfrm>
                <a:off x="800" y="24"/>
                <a:ext cx="416" cy="726"/>
                <a:chOff x="0" y="0"/>
                <a:chExt cx="416" cy="726"/>
              </a:xfrm>
            </p:grpSpPr>
            <p:sp>
              <p:nvSpPr>
                <p:cNvPr id="18444" name="Rectangle 12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3</a:t>
                  </a:r>
                  <a:endParaRPr lang="zh-CN" altLang="zh-CN" b="1"/>
                </a:p>
              </p:txBody>
            </p:sp>
            <p:sp>
              <p:nvSpPr>
                <p:cNvPr id="18445" name="Rectangle 13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1</a:t>
                  </a:r>
                  <a:endParaRPr lang="zh-CN" altLang="zh-CN" b="1"/>
                </a:p>
              </p:txBody>
            </p:sp>
            <p:sp>
              <p:nvSpPr>
                <p:cNvPr id="18446" name="Line 14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47" name="Text Box 15"/>
              <p:cNvSpPr txBox="1">
                <a:spLocks noChangeArrowheads="1"/>
              </p:cNvSpPr>
              <p:nvPr/>
            </p:nvSpPr>
            <p:spPr bwMode="auto">
              <a:xfrm>
                <a:off x="462" y="228"/>
                <a:ext cx="2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/>
                  <a:t>X</a:t>
                </a:r>
              </a:p>
            </p:txBody>
          </p:sp>
          <p:grpSp>
            <p:nvGrpSpPr>
              <p:cNvPr id="18448" name="Group 16"/>
              <p:cNvGrpSpPr/>
              <p:nvPr/>
            </p:nvGrpSpPr>
            <p:grpSpPr bwMode="auto">
              <a:xfrm>
                <a:off x="1672" y="0"/>
                <a:ext cx="416" cy="726"/>
                <a:chOff x="0" y="0"/>
                <a:chExt cx="416" cy="726"/>
              </a:xfrm>
            </p:grpSpPr>
            <p:sp>
              <p:nvSpPr>
                <p:cNvPr id="18449" name="Rectangle 17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50" name="Rectangle 18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51" name="Line 19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452" name="Group 20"/>
            <p:cNvGrpSpPr/>
            <p:nvPr/>
          </p:nvGrpSpPr>
          <p:grpSpPr bwMode="auto">
            <a:xfrm>
              <a:off x="2616" y="0"/>
              <a:ext cx="1912" cy="734"/>
              <a:chOff x="0" y="0"/>
              <a:chExt cx="1912" cy="734"/>
            </a:xfrm>
          </p:grpSpPr>
          <p:grpSp>
            <p:nvGrpSpPr>
              <p:cNvPr id="18453" name="Group 21"/>
              <p:cNvGrpSpPr/>
              <p:nvPr/>
            </p:nvGrpSpPr>
            <p:grpSpPr bwMode="auto">
              <a:xfrm>
                <a:off x="0" y="8"/>
                <a:ext cx="416" cy="726"/>
                <a:chOff x="0" y="0"/>
                <a:chExt cx="416" cy="726"/>
              </a:xfrm>
            </p:grpSpPr>
            <p:sp>
              <p:nvSpPr>
                <p:cNvPr id="184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55" name="Rectangle 23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56" name="Line 24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57" name="Text Box 25"/>
              <p:cNvSpPr txBox="1">
                <a:spLocks noChangeArrowheads="1"/>
              </p:cNvSpPr>
              <p:nvPr/>
            </p:nvSpPr>
            <p:spPr bwMode="auto">
              <a:xfrm>
                <a:off x="494" y="196"/>
                <a:ext cx="287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/>
                  <a:t>X</a:t>
                </a:r>
              </a:p>
            </p:txBody>
          </p:sp>
          <p:sp>
            <p:nvSpPr>
              <p:cNvPr id="18458" name="Text Box 26"/>
              <p:cNvSpPr txBox="1">
                <a:spLocks noChangeArrowheads="1"/>
              </p:cNvSpPr>
              <p:nvPr/>
            </p:nvSpPr>
            <p:spPr bwMode="auto">
              <a:xfrm>
                <a:off x="806" y="196"/>
                <a:ext cx="25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/>
                  <a:t>2</a:t>
                </a:r>
              </a:p>
            </p:txBody>
          </p:sp>
          <p:grpSp>
            <p:nvGrpSpPr>
              <p:cNvPr id="18459" name="Group 27"/>
              <p:cNvGrpSpPr/>
              <p:nvPr/>
            </p:nvGrpSpPr>
            <p:grpSpPr bwMode="auto">
              <a:xfrm>
                <a:off x="1496" y="0"/>
                <a:ext cx="416" cy="726"/>
                <a:chOff x="0" y="0"/>
                <a:chExt cx="416" cy="726"/>
              </a:xfrm>
            </p:grpSpPr>
            <p:sp>
              <p:nvSpPr>
                <p:cNvPr id="18460" name="Rectangle 28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61" name="Rectangle 29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62" name="Line 30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63" name="Rectangle 31"/>
              <p:cNvSpPr>
                <a:spLocks noChangeArrowheads="1"/>
              </p:cNvSpPr>
              <p:nvPr/>
            </p:nvSpPr>
            <p:spPr bwMode="auto">
              <a:xfrm>
                <a:off x="1014" y="98"/>
                <a:ext cx="56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zh-CN" sz="4800">
                    <a:latin typeface="黑体" panose="02010609060101010101" pitchFamily="49" charset="-122"/>
                    <a:ea typeface="黑体" panose="02010609060101010101" pitchFamily="49" charset="-122"/>
                  </a:rPr>
                  <a:t>○</a:t>
                </a:r>
              </a:p>
            </p:txBody>
          </p:sp>
        </p:grpSp>
        <p:grpSp>
          <p:nvGrpSpPr>
            <p:cNvPr id="18464" name="Group 32"/>
            <p:cNvGrpSpPr/>
            <p:nvPr/>
          </p:nvGrpSpPr>
          <p:grpSpPr bwMode="auto">
            <a:xfrm>
              <a:off x="24" y="1072"/>
              <a:ext cx="2088" cy="734"/>
              <a:chOff x="0" y="0"/>
              <a:chExt cx="2088" cy="734"/>
            </a:xfrm>
          </p:grpSpPr>
          <p:grpSp>
            <p:nvGrpSpPr>
              <p:cNvPr id="18465" name="Group 33"/>
              <p:cNvGrpSpPr/>
              <p:nvPr/>
            </p:nvGrpSpPr>
            <p:grpSpPr bwMode="auto">
              <a:xfrm>
                <a:off x="0" y="8"/>
                <a:ext cx="416" cy="726"/>
                <a:chOff x="0" y="0"/>
                <a:chExt cx="416" cy="726"/>
              </a:xfrm>
            </p:grpSpPr>
            <p:sp>
              <p:nvSpPr>
                <p:cNvPr id="18466" name="Rectangle 34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67" name="Rectangle 35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68" name="Line 36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69" name="Group 37"/>
              <p:cNvGrpSpPr/>
              <p:nvPr/>
            </p:nvGrpSpPr>
            <p:grpSpPr bwMode="auto">
              <a:xfrm>
                <a:off x="472" y="266"/>
                <a:ext cx="296" cy="224"/>
                <a:chOff x="0" y="0"/>
                <a:chExt cx="296" cy="224"/>
              </a:xfrm>
            </p:grpSpPr>
            <p:sp>
              <p:nvSpPr>
                <p:cNvPr id="18470" name="Line 38"/>
                <p:cNvSpPr>
                  <a:spLocks noChangeShapeType="1"/>
                </p:cNvSpPr>
                <p:nvPr/>
              </p:nvSpPr>
              <p:spPr bwMode="auto">
                <a:xfrm>
                  <a:off x="0" y="120"/>
                  <a:ext cx="29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71" name="Oval 39"/>
                <p:cNvSpPr>
                  <a:spLocks noChangeArrowheads="1"/>
                </p:cNvSpPr>
                <p:nvPr/>
              </p:nvSpPr>
              <p:spPr bwMode="auto">
                <a:xfrm>
                  <a:off x="120" y="0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72" name="Oval 40"/>
                <p:cNvSpPr>
                  <a:spLocks noChangeArrowheads="1"/>
                </p:cNvSpPr>
                <p:nvPr/>
              </p:nvSpPr>
              <p:spPr bwMode="auto">
                <a:xfrm>
                  <a:off x="120" y="168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73" name="Group 41"/>
              <p:cNvGrpSpPr/>
              <p:nvPr/>
            </p:nvGrpSpPr>
            <p:grpSpPr bwMode="auto">
              <a:xfrm>
                <a:off x="808" y="8"/>
                <a:ext cx="416" cy="726"/>
                <a:chOff x="0" y="0"/>
                <a:chExt cx="416" cy="726"/>
              </a:xfrm>
            </p:grpSpPr>
            <p:sp>
              <p:nvSpPr>
                <p:cNvPr id="18474" name="Rectangle 42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3</a:t>
                  </a:r>
                  <a:endParaRPr lang="zh-CN" altLang="zh-CN" b="1"/>
                </a:p>
              </p:txBody>
            </p:sp>
            <p:sp>
              <p:nvSpPr>
                <p:cNvPr id="18475" name="Rectangle 43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1</a:t>
                  </a:r>
                  <a:endParaRPr lang="zh-CN" altLang="zh-CN" b="1"/>
                </a:p>
              </p:txBody>
            </p:sp>
            <p:sp>
              <p:nvSpPr>
                <p:cNvPr id="18476" name="Line 44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18477" name="Rectangle 45"/>
              <p:cNvSpPr>
                <a:spLocks noChangeArrowheads="1"/>
              </p:cNvSpPr>
              <p:nvPr/>
            </p:nvSpPr>
            <p:spPr bwMode="auto">
              <a:xfrm>
                <a:off x="1198" y="98"/>
                <a:ext cx="56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zh-CN" sz="4800">
                    <a:latin typeface="黑体" panose="02010609060101010101" pitchFamily="49" charset="-122"/>
                    <a:ea typeface="黑体" panose="02010609060101010101" pitchFamily="49" charset="-122"/>
                  </a:rPr>
                  <a:t>○</a:t>
                </a:r>
              </a:p>
            </p:txBody>
          </p:sp>
          <p:grpSp>
            <p:nvGrpSpPr>
              <p:cNvPr id="18478" name="Group 46"/>
              <p:cNvGrpSpPr/>
              <p:nvPr/>
            </p:nvGrpSpPr>
            <p:grpSpPr bwMode="auto">
              <a:xfrm>
                <a:off x="1672" y="0"/>
                <a:ext cx="416" cy="726"/>
                <a:chOff x="0" y="0"/>
                <a:chExt cx="416" cy="726"/>
              </a:xfrm>
            </p:grpSpPr>
            <p:sp>
              <p:nvSpPr>
                <p:cNvPr id="18479" name="Rectangle 47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80" name="Rectangle 48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81" name="Line 49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grpSp>
          <p:nvGrpSpPr>
            <p:cNvPr id="18482" name="Group 50"/>
            <p:cNvGrpSpPr/>
            <p:nvPr/>
          </p:nvGrpSpPr>
          <p:grpSpPr bwMode="auto">
            <a:xfrm>
              <a:off x="2640" y="1048"/>
              <a:ext cx="1912" cy="742"/>
              <a:chOff x="0" y="0"/>
              <a:chExt cx="1912" cy="742"/>
            </a:xfrm>
          </p:grpSpPr>
          <p:grpSp>
            <p:nvGrpSpPr>
              <p:cNvPr id="18483" name="Group 51"/>
              <p:cNvGrpSpPr/>
              <p:nvPr/>
            </p:nvGrpSpPr>
            <p:grpSpPr bwMode="auto">
              <a:xfrm>
                <a:off x="0" y="16"/>
                <a:ext cx="416" cy="726"/>
                <a:chOff x="0" y="0"/>
                <a:chExt cx="416" cy="726"/>
              </a:xfrm>
            </p:grpSpPr>
            <p:sp>
              <p:nvSpPr>
                <p:cNvPr id="18484" name="Rectangle 52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85" name="Rectangle 53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86" name="Line 54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8487" name="Group 55"/>
              <p:cNvGrpSpPr/>
              <p:nvPr/>
            </p:nvGrpSpPr>
            <p:grpSpPr bwMode="auto">
              <a:xfrm>
                <a:off x="512" y="274"/>
                <a:ext cx="296" cy="224"/>
                <a:chOff x="0" y="0"/>
                <a:chExt cx="296" cy="224"/>
              </a:xfrm>
            </p:grpSpPr>
            <p:sp>
              <p:nvSpPr>
                <p:cNvPr id="18488" name="Line 56"/>
                <p:cNvSpPr>
                  <a:spLocks noChangeShapeType="1"/>
                </p:cNvSpPr>
                <p:nvPr/>
              </p:nvSpPr>
              <p:spPr bwMode="auto">
                <a:xfrm>
                  <a:off x="0" y="120"/>
                  <a:ext cx="29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8489" name="Oval 57"/>
                <p:cNvSpPr>
                  <a:spLocks noChangeArrowheads="1"/>
                </p:cNvSpPr>
                <p:nvPr/>
              </p:nvSpPr>
              <p:spPr bwMode="auto">
                <a:xfrm>
                  <a:off x="120" y="0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8490" name="Oval 58"/>
                <p:cNvSpPr>
                  <a:spLocks noChangeArrowheads="1"/>
                </p:cNvSpPr>
                <p:nvPr/>
              </p:nvSpPr>
              <p:spPr bwMode="auto">
                <a:xfrm>
                  <a:off x="120" y="168"/>
                  <a:ext cx="56" cy="56"/>
                </a:xfrm>
                <a:prstGeom prst="ellipse">
                  <a:avLst/>
                </a:prstGeom>
                <a:solidFill>
                  <a:schemeClr val="tx1"/>
                </a:solidFill>
                <a:ln w="9525" cmpd="sng">
                  <a:solidFill>
                    <a:schemeClr val="tx1"/>
                  </a:solidFill>
                  <a:rou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8491" name="Text Box 59"/>
              <p:cNvSpPr txBox="1">
                <a:spLocks noChangeArrowheads="1"/>
              </p:cNvSpPr>
              <p:nvPr/>
            </p:nvSpPr>
            <p:spPr bwMode="auto">
              <a:xfrm>
                <a:off x="846" y="196"/>
                <a:ext cx="258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zh-CN" altLang="zh-CN" sz="3200"/>
                  <a:t>2</a:t>
                </a:r>
              </a:p>
            </p:txBody>
          </p:sp>
          <p:sp>
            <p:nvSpPr>
              <p:cNvPr id="18492" name="Rectangle 60"/>
              <p:cNvSpPr>
                <a:spLocks noChangeArrowheads="1"/>
              </p:cNvSpPr>
              <p:nvPr/>
            </p:nvSpPr>
            <p:spPr bwMode="auto">
              <a:xfrm>
                <a:off x="1030" y="90"/>
                <a:ext cx="565" cy="5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zh-CN" altLang="zh-CN" sz="4800">
                    <a:latin typeface="黑体" panose="02010609060101010101" pitchFamily="49" charset="-122"/>
                    <a:ea typeface="黑体" panose="02010609060101010101" pitchFamily="49" charset="-122"/>
                  </a:rPr>
                  <a:t>○</a:t>
                </a:r>
              </a:p>
            </p:txBody>
          </p:sp>
          <p:grpSp>
            <p:nvGrpSpPr>
              <p:cNvPr id="18493" name="Group 61"/>
              <p:cNvGrpSpPr/>
              <p:nvPr/>
            </p:nvGrpSpPr>
            <p:grpSpPr bwMode="auto">
              <a:xfrm>
                <a:off x="1496" y="0"/>
                <a:ext cx="416" cy="726"/>
                <a:chOff x="0" y="0"/>
                <a:chExt cx="416" cy="726"/>
              </a:xfrm>
            </p:grpSpPr>
            <p:sp>
              <p:nvSpPr>
                <p:cNvPr id="18494" name="Rectangle 62"/>
                <p:cNvSpPr>
                  <a:spLocks noChangeArrowheads="1"/>
                </p:cNvSpPr>
                <p:nvPr/>
              </p:nvSpPr>
              <p:spPr bwMode="auto">
                <a:xfrm>
                  <a:off x="135" y="410"/>
                  <a:ext cx="132" cy="3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7</a:t>
                  </a:r>
                  <a:endParaRPr lang="zh-CN" altLang="zh-CN" b="1"/>
                </a:p>
              </p:txBody>
            </p:sp>
            <p:sp>
              <p:nvSpPr>
                <p:cNvPr id="18495" name="Rectangle 63"/>
                <p:cNvSpPr>
                  <a:spLocks noChangeArrowheads="1"/>
                </p:cNvSpPr>
                <p:nvPr/>
              </p:nvSpPr>
              <p:spPr bwMode="auto">
                <a:xfrm>
                  <a:off x="135" y="0"/>
                  <a:ext cx="132" cy="3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zh-CN" altLang="zh-CN" sz="3300"/>
                    <a:t>4</a:t>
                  </a:r>
                  <a:endParaRPr lang="zh-CN" altLang="zh-CN" b="1"/>
                </a:p>
              </p:txBody>
            </p:sp>
            <p:sp>
              <p:nvSpPr>
                <p:cNvPr id="18496" name="Line 64"/>
                <p:cNvSpPr>
                  <a:spLocks noChangeShapeType="1"/>
                </p:cNvSpPr>
                <p:nvPr/>
              </p:nvSpPr>
              <p:spPr bwMode="auto">
                <a:xfrm>
                  <a:off x="0" y="376"/>
                  <a:ext cx="416" cy="0"/>
                </a:xfrm>
                <a:prstGeom prst="line">
                  <a:avLst/>
                </a:prstGeom>
                <a:noFill/>
                <a:ln w="28575" cmpd="sng">
                  <a:solidFill>
                    <a:schemeClr val="tx1"/>
                  </a:solidFill>
                  <a:rou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</p:grpSp>
    </p:spTree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0335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836613"/>
            <a:ext cx="68040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557338"/>
            <a:ext cx="9144000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532813" y="1412875"/>
            <a:ext cx="433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532813" y="1989138"/>
            <a:ext cx="4333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8532813" y="2565400"/>
            <a:ext cx="433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8</a:t>
            </a: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500438"/>
            <a:ext cx="91440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459788" y="3357563"/>
            <a:ext cx="684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459788" y="4005263"/>
            <a:ext cx="6842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16</a:t>
            </a:r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/>
        </p:nvGraphicFramePr>
        <p:xfrm>
          <a:off x="6300788" y="4868863"/>
          <a:ext cx="264318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r:id="rId7" imgW="1714500" imgH="660400" progId="Equation.3">
                  <p:embed/>
                </p:oleObj>
              </mc:Choice>
              <mc:Fallback>
                <p:oleObj r:id="rId7" imgW="1714500" imgH="66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4868863"/>
                        <a:ext cx="2643187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250825" y="5734050"/>
          <a:ext cx="2733675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r:id="rId9" imgW="1803400" imgH="673100" progId="Equation.3">
                  <p:embed/>
                </p:oleObj>
              </mc:Choice>
              <mc:Fallback>
                <p:oleObj r:id="rId9" imgW="1803400" imgH="673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5734050"/>
                        <a:ext cx="2733675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5" name="Object 13"/>
          <p:cNvGraphicFramePr>
            <a:graphicFrameLocks noChangeAspect="1"/>
          </p:cNvGraphicFramePr>
          <p:nvPr/>
        </p:nvGraphicFramePr>
        <p:xfrm>
          <a:off x="3635375" y="5805488"/>
          <a:ext cx="2735263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r:id="rId11" imgW="1841500" imgH="660400" progId="Equation.3">
                  <p:embed/>
                </p:oleObj>
              </mc:Choice>
              <mc:Fallback>
                <p:oleObj r:id="rId11" imgW="1841500" imgH="660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5805488"/>
                        <a:ext cx="2735263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250825" y="4797425"/>
          <a:ext cx="2624138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r:id="rId13" imgW="1701800" imgH="660400" progId="Equation.3">
                  <p:embed/>
                </p:oleObj>
              </mc:Choice>
              <mc:Fallback>
                <p:oleObj r:id="rId13" imgW="1701800" imgH="660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4797425"/>
                        <a:ext cx="2624138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7" name="Object 15"/>
          <p:cNvGraphicFramePr>
            <a:graphicFrameLocks noChangeAspect="1"/>
          </p:cNvGraphicFramePr>
          <p:nvPr/>
        </p:nvGraphicFramePr>
        <p:xfrm>
          <a:off x="3276600" y="4797425"/>
          <a:ext cx="2466975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r:id="rId15" imgW="1600200" imgH="660400" progId="Equation.3">
                  <p:embed/>
                </p:oleObj>
              </mc:Choice>
              <mc:Fallback>
                <p:oleObj r:id="rId15" imgW="1600200" imgH="660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797425"/>
                        <a:ext cx="2466975" cy="87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199" grpId="0" autoUpdateAnimBg="0"/>
      <p:bldP spid="8201" grpId="0" autoUpdateAnimBg="0"/>
      <p:bldP spid="82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8913"/>
            <a:ext cx="1331913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188913"/>
            <a:ext cx="4175125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25" y="909638"/>
            <a:ext cx="8966200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2924175"/>
            <a:ext cx="60118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1550" y="4149725"/>
            <a:ext cx="316865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013325"/>
            <a:ext cx="5940425" cy="59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79388" y="5661025"/>
            <a:ext cx="8964612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212725" y="3886200"/>
            <a:ext cx="1441450" cy="0"/>
          </a:xfrm>
          <a:prstGeom prst="line">
            <a:avLst/>
          </a:prstGeom>
          <a:noFill/>
          <a:ln w="38100" cmpd="sng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5650" y="5949950"/>
            <a:ext cx="3529013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7" name="Group 11"/>
          <p:cNvGrpSpPr/>
          <p:nvPr/>
        </p:nvGrpSpPr>
        <p:grpSpPr bwMode="auto">
          <a:xfrm>
            <a:off x="250825" y="5703888"/>
            <a:ext cx="4321175" cy="169862"/>
            <a:chOff x="0" y="0"/>
            <a:chExt cx="2722" cy="107"/>
          </a:xfrm>
        </p:grpSpPr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0" y="91"/>
              <a:ext cx="2722" cy="0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29" name="Line 13"/>
            <p:cNvSpPr>
              <a:spLocks noChangeShapeType="1"/>
            </p:cNvSpPr>
            <p:nvPr/>
          </p:nvSpPr>
          <p:spPr bwMode="auto">
            <a:xfrm>
              <a:off x="16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0" name="Line 14"/>
            <p:cNvSpPr>
              <a:spLocks noChangeShapeType="1"/>
            </p:cNvSpPr>
            <p:nvPr/>
          </p:nvSpPr>
          <p:spPr bwMode="auto">
            <a:xfrm>
              <a:off x="923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1830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>
              <a:off x="2722" y="16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233" name="Group 17"/>
          <p:cNvGrpSpPr/>
          <p:nvPr/>
        </p:nvGrpSpPr>
        <p:grpSpPr bwMode="auto">
          <a:xfrm>
            <a:off x="4533900" y="5708650"/>
            <a:ext cx="4321175" cy="169863"/>
            <a:chOff x="0" y="0"/>
            <a:chExt cx="2722" cy="107"/>
          </a:xfrm>
        </p:grpSpPr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0" y="91"/>
              <a:ext cx="2722" cy="0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6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>
              <a:off x="923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7" name="Line 21"/>
            <p:cNvSpPr>
              <a:spLocks noChangeShapeType="1"/>
            </p:cNvSpPr>
            <p:nvPr/>
          </p:nvSpPr>
          <p:spPr bwMode="auto">
            <a:xfrm>
              <a:off x="1830" y="0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38" name="Line 22"/>
            <p:cNvSpPr>
              <a:spLocks noChangeShapeType="1"/>
            </p:cNvSpPr>
            <p:nvPr/>
          </p:nvSpPr>
          <p:spPr bwMode="auto">
            <a:xfrm>
              <a:off x="2722" y="16"/>
              <a:ext cx="0" cy="91"/>
            </a:xfrm>
            <a:prstGeom prst="line">
              <a:avLst/>
            </a:prstGeom>
            <a:noFill/>
            <a:ln w="38100" cmpd="sng">
              <a:solidFill>
                <a:srgbClr val="00008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348038" y="4149725"/>
            <a:ext cx="433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3419475" y="6092825"/>
            <a:ext cx="4333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 b="1">
                <a:solidFill>
                  <a:srgbClr val="FF0000"/>
                </a:solidFill>
              </a:rPr>
              <a:t>3</a:t>
            </a:r>
          </a:p>
        </p:txBody>
      </p:sp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5857875" y="2060575"/>
          <a:ext cx="26638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r:id="rId11" imgW="1727200" imgH="660400" progId="Equation.3">
                  <p:embed/>
                </p:oleObj>
              </mc:Choice>
              <mc:Fallback>
                <p:oleObj r:id="rId11" imgW="1727200" imgH="660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2060575"/>
                        <a:ext cx="26638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2" name="Object 26"/>
          <p:cNvGraphicFramePr>
            <a:graphicFrameLocks noChangeAspect="1"/>
          </p:cNvGraphicFramePr>
          <p:nvPr/>
        </p:nvGraphicFramePr>
        <p:xfrm>
          <a:off x="5724525" y="4221163"/>
          <a:ext cx="2605088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r:id="rId13" imgW="1689100" imgH="673100" progId="Equation.3">
                  <p:embed/>
                </p:oleObj>
              </mc:Choice>
              <mc:Fallback>
                <p:oleObj r:id="rId13" imgW="1689100" imgH="673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221163"/>
                        <a:ext cx="2605088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3" name="Object 27"/>
          <p:cNvGraphicFramePr>
            <a:graphicFrameLocks noChangeAspect="1"/>
          </p:cNvGraphicFramePr>
          <p:nvPr/>
        </p:nvGraphicFramePr>
        <p:xfrm>
          <a:off x="5795963" y="5819775"/>
          <a:ext cx="26828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r:id="rId15" imgW="1739900" imgH="673100" progId="Equation.3">
                  <p:embed/>
                </p:oleObj>
              </mc:Choice>
              <mc:Fallback>
                <p:oleObj r:id="rId15" imgW="1739900" imgH="6731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819775"/>
                        <a:ext cx="26828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44" name="Picture 28"/>
          <p:cNvPicPr>
            <a:picLocks noChangeAspect="1" noChangeArrowheads="1"/>
          </p:cNvPicPr>
          <p:nvPr/>
        </p:nvPicPr>
        <p:blipFill>
          <a:blip r:embed="rId1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3573463"/>
            <a:ext cx="8964612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5" name="Line 29"/>
          <p:cNvSpPr>
            <a:spLocks noChangeShapeType="1"/>
          </p:cNvSpPr>
          <p:nvPr/>
        </p:nvSpPr>
        <p:spPr bwMode="auto">
          <a:xfrm>
            <a:off x="4524375" y="3763963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6" name="Line 30"/>
          <p:cNvSpPr>
            <a:spLocks noChangeShapeType="1"/>
          </p:cNvSpPr>
          <p:nvPr/>
        </p:nvSpPr>
        <p:spPr bwMode="auto">
          <a:xfrm>
            <a:off x="5964238" y="3763963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>
            <a:off x="7404100" y="3763963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8820150" y="3789363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49" name="Line 33"/>
          <p:cNvSpPr>
            <a:spLocks noChangeShapeType="1"/>
          </p:cNvSpPr>
          <p:nvPr/>
        </p:nvSpPr>
        <p:spPr bwMode="auto">
          <a:xfrm>
            <a:off x="3059113" y="3716338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50" name="Line 34"/>
          <p:cNvSpPr>
            <a:spLocks noChangeShapeType="1"/>
          </p:cNvSpPr>
          <p:nvPr/>
        </p:nvSpPr>
        <p:spPr bwMode="auto">
          <a:xfrm>
            <a:off x="1619250" y="3716338"/>
            <a:ext cx="0" cy="144462"/>
          </a:xfrm>
          <a:prstGeom prst="line">
            <a:avLst/>
          </a:prstGeom>
          <a:noFill/>
          <a:ln w="38100" cmpd="sng">
            <a:solidFill>
              <a:srgbClr val="00008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9251" name="Group 35"/>
          <p:cNvGrpSpPr/>
          <p:nvPr/>
        </p:nvGrpSpPr>
        <p:grpSpPr bwMode="auto">
          <a:xfrm>
            <a:off x="179388" y="3860800"/>
            <a:ext cx="8640762" cy="1588"/>
            <a:chOff x="0" y="0"/>
            <a:chExt cx="5443" cy="0"/>
          </a:xfrm>
        </p:grpSpPr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 flipV="1">
              <a:off x="907" y="0"/>
              <a:ext cx="4536" cy="0"/>
            </a:xfrm>
            <a:prstGeom prst="line">
              <a:avLst/>
            </a:prstGeom>
            <a:noFill/>
            <a:ln w="38100" cmpd="sng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 flipV="1">
              <a:off x="0" y="0"/>
              <a:ext cx="907" cy="0"/>
            </a:xfrm>
            <a:prstGeom prst="line">
              <a:avLst/>
            </a:prstGeom>
            <a:noFill/>
            <a:ln w="38100" cmpd="sng">
              <a:solidFill>
                <a:srgbClr val="FF0000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250825" y="5876925"/>
            <a:ext cx="2881313" cy="0"/>
          </a:xfrm>
          <a:prstGeom prst="line">
            <a:avLst/>
          </a:prstGeom>
          <a:noFill/>
          <a:ln w="57150" cmpd="sng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3132138" y="5876925"/>
            <a:ext cx="2881312" cy="0"/>
          </a:xfrm>
          <a:prstGeom prst="line">
            <a:avLst/>
          </a:prstGeom>
          <a:noFill/>
          <a:ln w="57150" cmpd="sng">
            <a:solidFill>
              <a:srgbClr val="0099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6011863" y="5876925"/>
            <a:ext cx="2881312" cy="0"/>
          </a:xfrm>
          <a:prstGeom prst="line">
            <a:avLst/>
          </a:prstGeom>
          <a:noFill/>
          <a:ln w="57150" cmpd="sng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 autoUpdateAnimBg="0"/>
      <p:bldP spid="9240" grpId="0" autoUpdateAnimBg="0"/>
      <p:bldP spid="9254" grpId="0" animBg="1"/>
      <p:bldP spid="9255" grpId="0" animBg="1"/>
      <p:bldP spid="92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3860800"/>
            <a:ext cx="91440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 dirty="0">
                <a:solidFill>
                  <a:srgbClr val="0000FF"/>
                </a:solidFill>
                <a:ea typeface="黑体" panose="02010609060101010101" pitchFamily="49" charset="-122"/>
              </a:rPr>
              <a:t>一个数除以一个分数的计算方法：</a:t>
            </a:r>
          </a:p>
          <a:p>
            <a:pPr>
              <a:spcBef>
                <a:spcPct val="50000"/>
              </a:spcBef>
            </a:pPr>
            <a:r>
              <a:rPr lang="zh-CN" sz="3200" b="1" dirty="0">
                <a:solidFill>
                  <a:srgbClr val="0000FF"/>
                </a:solidFill>
                <a:ea typeface="黑体" panose="02010609060101010101" pitchFamily="49" charset="-122"/>
              </a:rPr>
              <a:t>       一个数除以一个分数（零除外）等于乘这个分数的倒数。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6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14425" y="1125538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284663" y="1125538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116013" y="2201863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380288" y="1120775"/>
            <a:ext cx="504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284663" y="2205038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7380288" y="2201863"/>
            <a:ext cx="504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solidFill>
                  <a:srgbClr val="FF0000"/>
                </a:solidFill>
              </a:rPr>
              <a:t>＝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4" grpId="0" autoUpdateAnimBg="0"/>
      <p:bldP spid="10245" grpId="0" autoUpdateAnimBg="0"/>
      <p:bldP spid="10246" grpId="0" autoUpdateAnimBg="0"/>
      <p:bldP spid="10247" grpId="0" autoUpdateAnimBg="0"/>
      <p:bldP spid="1024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11560" y="620688"/>
            <a:ext cx="792088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996600"/>
                </a:solidFill>
              </a:rPr>
              <a:t>       布艺兴趣小组的同学要用2米布做书信袋。一个小书信袋需要1 /5   米，一个大书信袋需要2/5 米。2米布做多少小书信袋？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4000" b="1" dirty="0">
                <a:solidFill>
                  <a:srgbClr val="996600"/>
                </a:solidFill>
              </a:rPr>
              <a:t>可以做多少大书信袋？</a:t>
            </a:r>
          </a:p>
        </p:txBody>
      </p:sp>
    </p:spTree>
  </p:cSld>
  <p:clrMapOvr>
    <a:masterClrMapping/>
  </p:clrMapOvr>
  <p:transition spd="slow">
    <p:wheel spokes="2"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1871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ea typeface="黑体" panose="02010609060101010101" pitchFamily="49" charset="-122"/>
              </a:rPr>
              <a:t>试一试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212725" y="441325"/>
          <a:ext cx="6088063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r:id="rId3" imgW="1194435" imgH="431800" progId="Equation.3">
                  <p:embed/>
                </p:oleObj>
              </mc:Choice>
              <mc:Fallback>
                <p:oleObj r:id="rId3" imgW="1194435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" y="441325"/>
                        <a:ext cx="6088063" cy="192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95288" y="2565400"/>
          <a:ext cx="8424862" cy="190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r:id="rId5" imgW="2362200" imgH="736600" progId="Equation.3">
                  <p:embed/>
                </p:oleObj>
              </mc:Choice>
              <mc:Fallback>
                <p:oleObj r:id="rId5" imgW="2362200" imgH="736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2565400"/>
                        <a:ext cx="8424862" cy="190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779838" y="512763"/>
            <a:ext cx="433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779838" y="1520825"/>
            <a:ext cx="433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507038" y="1520825"/>
            <a:ext cx="433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5435600" y="512763"/>
            <a:ext cx="86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28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779838" y="3646488"/>
            <a:ext cx="7921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12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924300" y="2638425"/>
            <a:ext cx="43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5940425" y="3646488"/>
            <a:ext cx="43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868988" y="2638425"/>
            <a:ext cx="4333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812088" y="3646488"/>
            <a:ext cx="7191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7956550" y="2638425"/>
            <a:ext cx="4333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31800" y="4724400"/>
            <a:ext cx="838835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 dirty="0">
                <a:solidFill>
                  <a:srgbClr val="0000FF"/>
                </a:solidFill>
                <a:ea typeface="黑体" panose="02010609060101010101" pitchFamily="49" charset="-122"/>
              </a:rPr>
              <a:t>一个数除以一个数的计算方法：</a:t>
            </a:r>
          </a:p>
          <a:p>
            <a:pPr>
              <a:spcBef>
                <a:spcPct val="50000"/>
              </a:spcBef>
            </a:pPr>
            <a:r>
              <a:rPr lang="zh-CN" sz="3200" b="1" dirty="0">
                <a:solidFill>
                  <a:srgbClr val="0000FF"/>
                </a:solidFill>
                <a:ea typeface="黑体" panose="02010609060101010101" pitchFamily="49" charset="-122"/>
              </a:rPr>
              <a:t>       一个数除以一个数（零除外）等于乘这个数的倒数。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utoUpdateAnimBg="0"/>
      <p:bldP spid="12294" grpId="0" autoUpdateAnimBg="0"/>
      <p:bldP spid="12295" grpId="0" autoUpdateAnimBg="0"/>
      <p:bldP spid="12296" grpId="0" autoUpdateAnimBg="0"/>
      <p:bldP spid="12297" grpId="0" autoUpdateAnimBg="0"/>
      <p:bldP spid="12298" grpId="0" autoUpdateAnimBg="0"/>
      <p:bldP spid="12299" grpId="0" autoUpdateAnimBg="0"/>
      <p:bldP spid="12300" grpId="0" autoUpdateAnimBg="0"/>
      <p:bldP spid="12301" grpId="0" autoUpdateAnimBg="0"/>
      <p:bldP spid="12302" grpId="0" autoUpdateAnimBg="0"/>
      <p:bldP spid="1230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42789" y="260648"/>
            <a:ext cx="828092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zh-CN" sz="3200" b="1" dirty="0">
                <a:solidFill>
                  <a:srgbClr val="996600"/>
                </a:solidFill>
              </a:rPr>
              <a:t>        </a:t>
            </a:r>
            <a:r>
              <a:rPr lang="zh-CN" sz="6000" b="1" dirty="0">
                <a:solidFill>
                  <a:srgbClr val="996600"/>
                </a:solidFill>
              </a:rPr>
              <a:t>兴趣小组的同学要用 </a:t>
            </a:r>
            <a:r>
              <a:rPr lang="zh-CN" altLang="zh-CN" sz="6000" b="1" dirty="0">
                <a:solidFill>
                  <a:srgbClr val="996600"/>
                </a:solidFill>
              </a:rPr>
              <a:t>4/5  </a:t>
            </a:r>
            <a:r>
              <a:rPr lang="zh-CN" sz="6000" b="1" dirty="0">
                <a:solidFill>
                  <a:srgbClr val="996600"/>
                </a:solidFill>
              </a:rPr>
              <a:t>米布给洋娃娃做裙子，一条裙子需要</a:t>
            </a:r>
            <a:r>
              <a:rPr lang="zh-CN" altLang="zh-CN" sz="6000" b="1" dirty="0">
                <a:solidFill>
                  <a:srgbClr val="996600"/>
                </a:solidFill>
              </a:rPr>
              <a:t>4/25</a:t>
            </a:r>
            <a:r>
              <a:rPr lang="zh-CN" sz="6000" b="1" dirty="0">
                <a:solidFill>
                  <a:srgbClr val="996600"/>
                </a:solidFill>
              </a:rPr>
              <a:t>米，可以做几条裙子？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/>
          </p:nvPr>
        </p:nvGraphicFramePr>
        <p:xfrm>
          <a:off x="5676900" y="2027238"/>
          <a:ext cx="20002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r:id="rId4" imgW="114300" imgH="215900" progId="Equation.3">
                  <p:embed/>
                </p:oleObj>
              </mc:Choice>
              <mc:Fallback>
                <p:oleObj r:id="rId4" imgW="114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027238"/>
                        <a:ext cx="20002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116013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187450" y="0"/>
            <a:ext cx="20891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ea typeface="黑体" panose="02010609060101010101" pitchFamily="49" charset="-122"/>
              </a:rPr>
              <a:t>1</a:t>
            </a:r>
            <a:r>
              <a:rPr lang="zh-CN" sz="3200">
                <a:ea typeface="黑体" panose="02010609060101010101" pitchFamily="49" charset="-122"/>
              </a:rPr>
              <a:t>、计算。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539750" y="620713"/>
          <a:ext cx="10191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1" r:id="rId4" imgW="584835" imgH="661035" progId="Equation.3">
                  <p:embed/>
                </p:oleObj>
              </mc:Choice>
              <mc:Fallback>
                <p:oleObj r:id="rId4" imgW="584835" imgH="66103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620713"/>
                        <a:ext cx="101917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2511425" y="620713"/>
          <a:ext cx="1041400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r:id="rId6" imgW="597535" imgH="673735" progId="Equation.3">
                  <p:embed/>
                </p:oleObj>
              </mc:Choice>
              <mc:Fallback>
                <p:oleObj r:id="rId6" imgW="597535" imgH="673735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425" y="620713"/>
                        <a:ext cx="1041400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4654550" y="620713"/>
          <a:ext cx="10636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r:id="rId8" imgW="610235" imgH="673735" progId="Equation.3">
                  <p:embed/>
                </p:oleObj>
              </mc:Choice>
              <mc:Fallback>
                <p:oleObj r:id="rId8" imgW="610235" imgH="673735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50" y="620713"/>
                        <a:ext cx="106362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6781800" y="620713"/>
          <a:ext cx="9969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r:id="rId10" imgW="572135" imgH="673735" progId="Equation.3">
                  <p:embed/>
                </p:oleObj>
              </mc:Choice>
              <mc:Fallback>
                <p:oleObj r:id="rId10" imgW="572135" imgH="67373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20713"/>
                        <a:ext cx="99695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28638" y="1905000"/>
          <a:ext cx="104140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5" r:id="rId12" imgW="597535" imgH="673735" progId="Equation.3">
                  <p:embed/>
                </p:oleObj>
              </mc:Choice>
              <mc:Fallback>
                <p:oleObj r:id="rId12" imgW="597535" imgH="67373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1905000"/>
                        <a:ext cx="104140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2500313" y="1893888"/>
          <a:ext cx="1063625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6" r:id="rId14" imgW="610235" imgH="673735" progId="Equation.3">
                  <p:embed/>
                </p:oleObj>
              </mc:Choice>
              <mc:Fallback>
                <p:oleObj r:id="rId14" imgW="610235" imgH="67373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1893888"/>
                        <a:ext cx="1063625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4576763" y="1903413"/>
          <a:ext cx="121920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r:id="rId16" imgW="699135" imgH="661035" progId="Equation.3">
                  <p:embed/>
                </p:oleObj>
              </mc:Choice>
              <mc:Fallback>
                <p:oleObj r:id="rId16" imgW="699135" imgH="66103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3" y="1903413"/>
                        <a:ext cx="1219200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6750050" y="1893888"/>
          <a:ext cx="1062038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r:id="rId18" imgW="610235" imgH="673735" progId="Equation.3">
                  <p:embed/>
                </p:oleObj>
              </mc:Choice>
              <mc:Fallback>
                <p:oleObj r:id="rId18" imgW="610235" imgH="67373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0050" y="1893888"/>
                        <a:ext cx="1062038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06363" y="3695700"/>
            <a:ext cx="25209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200">
                <a:ea typeface="黑体" panose="02010609060101010101" pitchFamily="49" charset="-122"/>
              </a:rPr>
              <a:t>2</a:t>
            </a:r>
            <a:r>
              <a:rPr lang="zh-CN" sz="3200">
                <a:ea typeface="黑体" panose="02010609060101010101" pitchFamily="49" charset="-122"/>
              </a:rPr>
              <a:t>、解方程。</a:t>
            </a:r>
          </a:p>
        </p:txBody>
      </p:sp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488950" y="4343400"/>
          <a:ext cx="13081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r:id="rId20" imgW="749935" imgH="673735" progId="Equation.3">
                  <p:embed/>
                </p:oleObj>
              </mc:Choice>
              <mc:Fallback>
                <p:oleObj r:id="rId20" imgW="749935" imgH="673735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4343400"/>
                        <a:ext cx="13081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0" name="Object 14"/>
          <p:cNvGraphicFramePr>
            <a:graphicFrameLocks noChangeAspect="1"/>
          </p:cNvGraphicFramePr>
          <p:nvPr/>
        </p:nvGraphicFramePr>
        <p:xfrm>
          <a:off x="2482850" y="4354513"/>
          <a:ext cx="157480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0" r:id="rId22" imgW="902335" imgH="661035" progId="Equation.3">
                  <p:embed/>
                </p:oleObj>
              </mc:Choice>
              <mc:Fallback>
                <p:oleObj r:id="rId22" imgW="902335" imgH="66103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4354513"/>
                        <a:ext cx="1574800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4621213" y="4343400"/>
          <a:ext cx="161925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r:id="rId24" imgW="927735" imgH="673735" progId="Equation.3">
                  <p:embed/>
                </p:oleObj>
              </mc:Choice>
              <mc:Fallback>
                <p:oleObj r:id="rId24" imgW="927735" imgH="67373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4343400"/>
                        <a:ext cx="161925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2" name="Object 16"/>
          <p:cNvGraphicFramePr>
            <a:graphicFrameLocks noChangeAspect="1"/>
          </p:cNvGraphicFramePr>
          <p:nvPr/>
        </p:nvGraphicFramePr>
        <p:xfrm>
          <a:off x="6964363" y="4343400"/>
          <a:ext cx="1419225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r:id="rId26" imgW="813435" imgH="673735" progId="Equation.3">
                  <p:embed/>
                </p:oleObj>
              </mc:Choice>
              <mc:Fallback>
                <p:oleObj r:id="rId26" imgW="813435" imgH="67373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4363" y="4343400"/>
                        <a:ext cx="1419225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427538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620713"/>
            <a:ext cx="3671888" cy="187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1619250" y="2781300"/>
          <a:ext cx="59023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r:id="rId5" imgW="2322830" imgH="660400" progId="Equation.3">
                  <p:embed/>
                </p:oleObj>
              </mc:Choice>
              <mc:Fallback>
                <p:oleObj r:id="rId5" imgW="2322830" imgH="660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2781300"/>
                        <a:ext cx="590232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908175" y="4868863"/>
            <a:ext cx="48958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ea typeface="黑体" panose="02010609060101010101" pitchFamily="49" charset="-122"/>
              </a:rPr>
              <a:t>答：一壶水可以装</a:t>
            </a:r>
            <a:r>
              <a:rPr lang="zh-CN" altLang="zh-CN" sz="3200" b="1">
                <a:ea typeface="黑体" panose="02010609060101010101" pitchFamily="49" charset="-122"/>
              </a:rPr>
              <a:t>12</a:t>
            </a:r>
            <a:r>
              <a:rPr lang="zh-CN" sz="3200" b="1">
                <a:ea typeface="黑体" panose="02010609060101010101" pitchFamily="49" charset="-122"/>
              </a:rPr>
              <a:t>杯。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utoUpdateAnimBg="0"/>
    </p:bldLst>
  </p:timing>
</p:sld>
</file>

<file path=ppt/theme/theme1.xml><?xml version="1.0" encoding="utf-8"?>
<a:theme xmlns:a="http://schemas.openxmlformats.org/drawingml/2006/main" name="WWW.2PPT.COM">
  <a:themeElements>
    <a:clrScheme name="默认设计模板_3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FF0000"/>
      </a:folHlink>
    </a:clrScheme>
    <a:fontScheme name="默认设计模板_3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_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_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_3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全屏显示(4:3)</PresentationFormat>
  <Paragraphs>73</Paragraphs>
  <Slides>12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汉仪小隶书简</vt:lpstr>
      <vt:lpstr>黑体</vt:lpstr>
      <vt:lpstr>宋体</vt:lpstr>
      <vt:lpstr>微软雅黑</vt:lpstr>
      <vt:lpstr>Arial</vt:lpstr>
      <vt:lpstr>Calibri</vt:lpstr>
      <vt:lpstr>Times New Roman</vt:lpstr>
      <vt:lpstr>WWW.2PPT.COM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在○里填上“＞”“＜”或“＝”。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cp:lastPrinted>2411-12-30T00:00:00Z</cp:lastPrinted>
  <dcterms:created xsi:type="dcterms:W3CDTF">2021-12-31T01:50:26Z</dcterms:created>
  <dcterms:modified xsi:type="dcterms:W3CDTF">2023-01-17T01:21:33Z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8CC3E585B86949E9B45DDC92DFF10CA2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