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8" r:id="rId3"/>
    <p:sldId id="367" r:id="rId4"/>
    <p:sldId id="280" r:id="rId5"/>
    <p:sldId id="301" r:id="rId6"/>
    <p:sldId id="302" r:id="rId7"/>
    <p:sldId id="353" r:id="rId8"/>
    <p:sldId id="323" r:id="rId9"/>
    <p:sldId id="265" r:id="rId10"/>
    <p:sldId id="365" r:id="rId11"/>
    <p:sldId id="361" r:id="rId12"/>
    <p:sldId id="362" r:id="rId13"/>
    <p:sldId id="363" r:id="rId14"/>
    <p:sldId id="364" r:id="rId15"/>
    <p:sldId id="271" r:id="rId16"/>
    <p:sldId id="366" r:id="rId17"/>
    <p:sldId id="272" r:id="rId1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83">
          <p15:clr>
            <a:srgbClr val="A4A3A4"/>
          </p15:clr>
        </p15:guide>
        <p15:guide id="2" pos="29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9852" autoAdjust="0"/>
  </p:normalViewPr>
  <p:slideViewPr>
    <p:cSldViewPr>
      <p:cViewPr>
        <p:scale>
          <a:sx n="110" d="100"/>
          <a:sy n="110" d="100"/>
        </p:scale>
        <p:origin x="-1830" y="-804"/>
      </p:cViewPr>
      <p:guideLst>
        <p:guide orient="horz" pos="1783"/>
        <p:guide pos="29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5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2.xml"/><Relationship Id="rId7" Type="http://schemas.openxmlformats.org/officeDocument/2006/relationships/slide" Target="slide9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Relationship Id="rId6" Type="http://schemas.openxmlformats.org/officeDocument/2006/relationships/slide" Target="slide17.xml"/><Relationship Id="rId5" Type="http://schemas.openxmlformats.org/officeDocument/2006/relationships/slide" Target="slide15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苏教版  数学  三年级  上册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-8612" y="1641143"/>
            <a:ext cx="9152611" cy="746358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长方形和正方形周长的计算</a:t>
            </a: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 flipH="1">
            <a:off x="1613658" y="4457280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3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课前导入</a:t>
            </a:r>
          </a:p>
        </p:txBody>
      </p:sp>
      <p:sp>
        <p:nvSpPr>
          <p:cNvPr id="17" name="圆角矩形 16">
            <a:hlinkClick r:id="rId4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rId5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6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0" name="矩形 19"/>
          <p:cNvSpPr/>
          <p:nvPr/>
        </p:nvSpPr>
        <p:spPr>
          <a:xfrm>
            <a:off x="1043608" y="570121"/>
            <a:ext cx="3022302" cy="56169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3200" b="1" dirty="0">
                <a:solidFill>
                  <a:srgbClr val="0050AA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长方形和正方形</a:t>
            </a:r>
          </a:p>
        </p:txBody>
      </p:sp>
      <p:sp>
        <p:nvSpPr>
          <p:cNvPr id="21" name="圆角矩形 20">
            <a:hlinkClick r:id="rId7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>
            <a:off x="6780551" y="4413689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3" name="组合 22"/>
          <p:cNvGrpSpPr/>
          <p:nvPr/>
        </p:nvGrpSpPr>
        <p:grpSpPr>
          <a:xfrm>
            <a:off x="231787" y="555526"/>
            <a:ext cx="654821" cy="648000"/>
            <a:chOff x="1306635" y="1440417"/>
            <a:chExt cx="654821" cy="648000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8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25" name="文本框 10"/>
            <p:cNvSpPr txBox="1"/>
            <p:nvPr/>
          </p:nvSpPr>
          <p:spPr>
            <a:xfrm>
              <a:off x="1419258" y="1449674"/>
              <a:ext cx="434734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sz="3500" b="1" dirty="0">
                  <a:solidFill>
                    <a:srgbClr val="0050AA"/>
                  </a:solidFill>
                  <a:latin typeface="+mj-ea"/>
                  <a:ea typeface="+mj-ea"/>
                </a:rPr>
                <a:t>3</a:t>
              </a:r>
            </a:p>
          </p:txBody>
        </p:sp>
      </p:grpSp>
      <p:sp>
        <p:nvSpPr>
          <p:cNvPr id="26" name="矩形 25"/>
          <p:cNvSpPr/>
          <p:nvPr/>
        </p:nvSpPr>
        <p:spPr>
          <a:xfrm>
            <a:off x="3074244" y="4413689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31644" y="1707654"/>
            <a:ext cx="59340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1"/>
          <p:cNvGrpSpPr/>
          <p:nvPr/>
        </p:nvGrpSpPr>
        <p:grpSpPr>
          <a:xfrm>
            <a:off x="591998" y="619526"/>
            <a:ext cx="2134384" cy="523220"/>
            <a:chOff x="858411" y="1283494"/>
            <a:chExt cx="1786629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858411" y="1283494"/>
              <a:ext cx="16351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</a:p>
          </p:txBody>
        </p:sp>
      </p:grp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604841" y="1300811"/>
            <a:ext cx="85395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计算下面图形的周长各需要知道什么？先量一量，再计算。</a:t>
            </a: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2290766" y="263321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1547667" y="3430540"/>
            <a:ext cx="235673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5+2=7(cm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 7×2=14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cm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5167168" y="3525790"/>
            <a:ext cx="23567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3×4=12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cm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2552977" y="2968578"/>
            <a:ext cx="7228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5cm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4067948" y="2278412"/>
            <a:ext cx="7228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2cm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8" name="Text Box 20"/>
          <p:cNvSpPr txBox="1">
            <a:spLocks noChangeArrowheads="1"/>
          </p:cNvSpPr>
          <p:nvPr/>
        </p:nvSpPr>
        <p:spPr bwMode="auto">
          <a:xfrm>
            <a:off x="7020273" y="2392513"/>
            <a:ext cx="6511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3cm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6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39552" y="608368"/>
            <a:ext cx="2134384" cy="523220"/>
            <a:chOff x="858411" y="1283494"/>
            <a:chExt cx="1786629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858411" y="1283494"/>
              <a:ext cx="16351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</a:p>
          </p:txBody>
        </p:sp>
      </p:grp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551176" y="1280043"/>
            <a:ext cx="819729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一个长方形操场，长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55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米，宽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米。小华沿操场跑一圈，跑了多少米？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2290767" y="2970758"/>
            <a:ext cx="1645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87828" y="2505622"/>
            <a:ext cx="224552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55+35=90(m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90×2=180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m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3203852" y="3435848"/>
            <a:ext cx="22412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答：跑了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180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11560" y="579188"/>
            <a:ext cx="2134384" cy="523220"/>
            <a:chOff x="858411" y="1283494"/>
            <a:chExt cx="1786629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858411" y="1283494"/>
              <a:ext cx="16351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</a:p>
          </p:txBody>
        </p:sp>
      </p:grp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4984753" y="4634831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677311" y="1233800"/>
            <a:ext cx="81431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给一面边长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80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厘米的正方形镜子做铝合金边框，大约需要多长的铝合金条？</a:t>
            </a: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2395416" y="299987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1683907" y="2537917"/>
            <a:ext cx="26677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80×4=320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cm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971604" y="3366593"/>
            <a:ext cx="50306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答：大约需要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320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厘米长的铝合金条。</a:t>
            </a:r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51008" y="1915321"/>
            <a:ext cx="1958975" cy="191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98409" y="621908"/>
            <a:ext cx="2134384" cy="523220"/>
            <a:chOff x="858411" y="1283494"/>
            <a:chExt cx="1786629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858411" y="1283494"/>
              <a:ext cx="16351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</a:p>
          </p:txBody>
        </p:sp>
      </p:grp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67386" y="1304701"/>
            <a:ext cx="36606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5.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算出数学书封面的周长。  </a:t>
            </a:r>
          </a:p>
        </p:txBody>
      </p:sp>
      <p:pic>
        <p:nvPicPr>
          <p:cNvPr id="9" name="Picture 17" descr="143055b16zpk6ys3es3zk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8014" y="476961"/>
            <a:ext cx="3128255" cy="39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5400000">
            <a:off x="6928231" y="2359733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大约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26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厘米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84440" y="4371950"/>
            <a:ext cx="1503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大约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厘米</a:t>
            </a: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1180718" y="2211712"/>
            <a:ext cx="224552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26+18=44(cm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44×2=88(cm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971600" y="3219824"/>
            <a:ext cx="295380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答：数学书封面的周长是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88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厘米。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18470" y="571172"/>
            <a:ext cx="2134384" cy="523220"/>
            <a:chOff x="858411" y="1283494"/>
            <a:chExt cx="1786629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858411" y="1283494"/>
              <a:ext cx="16351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</a:p>
          </p:txBody>
        </p:sp>
      </p:grp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022263" y="2749055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67193" y="1707656"/>
            <a:ext cx="4464050" cy="209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683568" y="1121216"/>
            <a:ext cx="54457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6.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算出方格纸长方形和正方形的周长。</a:t>
            </a: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2227051" y="2366468"/>
            <a:ext cx="1355725" cy="684213"/>
          </a:xfrm>
          <a:prstGeom prst="rect">
            <a:avLst/>
          </a:prstGeom>
          <a:solidFill>
            <a:schemeClr val="accent1">
              <a:alpha val="56862"/>
            </a:schemeClr>
          </a:solidFill>
          <a:ln w="9525">
            <a:solidFill>
              <a:srgbClr val="0066FF"/>
            </a:solidFill>
            <a:miter lim="800000"/>
          </a:ln>
        </p:spPr>
        <p:txBody>
          <a:bodyPr wrap="none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Rectangle 22"/>
          <p:cNvSpPr>
            <a:spLocks noChangeArrowheads="1"/>
          </p:cNvSpPr>
          <p:nvPr/>
        </p:nvSpPr>
        <p:spPr bwMode="auto">
          <a:xfrm>
            <a:off x="4276510" y="2371231"/>
            <a:ext cx="920750" cy="920750"/>
          </a:xfrm>
          <a:prstGeom prst="rect">
            <a:avLst/>
          </a:prstGeom>
          <a:solidFill>
            <a:schemeClr val="accent1">
              <a:alpha val="56862"/>
            </a:schemeClr>
          </a:solidFill>
          <a:ln w="9525">
            <a:solidFill>
              <a:srgbClr val="0066FF"/>
            </a:solidFill>
            <a:miter lim="800000"/>
          </a:ln>
        </p:spPr>
        <p:txBody>
          <a:bodyPr wrap="none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03097" y="3101506"/>
            <a:ext cx="1009150" cy="1265255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8303756" y="2032411"/>
            <a:ext cx="622259" cy="1598389"/>
          </a:xfrm>
          <a:prstGeom prst="rect">
            <a:avLst/>
          </a:prstGeom>
        </p:spPr>
      </p:pic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6031693" y="3272468"/>
            <a:ext cx="23567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4×4=16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cm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6024351" y="1955305"/>
            <a:ext cx="224552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6+3=9(m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9×2=18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m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4" grpId="0" animBg="1"/>
      <p:bldP spid="16" grpId="0" animBg="1"/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751774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15616" y="2283720"/>
            <a:ext cx="6840760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我们学习了长方形和正方形的周长计算</a:t>
            </a:r>
            <a:r>
              <a:rPr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</a:p>
        </p:txBody>
      </p:sp>
      <p:sp>
        <p:nvSpPr>
          <p:cNvPr id="9" name="矩形 8"/>
          <p:cNvSpPr/>
          <p:nvPr/>
        </p:nvSpPr>
        <p:spPr>
          <a:xfrm>
            <a:off x="1163786" y="3151735"/>
            <a:ext cx="6432550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正方形的周长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边长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×4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751774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</a:p>
        </p:txBody>
      </p:sp>
      <p:sp>
        <p:nvSpPr>
          <p:cNvPr id="10" name="矩形 9"/>
          <p:cNvSpPr/>
          <p:nvPr/>
        </p:nvSpPr>
        <p:spPr>
          <a:xfrm>
            <a:off x="899592" y="1851670"/>
            <a:ext cx="7128792" cy="222368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长方形的周长：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）长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宽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长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宽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长方形的周长；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）先求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条长、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条宽各是多少，再相加；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）先算长加宽的和，再用和乘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第三种算法比较简便</a:t>
            </a:r>
            <a:r>
              <a:rPr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92" y="1059582"/>
            <a:ext cx="5437285" cy="413086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7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</a:p>
        </p:txBody>
      </p:sp>
      <p:sp>
        <p:nvSpPr>
          <p:cNvPr id="6" name="矩形 4"/>
          <p:cNvSpPr>
            <a:spLocks noChangeArrowheads="1"/>
          </p:cNvSpPr>
          <p:nvPr/>
        </p:nvSpPr>
        <p:spPr bwMode="auto">
          <a:xfrm>
            <a:off x="2123728" y="1601239"/>
            <a:ext cx="4824536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从教材课后习题中选取；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从课时练中选取。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14"/>
          <p:cNvSpPr txBox="1"/>
          <p:nvPr/>
        </p:nvSpPr>
        <p:spPr>
          <a:xfrm>
            <a:off x="611560" y="439396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课前导入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55576" y="1700043"/>
            <a:ext cx="1009150" cy="1265255"/>
          </a:xfrm>
          <a:prstGeom prst="rect">
            <a:avLst/>
          </a:prstGeom>
        </p:spPr>
      </p:pic>
      <p:sp>
        <p:nvSpPr>
          <p:cNvPr id="21" name="AutoShape 12"/>
          <p:cNvSpPr>
            <a:spLocks noChangeArrowheads="1"/>
          </p:cNvSpPr>
          <p:nvPr/>
        </p:nvSpPr>
        <p:spPr bwMode="auto">
          <a:xfrm>
            <a:off x="1679182" y="1419623"/>
            <a:ext cx="4981050" cy="490023"/>
          </a:xfrm>
          <a:prstGeom prst="wedgeRoundRectCallout">
            <a:avLst>
              <a:gd name="adj1" fmla="val -53317"/>
              <a:gd name="adj2" fmla="val 37818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你知道下面图形的周长怎么算吗？</a:t>
            </a:r>
          </a:p>
        </p:txBody>
      </p:sp>
      <p:sp>
        <p:nvSpPr>
          <p:cNvPr id="24" name="AutoShape 12"/>
          <p:cNvSpPr>
            <a:spLocks noChangeArrowheads="1"/>
          </p:cNvSpPr>
          <p:nvPr/>
        </p:nvSpPr>
        <p:spPr bwMode="auto">
          <a:xfrm>
            <a:off x="4393846" y="2139702"/>
            <a:ext cx="2763256" cy="911328"/>
          </a:xfrm>
          <a:prstGeom prst="wedgeRoundRectCallout">
            <a:avLst>
              <a:gd name="adj1" fmla="val 56432"/>
              <a:gd name="adj2" fmla="val 33233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把图形每条边的长度量出来，再相加。</a:t>
            </a: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582548" y="2499744"/>
            <a:ext cx="622259" cy="1598389"/>
          </a:xfrm>
          <a:prstGeom prst="rect">
            <a:avLst/>
          </a:prstGeom>
        </p:spPr>
      </p:pic>
      <p:pic>
        <p:nvPicPr>
          <p:cNvPr id="26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3262879"/>
            <a:ext cx="1296144" cy="1109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67831" y="3239862"/>
            <a:ext cx="1052030" cy="118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8938" y="3291830"/>
            <a:ext cx="1077278" cy="1064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55576" y="1995688"/>
            <a:ext cx="1009150" cy="1265255"/>
          </a:xfrm>
          <a:prstGeom prst="rect">
            <a:avLst/>
          </a:prstGeom>
        </p:spPr>
      </p:pic>
      <p:sp>
        <p:nvSpPr>
          <p:cNvPr id="21" name="AutoShape 12"/>
          <p:cNvSpPr>
            <a:spLocks noChangeArrowheads="1"/>
          </p:cNvSpPr>
          <p:nvPr/>
        </p:nvSpPr>
        <p:spPr bwMode="auto">
          <a:xfrm>
            <a:off x="1535166" y="1131590"/>
            <a:ext cx="5197074" cy="864096"/>
          </a:xfrm>
          <a:prstGeom prst="wedgeRoundRectCallout">
            <a:avLst>
              <a:gd name="adj1" fmla="val -53317"/>
              <a:gd name="adj2" fmla="val 37818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要算长方形和正方形的周长，需要量出几条边的长度？</a:t>
            </a:r>
          </a:p>
        </p:txBody>
      </p:sp>
      <p:sp>
        <p:nvSpPr>
          <p:cNvPr id="24" name="AutoShape 12"/>
          <p:cNvSpPr>
            <a:spLocks noChangeArrowheads="1"/>
          </p:cNvSpPr>
          <p:nvPr/>
        </p:nvSpPr>
        <p:spPr bwMode="auto">
          <a:xfrm>
            <a:off x="4595949" y="2319827"/>
            <a:ext cx="2763256" cy="1908109"/>
          </a:xfrm>
          <a:prstGeom prst="wedgeRoundRectCallout">
            <a:avLst>
              <a:gd name="adj1" fmla="val 56432"/>
              <a:gd name="adj2" fmla="val 33233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算长方形的周长，需要量出两条边，长和宽的长度；算正方形的周长需要量出一条边，边长的长度。</a:t>
            </a: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582548" y="2499744"/>
            <a:ext cx="622259" cy="1598389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907704" y="2787774"/>
            <a:ext cx="799194" cy="7991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3059832" y="2787774"/>
            <a:ext cx="1296144" cy="7535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</a:p>
        </p:txBody>
      </p:sp>
      <p:pic>
        <p:nvPicPr>
          <p:cNvPr id="26" name="Picture 6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241" y="1110630"/>
            <a:ext cx="3603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611561" y="113159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 b="1">
                <a:solidFill>
                  <a:srgbClr val="6600FF"/>
                </a:solidFill>
              </a:rPr>
              <a:t>3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392366" y="417128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1043608" y="1062285"/>
            <a:ext cx="69942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篮球场长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28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米，宽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米。篮球场的周长是多少米？</a:t>
            </a:r>
          </a:p>
        </p:txBody>
      </p:sp>
      <p:pic>
        <p:nvPicPr>
          <p:cNvPr id="30" name="Picture 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1564" y="1645567"/>
            <a:ext cx="4321175" cy="269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" name="Group 15"/>
          <p:cNvGrpSpPr/>
          <p:nvPr/>
        </p:nvGrpSpPr>
        <p:grpSpPr bwMode="auto">
          <a:xfrm>
            <a:off x="5127824" y="2571752"/>
            <a:ext cx="2351088" cy="576263"/>
            <a:chOff x="3833" y="1892"/>
            <a:chExt cx="1481" cy="363"/>
          </a:xfrm>
        </p:grpSpPr>
        <p:sp>
          <p:nvSpPr>
            <p:cNvPr id="32" name="AutoShape 12"/>
            <p:cNvSpPr>
              <a:spLocks noChangeArrowheads="1"/>
            </p:cNvSpPr>
            <p:nvPr/>
          </p:nvSpPr>
          <p:spPr bwMode="auto">
            <a:xfrm>
              <a:off x="3833" y="1892"/>
              <a:ext cx="1360" cy="363"/>
            </a:xfrm>
            <a:prstGeom prst="wedgeRoundRectCallout">
              <a:avLst>
                <a:gd name="adj1" fmla="val 62563"/>
                <a:gd name="adj2" fmla="val -39264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rgbClr val="6699FF"/>
              </a:solidFill>
              <a:miter lim="800000"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33" name="Text Box 13"/>
            <p:cNvSpPr txBox="1">
              <a:spLocks noChangeArrowheads="1"/>
            </p:cNvSpPr>
            <p:nvPr/>
          </p:nvSpPr>
          <p:spPr bwMode="auto">
            <a:xfrm>
              <a:off x="3833" y="1938"/>
              <a:ext cx="148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你准备怎样算？</a:t>
              </a:r>
            </a:p>
          </p:txBody>
        </p:sp>
      </p:grpSp>
      <p:pic>
        <p:nvPicPr>
          <p:cNvPr id="35" name="图片 34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flipH="1">
            <a:off x="7510145" y="2012149"/>
            <a:ext cx="935066" cy="1265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标题 3"/>
          <p:cNvSpPr>
            <a:spLocks noGrp="1" noChangeArrowheads="1"/>
          </p:cNvSpPr>
          <p:nvPr/>
        </p:nvSpPr>
        <p:spPr bwMode="auto">
          <a:xfrm>
            <a:off x="2195736" y="3363838"/>
            <a:ext cx="5040560" cy="58220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endParaRPr lang="zh-CN" altLang="en-US" sz="2000" dirty="0"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971600" y="1275607"/>
            <a:ext cx="7128792" cy="2880320"/>
            <a:chOff x="251520" y="555526"/>
            <a:chExt cx="6480720" cy="576064"/>
          </a:xfrm>
        </p:grpSpPr>
        <p:sp>
          <p:nvSpPr>
            <p:cNvPr id="37" name="矩形 36"/>
            <p:cNvSpPr/>
            <p:nvPr/>
          </p:nvSpPr>
          <p:spPr>
            <a:xfrm>
              <a:off x="251520" y="555526"/>
              <a:ext cx="6480720" cy="576064"/>
            </a:xfrm>
            <a:prstGeom prst="rect">
              <a:avLst/>
            </a:prstGeom>
            <a:solidFill>
              <a:srgbClr val="FDD3E2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/>
            </a:p>
          </p:txBody>
        </p:sp>
        <p:cxnSp>
          <p:nvCxnSpPr>
            <p:cNvPr id="38" name="直接连接符 37"/>
            <p:cNvCxnSpPr/>
            <p:nvPr/>
          </p:nvCxnSpPr>
          <p:spPr>
            <a:xfrm>
              <a:off x="2411760" y="555526"/>
              <a:ext cx="0" cy="576064"/>
            </a:xfrm>
            <a:prstGeom prst="line">
              <a:avLst/>
            </a:prstGeom>
            <a:solidFill>
              <a:srgbClr val="FDD3E2"/>
            </a:solidFill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4573673" y="555526"/>
              <a:ext cx="0" cy="576064"/>
            </a:xfrm>
            <a:prstGeom prst="line">
              <a:avLst/>
            </a:prstGeom>
            <a:solidFill>
              <a:srgbClr val="FDD3E2"/>
            </a:solidFill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AutoShape 12"/>
          <p:cNvSpPr>
            <a:spLocks noChangeArrowheads="1"/>
          </p:cNvSpPr>
          <p:nvPr/>
        </p:nvSpPr>
        <p:spPr bwMode="auto">
          <a:xfrm rot="10800000" flipH="1" flipV="1">
            <a:off x="1115620" y="1491630"/>
            <a:ext cx="2088231" cy="1224136"/>
          </a:xfrm>
          <a:prstGeom prst="wedgeRoundRectCallout">
            <a:avLst>
              <a:gd name="adj1" fmla="val 12632"/>
              <a:gd name="adj2" fmla="val 75374"/>
              <a:gd name="adj3" fmla="val 16667"/>
            </a:avLst>
          </a:prstGeom>
          <a:solidFill>
            <a:srgbClr val="EBCDFB"/>
          </a:solidFill>
          <a:ln w="9525">
            <a:solidFill>
              <a:srgbClr val="7030A0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长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宽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长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宽</a:t>
            </a:r>
          </a:p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长方形的周长</a:t>
            </a:r>
          </a:p>
        </p:txBody>
      </p:sp>
      <p:sp>
        <p:nvSpPr>
          <p:cNvPr id="41" name="AutoShape 12"/>
          <p:cNvSpPr>
            <a:spLocks noChangeArrowheads="1"/>
          </p:cNvSpPr>
          <p:nvPr/>
        </p:nvSpPr>
        <p:spPr bwMode="auto">
          <a:xfrm>
            <a:off x="5940155" y="1347615"/>
            <a:ext cx="2016225" cy="1224136"/>
          </a:xfrm>
          <a:prstGeom prst="wedgeRoundRectCallout">
            <a:avLst>
              <a:gd name="adj1" fmla="val 26291"/>
              <a:gd name="adj2" fmla="val 69797"/>
              <a:gd name="adj3" fmla="val 16667"/>
            </a:avLst>
          </a:prstGeom>
          <a:solidFill>
            <a:srgbClr val="FFFFCC"/>
          </a:solidFill>
          <a:ln w="9525">
            <a:solidFill>
              <a:srgbClr val="FF6600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先算长加宽的和，再用和乘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2" name="AutoShape 12"/>
          <p:cNvSpPr>
            <a:spLocks noChangeArrowheads="1"/>
          </p:cNvSpPr>
          <p:nvPr/>
        </p:nvSpPr>
        <p:spPr bwMode="auto">
          <a:xfrm>
            <a:off x="3491883" y="1347616"/>
            <a:ext cx="2124235" cy="1584176"/>
          </a:xfrm>
          <a:prstGeom prst="wedgeRoundRectCallout">
            <a:avLst>
              <a:gd name="adj1" fmla="val 14923"/>
              <a:gd name="adj2" fmla="val 61761"/>
              <a:gd name="adj3" fmla="val 16667"/>
            </a:avLst>
          </a:prstGeom>
          <a:solidFill>
            <a:srgbClr val="AFFFFF">
              <a:alpha val="94118"/>
            </a:srgbClr>
          </a:solidFill>
          <a:ln w="9525">
            <a:solidFill>
              <a:srgbClr val="2FD1D1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先算出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条长、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条宽各是多少，再把结果相加。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6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4" y="627063"/>
            <a:ext cx="3603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342901" y="650875"/>
            <a:ext cx="2888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 b="1">
                <a:solidFill>
                  <a:srgbClr val="66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392366" y="3729038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395288" y="627065"/>
            <a:ext cx="73036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   选择一种方法算出篮球场的周长，和同学交流。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0" name="Text Box 22"/>
          <p:cNvSpPr txBox="1">
            <a:spLocks noChangeArrowheads="1"/>
          </p:cNvSpPr>
          <p:nvPr/>
        </p:nvSpPr>
        <p:spPr bwMode="auto">
          <a:xfrm>
            <a:off x="684213" y="3508377"/>
            <a:ext cx="3401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en-US" altLang="zh-CN" sz="24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3" name="Text Box 25"/>
          <p:cNvSpPr txBox="1">
            <a:spLocks noChangeArrowheads="1"/>
          </p:cNvSpPr>
          <p:nvPr/>
        </p:nvSpPr>
        <p:spPr bwMode="auto">
          <a:xfrm>
            <a:off x="250825" y="3292477"/>
            <a:ext cx="32912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28+15+28+15=86(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米）</a:t>
            </a:r>
          </a:p>
        </p:txBody>
      </p:sp>
      <p:sp>
        <p:nvSpPr>
          <p:cNvPr id="44" name="Text Box 26"/>
          <p:cNvSpPr txBox="1">
            <a:spLocks noChangeArrowheads="1"/>
          </p:cNvSpPr>
          <p:nvPr/>
        </p:nvSpPr>
        <p:spPr bwMode="auto">
          <a:xfrm>
            <a:off x="3492500" y="3219452"/>
            <a:ext cx="251222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28+28=56(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米）</a:t>
            </a:r>
          </a:p>
          <a:p>
            <a:pPr eaLnBrk="1" hangingPunct="1"/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15+15=30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（米）</a:t>
            </a:r>
          </a:p>
          <a:p>
            <a:pPr eaLnBrk="1" hangingPunct="1"/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56+30=86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（米）</a:t>
            </a:r>
          </a:p>
        </p:txBody>
      </p:sp>
      <p:sp>
        <p:nvSpPr>
          <p:cNvPr id="45" name="Text Box 27"/>
          <p:cNvSpPr txBox="1">
            <a:spLocks noChangeArrowheads="1"/>
          </p:cNvSpPr>
          <p:nvPr/>
        </p:nvSpPr>
        <p:spPr bwMode="auto">
          <a:xfrm>
            <a:off x="6227763" y="3219452"/>
            <a:ext cx="251062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28+15=43(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米）</a:t>
            </a:r>
          </a:p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 43×2=86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（米）</a:t>
            </a:r>
          </a:p>
        </p:txBody>
      </p:sp>
      <p:sp>
        <p:nvSpPr>
          <p:cNvPr id="46" name="Text Box 28"/>
          <p:cNvSpPr txBox="1">
            <a:spLocks noChangeArrowheads="1"/>
          </p:cNvSpPr>
          <p:nvPr/>
        </p:nvSpPr>
        <p:spPr bwMode="auto">
          <a:xfrm>
            <a:off x="4299275" y="4299943"/>
            <a:ext cx="45207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    答：篮球场的周长是</a:t>
            </a:r>
            <a:r>
              <a:rPr lang="en-US" altLang="zh-CN" sz="2400" b="1" u="sng">
                <a:latin typeface="楷体" panose="02010609060101010101" pitchFamily="49" charset="-122"/>
                <a:ea typeface="楷体" panose="02010609060101010101" pitchFamily="49" charset="-122"/>
              </a:rPr>
              <a:t>86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米。</a:t>
            </a:r>
          </a:p>
        </p:txBody>
      </p:sp>
      <p:sp>
        <p:nvSpPr>
          <p:cNvPr id="47" name="标题 3"/>
          <p:cNvSpPr>
            <a:spLocks noGrp="1" noChangeArrowheads="1"/>
          </p:cNvSpPr>
          <p:nvPr/>
        </p:nvSpPr>
        <p:spPr bwMode="auto">
          <a:xfrm>
            <a:off x="2195736" y="3363838"/>
            <a:ext cx="5040560" cy="58220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endParaRPr lang="zh-CN" altLang="en-US" dirty="0"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48" name="组合 47"/>
          <p:cNvGrpSpPr/>
          <p:nvPr/>
        </p:nvGrpSpPr>
        <p:grpSpPr>
          <a:xfrm>
            <a:off x="971600" y="1202955"/>
            <a:ext cx="7128792" cy="2016869"/>
            <a:chOff x="251520" y="555526"/>
            <a:chExt cx="6480720" cy="576064"/>
          </a:xfrm>
        </p:grpSpPr>
        <p:sp>
          <p:nvSpPr>
            <p:cNvPr id="49" name="矩形 48"/>
            <p:cNvSpPr/>
            <p:nvPr/>
          </p:nvSpPr>
          <p:spPr>
            <a:xfrm>
              <a:off x="251520" y="555526"/>
              <a:ext cx="6480720" cy="576064"/>
            </a:xfrm>
            <a:prstGeom prst="rect">
              <a:avLst/>
            </a:prstGeom>
            <a:solidFill>
              <a:srgbClr val="FDD3E2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0" name="直接连接符 49"/>
            <p:cNvCxnSpPr/>
            <p:nvPr/>
          </p:nvCxnSpPr>
          <p:spPr>
            <a:xfrm>
              <a:off x="2411760" y="555526"/>
              <a:ext cx="0" cy="576064"/>
            </a:xfrm>
            <a:prstGeom prst="line">
              <a:avLst/>
            </a:prstGeom>
            <a:solidFill>
              <a:srgbClr val="FDD3E2"/>
            </a:solidFill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>
              <a:off x="4573673" y="555526"/>
              <a:ext cx="0" cy="576064"/>
            </a:xfrm>
            <a:prstGeom prst="line">
              <a:avLst/>
            </a:prstGeom>
            <a:solidFill>
              <a:srgbClr val="FDD3E2"/>
            </a:solidFill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AutoShape 12"/>
          <p:cNvSpPr>
            <a:spLocks noChangeArrowheads="1"/>
          </p:cNvSpPr>
          <p:nvPr/>
        </p:nvSpPr>
        <p:spPr bwMode="auto">
          <a:xfrm rot="10800000" flipH="1" flipV="1">
            <a:off x="1115620" y="1275606"/>
            <a:ext cx="2088231" cy="792088"/>
          </a:xfrm>
          <a:prstGeom prst="wedgeRoundRectCallout">
            <a:avLst>
              <a:gd name="adj1" fmla="val 12632"/>
              <a:gd name="adj2" fmla="val 75374"/>
              <a:gd name="adj3" fmla="val 16667"/>
            </a:avLst>
          </a:prstGeom>
          <a:solidFill>
            <a:srgbClr val="EBCDFB"/>
          </a:solidFill>
          <a:ln w="9525">
            <a:solidFill>
              <a:srgbClr val="7030A0"/>
            </a:solidFill>
            <a:miter lim="800000"/>
          </a:ln>
          <a:effectLst/>
        </p:spPr>
        <p:txBody>
          <a:bodyPr/>
          <a:lstStyle/>
          <a:p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长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宽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长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宽</a:t>
            </a:r>
          </a:p>
          <a:p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长方形的周长</a:t>
            </a:r>
          </a:p>
        </p:txBody>
      </p:sp>
      <p:sp>
        <p:nvSpPr>
          <p:cNvPr id="59" name="AutoShape 12"/>
          <p:cNvSpPr>
            <a:spLocks noChangeArrowheads="1"/>
          </p:cNvSpPr>
          <p:nvPr/>
        </p:nvSpPr>
        <p:spPr bwMode="auto">
          <a:xfrm>
            <a:off x="5940155" y="1275606"/>
            <a:ext cx="2016225" cy="792088"/>
          </a:xfrm>
          <a:prstGeom prst="wedgeRoundRectCallout">
            <a:avLst>
              <a:gd name="adj1" fmla="val 26291"/>
              <a:gd name="adj2" fmla="val 69797"/>
              <a:gd name="adj3" fmla="val 16667"/>
            </a:avLst>
          </a:prstGeom>
          <a:solidFill>
            <a:srgbClr val="FFFFCC"/>
          </a:solidFill>
          <a:ln w="9525">
            <a:solidFill>
              <a:srgbClr val="FF6600"/>
            </a:solidFill>
            <a:miter lim="800000"/>
          </a:ln>
          <a:effectLst/>
        </p:spPr>
        <p:txBody>
          <a:bodyPr/>
          <a:lstStyle/>
          <a:p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先算长加宽的和，再用和乘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0" name="AutoShape 12"/>
          <p:cNvSpPr>
            <a:spLocks noChangeArrowheads="1"/>
          </p:cNvSpPr>
          <p:nvPr/>
        </p:nvSpPr>
        <p:spPr bwMode="auto">
          <a:xfrm>
            <a:off x="3491883" y="1275606"/>
            <a:ext cx="2124235" cy="936426"/>
          </a:xfrm>
          <a:prstGeom prst="wedgeRoundRectCallout">
            <a:avLst>
              <a:gd name="adj1" fmla="val 14923"/>
              <a:gd name="adj2" fmla="val 61761"/>
              <a:gd name="adj3" fmla="val 16667"/>
            </a:avLst>
          </a:prstGeom>
          <a:solidFill>
            <a:srgbClr val="AFFFFF">
              <a:alpha val="94118"/>
            </a:srgbClr>
          </a:solidFill>
          <a:ln w="9525">
            <a:solidFill>
              <a:srgbClr val="2FD1D1"/>
            </a:solidFill>
            <a:miter lim="800000"/>
          </a:ln>
          <a:effectLst/>
        </p:spPr>
        <p:txBody>
          <a:bodyPr/>
          <a:lstStyle/>
          <a:p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先算出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条长、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条宽各是多少，再把结果相加。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3" grpId="0"/>
      <p:bldP spid="44" grpId="0"/>
      <p:bldP spid="45" grpId="0"/>
      <p:bldP spid="46" grpId="0"/>
      <p:bldP spid="52" grpId="0" animBg="1"/>
      <p:bldP spid="59" grpId="0" animBg="1"/>
      <p:bldP spid="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4"/>
          <p:cNvGrpSpPr/>
          <p:nvPr/>
        </p:nvGrpSpPr>
        <p:grpSpPr bwMode="auto">
          <a:xfrm>
            <a:off x="2051723" y="2571750"/>
            <a:ext cx="5256585" cy="551508"/>
            <a:chOff x="1383" y="2164"/>
            <a:chExt cx="1678" cy="454"/>
          </a:xfrm>
        </p:grpSpPr>
        <p:sp>
          <p:nvSpPr>
            <p:cNvPr id="20" name="AutoShape 13"/>
            <p:cNvSpPr>
              <a:spLocks noChangeArrowheads="1"/>
            </p:cNvSpPr>
            <p:nvPr/>
          </p:nvSpPr>
          <p:spPr bwMode="auto">
            <a:xfrm>
              <a:off x="1383" y="2164"/>
              <a:ext cx="1678" cy="454"/>
            </a:xfrm>
            <a:prstGeom prst="wedgeRoundRectCallout">
              <a:avLst>
                <a:gd name="adj1" fmla="val -59417"/>
                <a:gd name="adj2" fmla="val 28634"/>
                <a:gd name="adj3" fmla="val 16667"/>
              </a:avLst>
            </a:prstGeom>
            <a:gradFill rotWithShape="1">
              <a:gsLst>
                <a:gs pos="0">
                  <a:srgbClr val="CCCCF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rgbClr val="9966FF"/>
              </a:solidFill>
              <a:miter lim="800000"/>
            </a:ln>
          </p:spPr>
          <p:txBody>
            <a:bodyPr/>
            <a:lstStyle/>
            <a:p>
              <a:pPr algn="ctr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1" name="Text Box 12"/>
            <p:cNvSpPr txBox="1">
              <a:spLocks noChangeArrowheads="1"/>
            </p:cNvSpPr>
            <p:nvPr/>
          </p:nvSpPr>
          <p:spPr bwMode="auto">
            <a:xfrm>
              <a:off x="1383" y="2164"/>
              <a:ext cx="59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000" b="1" dirty="0">
                <a:latin typeface="楷体_GB2312" pitchFamily="49" charset="-122"/>
                <a:ea typeface="楷体_GB2312" pitchFamily="49" charset="-122"/>
              </a:endParaRPr>
            </a:p>
          </p:txBody>
        </p:sp>
      </p:grpSp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98554" y="2931792"/>
            <a:ext cx="1009150" cy="1265255"/>
          </a:xfrm>
          <a:prstGeom prst="rect">
            <a:avLst/>
          </a:prstGeom>
        </p:spPr>
      </p:pic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684213" y="3508376"/>
            <a:ext cx="3401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 </a:t>
            </a:r>
            <a:endParaRPr lang="en-US" altLang="zh-CN" sz="24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250825" y="772569"/>
            <a:ext cx="32912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28+15+28+15=86(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米）</a:t>
            </a: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3492500" y="699544"/>
            <a:ext cx="251222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28+28=56(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米）</a:t>
            </a:r>
          </a:p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15+15=30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（米）</a:t>
            </a:r>
          </a:p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56+30=86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（米）</a:t>
            </a:r>
          </a:p>
        </p:txBody>
      </p: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6227763" y="699544"/>
            <a:ext cx="251062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28+15=43(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米）</a:t>
            </a:r>
          </a:p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43×2=86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（米）</a:t>
            </a:r>
          </a:p>
        </p:txBody>
      </p:sp>
      <p:sp>
        <p:nvSpPr>
          <p:cNvPr id="40" name="Text Box 21"/>
          <p:cNvSpPr txBox="1">
            <a:spLocks noChangeArrowheads="1"/>
          </p:cNvSpPr>
          <p:nvPr/>
        </p:nvSpPr>
        <p:spPr bwMode="auto">
          <a:xfrm>
            <a:off x="4356104" y="1923680"/>
            <a:ext cx="45207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   答：篮球场的周长是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86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米。</a:t>
            </a:r>
          </a:p>
        </p:txBody>
      </p:sp>
      <p:sp>
        <p:nvSpPr>
          <p:cNvPr id="2" name="矩形 1"/>
          <p:cNvSpPr/>
          <p:nvPr/>
        </p:nvSpPr>
        <p:spPr>
          <a:xfrm>
            <a:off x="2071786" y="2643760"/>
            <a:ext cx="50925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计算长方形的周长，怎样算比较简便？</a:t>
            </a:r>
          </a:p>
        </p:txBody>
      </p:sp>
      <p:sp>
        <p:nvSpPr>
          <p:cNvPr id="45" name="AutoShape 12"/>
          <p:cNvSpPr>
            <a:spLocks noChangeArrowheads="1"/>
          </p:cNvSpPr>
          <p:nvPr/>
        </p:nvSpPr>
        <p:spPr bwMode="auto">
          <a:xfrm>
            <a:off x="2418613" y="3353507"/>
            <a:ext cx="4533158" cy="874095"/>
          </a:xfrm>
          <a:prstGeom prst="wedgeRoundRectCallout">
            <a:avLst>
              <a:gd name="adj1" fmla="val 59514"/>
              <a:gd name="adj2" fmla="val -17061"/>
              <a:gd name="adj3" fmla="val 16667"/>
            </a:avLst>
          </a:prstGeom>
          <a:solidFill>
            <a:srgbClr val="FFFFCC"/>
          </a:solidFill>
          <a:ln w="9525">
            <a:solidFill>
              <a:srgbClr val="FF6600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先算长加宽的和，再用和乘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，这样算比较简便。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9" grpId="0"/>
      <p:bldP spid="39" grpId="0"/>
      <p:bldP spid="40" grpId="0"/>
      <p:bldP spid="2" grpId="0"/>
      <p:bldP spid="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3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604814"/>
            <a:ext cx="165576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730253" y="1276352"/>
            <a:ext cx="85427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一块正方形手帕的边长是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厘米，它的周长是多少厘米？   </a:t>
            </a:r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2484438" y="141922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4" name="Picture 1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6162" y="1798555"/>
            <a:ext cx="1871662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5" name="组合 11"/>
          <p:cNvGrpSpPr/>
          <p:nvPr/>
        </p:nvGrpSpPr>
        <p:grpSpPr bwMode="auto">
          <a:xfrm>
            <a:off x="3420766" y="2182096"/>
            <a:ext cx="3252627" cy="792758"/>
            <a:chOff x="4139952" y="1851670"/>
            <a:chExt cx="3252788" cy="792163"/>
          </a:xfrm>
        </p:grpSpPr>
        <p:sp>
          <p:nvSpPr>
            <p:cNvPr id="47" name="AutoShape 19"/>
            <p:cNvSpPr>
              <a:spLocks noChangeArrowheads="1"/>
            </p:cNvSpPr>
            <p:nvPr/>
          </p:nvSpPr>
          <p:spPr bwMode="auto">
            <a:xfrm>
              <a:off x="4139952" y="1851670"/>
              <a:ext cx="3240088" cy="792163"/>
            </a:xfrm>
            <a:prstGeom prst="wedgeRoundRectCallout">
              <a:avLst>
                <a:gd name="adj1" fmla="val 68708"/>
                <a:gd name="adj2" fmla="val 26051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rgbClr val="3366FF"/>
              </a:solidFill>
              <a:miter lim="800000"/>
            </a:ln>
          </p:spPr>
          <p:txBody>
            <a:bodyPr/>
            <a:lstStyle/>
            <a:p>
              <a:pPr algn="ctr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8" name="Text Box 20"/>
            <p:cNvSpPr txBox="1">
              <a:spLocks noChangeArrowheads="1"/>
            </p:cNvSpPr>
            <p:nvPr/>
          </p:nvSpPr>
          <p:spPr bwMode="auto">
            <a:xfrm>
              <a:off x="4139952" y="1995686"/>
              <a:ext cx="3252788" cy="461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边长</a:t>
              </a:r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×4=</a:t>
              </a:r>
              <a:r>
                <a:rPr lang="zh-CN" altLang="en-US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正方形的周长</a:t>
              </a:r>
            </a:p>
          </p:txBody>
        </p:sp>
      </p:grpSp>
      <p:sp>
        <p:nvSpPr>
          <p:cNvPr id="49" name="Text Box 20"/>
          <p:cNvSpPr txBox="1">
            <a:spLocks noChangeArrowheads="1"/>
          </p:cNvSpPr>
          <p:nvPr/>
        </p:nvSpPr>
        <p:spPr bwMode="auto">
          <a:xfrm>
            <a:off x="3995440" y="3120307"/>
            <a:ext cx="29781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25×4 =100(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厘米）</a:t>
            </a:r>
          </a:p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0" name="Text Box 21"/>
          <p:cNvSpPr txBox="1">
            <a:spLocks noChangeArrowheads="1"/>
          </p:cNvSpPr>
          <p:nvPr/>
        </p:nvSpPr>
        <p:spPr bwMode="auto">
          <a:xfrm>
            <a:off x="3131844" y="3623545"/>
            <a:ext cx="43669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   答：它的周长是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100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厘米。</a:t>
            </a:r>
          </a:p>
        </p:txBody>
      </p:sp>
      <p:pic>
        <p:nvPicPr>
          <p:cNvPr id="51" name="图片 50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flipH="1">
            <a:off x="7092929" y="2120320"/>
            <a:ext cx="1048397" cy="1265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9" grpId="0"/>
      <p:bldP spid="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96172" y="1923679"/>
            <a:ext cx="6697663" cy="205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1"/>
          <p:cNvGrpSpPr/>
          <p:nvPr/>
        </p:nvGrpSpPr>
        <p:grpSpPr>
          <a:xfrm>
            <a:off x="762486" y="1059581"/>
            <a:ext cx="2134384" cy="523220"/>
            <a:chOff x="858411" y="1283494"/>
            <a:chExt cx="1786629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858411" y="1283494"/>
              <a:ext cx="16351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675456" y="1689896"/>
            <a:ext cx="35894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计算下面图形的周长。</a:t>
            </a: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2570934" y="2997995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1331644" y="3723880"/>
            <a:ext cx="235673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6+3=9(cm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9×2=18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cm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38" name="Text Box 20"/>
          <p:cNvSpPr txBox="1">
            <a:spLocks noChangeArrowheads="1"/>
          </p:cNvSpPr>
          <p:nvPr/>
        </p:nvSpPr>
        <p:spPr bwMode="auto">
          <a:xfrm>
            <a:off x="4086994" y="3723880"/>
            <a:ext cx="22012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3+4=7(m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7×2=14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m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6320609" y="3723880"/>
            <a:ext cx="23567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3×4=12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dm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7" grpId="0"/>
      <p:bldP spid="38" grpId="0"/>
      <p:bldP spid="39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715</Words>
  <Application>Microsoft Office PowerPoint</Application>
  <PresentationFormat>全屏显示(16:9)</PresentationFormat>
  <Paragraphs>103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黑体</vt:lpstr>
      <vt:lpstr>楷体</vt:lpstr>
      <vt:lpstr>楷体_GB2312</vt:lpstr>
      <vt:lpstr>宋体</vt:lpstr>
      <vt:lpstr>微软雅黑</vt:lpstr>
      <vt:lpstr>幼圆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2023-01-17T01:21:43Z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01B752945C814B528A04BFAAA4A9F37C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