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258" r:id="rId16"/>
  </p:sldIdLst>
  <p:sldSz cx="12192000" cy="6858000"/>
  <p:notesSz cx="6858000" cy="9144000"/>
  <p:embeddedFontLst>
    <p:embeddedFont>
      <p:font typeface="思源黑体 CN Bold" panose="02010600030101010101" charset="-122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10600030101010101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语文园地（一）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3" name="Rectangle 5"/>
          <p:cNvSpPr/>
          <p:nvPr/>
        </p:nvSpPr>
        <p:spPr>
          <a:xfrm>
            <a:off x="1117600" y="2509218"/>
            <a:ext cx="10727872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74345" marR="0" lvl="0" indent="-474345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我喜欢的是桂花。桂花树的样子笨笨的，不像梅树那样有姿态。不开花时，只见到满树的叶子；开花时，仔细地在树丛里寻找，才能看到那些小花。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74345" marR="0" lvl="0" indent="-474345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74345" marR="0" lvl="0" indent="-474345" algn="l" defTabSz="4572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这梅花，是我们中国最有名的花。旁的花，大抵是春暖才开花，她却不一样，愈是寒冷，愈是风欺雪压，花开得愈精神，愈秀气。</a:t>
            </a:r>
          </a:p>
        </p:txBody>
      </p:sp>
      <p:sp>
        <p:nvSpPr>
          <p:cNvPr id="4" name="矩形 8"/>
          <p:cNvSpPr/>
          <p:nvPr/>
        </p:nvSpPr>
        <p:spPr>
          <a:xfrm>
            <a:off x="1117600" y="1582297"/>
            <a:ext cx="49784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5" name="矩形 1"/>
          <p:cNvSpPr/>
          <p:nvPr/>
        </p:nvSpPr>
        <p:spPr>
          <a:xfrm>
            <a:off x="1240971" y="2109108"/>
            <a:ext cx="1070186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读读下面的句子，思考：句子中是用什么跟什么比较，要说明什么？</a:t>
            </a:r>
          </a:p>
        </p:txBody>
      </p:sp>
      <p:sp>
        <p:nvSpPr>
          <p:cNvPr id="6" name="矩形 10"/>
          <p:cNvSpPr/>
          <p:nvPr/>
        </p:nvSpPr>
        <p:spPr>
          <a:xfrm>
            <a:off x="1478794" y="3821531"/>
            <a:ext cx="10005483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拿桂花树的样子与梅树样子做对比，说明桂花树的普通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笨笨的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矩形 11"/>
          <p:cNvSpPr/>
          <p:nvPr/>
        </p:nvSpPr>
        <p:spPr>
          <a:xfrm>
            <a:off x="1435705" y="5537988"/>
            <a:ext cx="1040976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拿梅花开花时节与旁的花开花时节对比，说明梅花有品格、有骨气。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9" name="Rectangle 5"/>
          <p:cNvSpPr/>
          <p:nvPr/>
        </p:nvSpPr>
        <p:spPr>
          <a:xfrm>
            <a:off x="1095374" y="1532203"/>
            <a:ext cx="10001251" cy="27101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1316355" marR="0" lvl="0" indent="-131635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开辟：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开发、开垦；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创立；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开办。</a:t>
            </a:r>
          </a:p>
          <a:p>
            <a:pPr marL="1316355" marR="0" lvl="0" indent="-131635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姿态：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容貌神态； 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物体呈现的样子； 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(3)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风格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气度。</a:t>
            </a:r>
          </a:p>
          <a:p>
            <a:pPr marL="1316355" marR="0" lvl="0" indent="-131635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温和：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不严厉、不粗暴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平和不猛烈；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冷热适中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不冷不热。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6" y="322077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86" y="3220774"/>
            <a:ext cx="2667000" cy="3581400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971551" y="2078194"/>
            <a:ext cx="8145236" cy="38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开辟：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第一句是开垦荒地能种植花生；第二句是创立的意思。</a:t>
            </a: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姿态：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第一句是梅花树呈现的样子；第二句是大家的风格。</a:t>
            </a: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“温和”造句：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在一个温和的日子里，我们一家出去游玩。</a:t>
            </a:r>
          </a:p>
          <a:p>
            <a:pPr marL="484505" marR="0" lvl="0" indent="-48450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上课时，老师总是用温和的目光看着大家，使我们感到非常亲切。</a:t>
            </a:r>
          </a:p>
        </p:txBody>
      </p:sp>
      <p:sp>
        <p:nvSpPr>
          <p:cNvPr id="6" name="矩形 2"/>
          <p:cNvSpPr/>
          <p:nvPr/>
        </p:nvSpPr>
        <p:spPr>
          <a:xfrm>
            <a:off x="971550" y="1616529"/>
            <a:ext cx="1763624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参考答案：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1726" y="2701176"/>
            <a:ext cx="11019795" cy="32741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读句子，给带点的词语选择合适的意思，将序号写在句后的括号内。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配合：①为一共同任务分工合作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协调一致地行动；②搭配、匹配。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身段的大小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一切都很适宜。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队列展示的两个小组紧密配合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步调一致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取得理想成绩。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体面：①体统、身份；②光荣、光彩；③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相貌或样子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好看、美丽。</a:t>
            </a: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他离家外出打工，现在穿着西装，开着好车，很体面地回家乡。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(2)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那么，人要做有用的人，不要做只讲体面，而对别人没有好处的人。 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8809051" y="4886200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3"/>
          <p:cNvSpPr/>
          <p:nvPr/>
        </p:nvSpPr>
        <p:spPr>
          <a:xfrm>
            <a:off x="8101023" y="4001509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2" name="矩形 4"/>
          <p:cNvSpPr/>
          <p:nvPr/>
        </p:nvSpPr>
        <p:spPr>
          <a:xfrm>
            <a:off x="1107916" y="1703585"/>
            <a:ext cx="317266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3" name="矩形 8"/>
          <p:cNvSpPr/>
          <p:nvPr/>
        </p:nvSpPr>
        <p:spPr>
          <a:xfrm>
            <a:off x="6256945" y="3760423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9"/>
          <p:cNvSpPr/>
          <p:nvPr/>
        </p:nvSpPr>
        <p:spPr>
          <a:xfrm>
            <a:off x="9256609" y="5575232"/>
            <a:ext cx="4475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fill="hold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fill="hold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fill="hold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查字典</a:t>
            </a:r>
          </a:p>
        </p:txBody>
      </p:sp>
      <p:sp>
        <p:nvSpPr>
          <p:cNvPr id="10" name="Rectangle 5"/>
          <p:cNvSpPr/>
          <p:nvPr/>
        </p:nvSpPr>
        <p:spPr>
          <a:xfrm>
            <a:off x="812800" y="1511208"/>
            <a:ext cx="105664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15" name="圆角矩形 12"/>
          <p:cNvSpPr/>
          <p:nvPr/>
        </p:nvSpPr>
        <p:spPr>
          <a:xfrm>
            <a:off x="1068641" y="2175933"/>
            <a:ext cx="9854463" cy="1253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汉字是世界上最古老的文字之一。汉语词汇丰富奇妙，充满着神奇的魅力。但面对它的纷繁复杂，许多初学汉语的外国人闹过不少有趣的笑话。</a:t>
            </a:r>
          </a:p>
        </p:txBody>
      </p:sp>
      <p:grpSp>
        <p:nvGrpSpPr>
          <p:cNvPr id="16" name="组合 10"/>
          <p:cNvGrpSpPr/>
          <p:nvPr/>
        </p:nvGrpSpPr>
        <p:grpSpPr>
          <a:xfrm>
            <a:off x="1024190" y="3558118"/>
            <a:ext cx="9898913" cy="2146944"/>
            <a:chOff x="4349750" y="1157042"/>
            <a:chExt cx="4892938" cy="1609389"/>
          </a:xfrm>
        </p:grpSpPr>
        <p:sp>
          <p:nvSpPr>
            <p:cNvPr id="17" name="圆角矩形 11"/>
            <p:cNvSpPr/>
            <p:nvPr/>
          </p:nvSpPr>
          <p:spPr>
            <a:xfrm>
              <a:off x="4349750" y="1157042"/>
              <a:ext cx="4892938" cy="1609389"/>
            </a:xfrm>
            <a:prstGeom prst="roundRect">
              <a:avLst>
                <a:gd name="adj" fmla="val 929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endPara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9"/>
            <p:cNvSpPr/>
            <p:nvPr/>
          </p:nvSpPr>
          <p:spPr>
            <a:xfrm>
              <a:off x="4376697" y="1303875"/>
              <a:ext cx="4452937" cy="13150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598805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位外国朋友不知道汉语里的“哪里，哪里！”另有自谦的意思。一次，他参加一对华侨的婚礼时，很有礼貌地赞美新娘非常漂亮。一旁的新郎代新娘说：“哪里！哪里！”这位外国朋友听了大吃一惊：想不到笼统地赞美，中国人还不过瘾，还非要我具体说明漂亮在哪里。于是，便用生硬的中国话说：“新娘的眼睛大大的；嘴巴小小的；鼻子高高的；眉毛弯弯的；</a:t>
              </a:r>
              <a:r>
                <a:rPr kumimoji="0" lang="en-US" altLang="zh-CN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r>
                <a:rPr kumimoji="0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多么漂亮啊！”结果引得大家哄堂大笑，给婚礼增添了不少喜气。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五年级上册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" name="矩形 6"/>
          <p:cNvSpPr/>
          <p:nvPr/>
        </p:nvSpPr>
        <p:spPr>
          <a:xfrm>
            <a:off x="994650" y="1570107"/>
            <a:ext cx="10420177" cy="3812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通过“交流平台”的学习，学习借助具体事物表达情感的方法。</a:t>
            </a:r>
          </a:p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通过“语段运用”的学习，积累好句，体会描写事物的方法。</a:t>
            </a:r>
          </a:p>
          <a:p>
            <a:pPr marL="349885" marR="0" lvl="0" indent="-34988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能发现“开辟、姿态、温和”等词语一词多义的特点，并主动和同学交流。</a:t>
            </a:r>
          </a:p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通过看图、感悟、体验、诵读，体会古诗，朗读并背诵古诗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474345" marR="0" lvl="0" indent="-474345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黄鹤楼送孟浩然之广陵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，积累古诗。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74" y="32766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6" name="矩形 15"/>
          <p:cNvSpPr/>
          <p:nvPr/>
        </p:nvSpPr>
        <p:spPr>
          <a:xfrm>
            <a:off x="5205154" y="2925375"/>
            <a:ext cx="5893135" cy="281250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48069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读了三个小朋友说的话，我们发现大家交流的是散文借景抒情的方法，运用它们，可以更好表达自己的感受。①借助事物，表达感情或引发思考；②比如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桂花雨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不仅带给她童年的快乐回忆，也寄托了思乡之情；③又如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落花生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是借助花生的特点，表明做人的道理。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11" y="2925375"/>
            <a:ext cx="3377720" cy="290489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TextBox 6"/>
          <p:cNvSpPr/>
          <p:nvPr/>
        </p:nvSpPr>
        <p:spPr>
          <a:xfrm>
            <a:off x="757766" y="1895405"/>
            <a:ext cx="3981451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读一读，找规律。</a:t>
            </a:r>
          </a:p>
        </p:txBody>
      </p:sp>
      <p:grpSp>
        <p:nvGrpSpPr>
          <p:cNvPr id="10" name="组合 11"/>
          <p:cNvGrpSpPr/>
          <p:nvPr/>
        </p:nvGrpSpPr>
        <p:grpSpPr>
          <a:xfrm>
            <a:off x="4739216" y="1673156"/>
            <a:ext cx="5461000" cy="690034"/>
            <a:chOff x="4141448" y="2534325"/>
            <a:chExt cx="2102133" cy="1010147"/>
          </a:xfrm>
        </p:grpSpPr>
        <p:sp>
          <p:nvSpPr>
            <p:cNvPr id="11" name="云形标注 12"/>
            <p:cNvSpPr/>
            <p:nvPr/>
          </p:nvSpPr>
          <p:spPr>
            <a:xfrm>
              <a:off x="4141448" y="2534325"/>
              <a:ext cx="2102133" cy="1010147"/>
            </a:xfrm>
            <a:prstGeom prst="cloudCallout">
              <a:avLst>
                <a:gd name="adj1" fmla="val -34454"/>
                <a:gd name="adj2" fmla="val 11076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6"/>
            <p:cNvSpPr/>
            <p:nvPr/>
          </p:nvSpPr>
          <p:spPr>
            <a:xfrm>
              <a:off x="4320804" y="2688374"/>
              <a:ext cx="1759458" cy="67583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读了小朋友的话，你收获了什么？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6" name="Rectangle 5"/>
          <p:cNvSpPr/>
          <p:nvPr/>
        </p:nvSpPr>
        <p:spPr>
          <a:xfrm>
            <a:off x="988029" y="3436757"/>
            <a:ext cx="9954683" cy="169450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你以为它真是盛酒的金盅吗？它会笑你呢。秋天来了，它对于自己的戏法好像忍俊不禁地破口大笑起来，露出一口皓齿，那样透明光嫩的皓齿，你在别的地方还看见过吗？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郭沫若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石榴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"/>
          <p:cNvSpPr/>
          <p:nvPr/>
        </p:nvSpPr>
        <p:spPr>
          <a:xfrm>
            <a:off x="986971" y="1569869"/>
            <a:ext cx="497840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练一练，学运用。</a:t>
            </a:r>
          </a:p>
        </p:txBody>
      </p:sp>
      <p:sp>
        <p:nvSpPr>
          <p:cNvPr id="18" name="矩形 2"/>
          <p:cNvSpPr/>
          <p:nvPr/>
        </p:nvSpPr>
        <p:spPr>
          <a:xfrm>
            <a:off x="911829" y="2554743"/>
            <a:ext cx="10217149" cy="5865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读下面两段话，想想：作者写出了事物的什么特点，表达了什么感情？</a:t>
            </a:r>
          </a:p>
        </p:txBody>
      </p:sp>
      <p:sp>
        <p:nvSpPr>
          <p:cNvPr id="19" name="矩形 28"/>
          <p:cNvSpPr/>
          <p:nvPr/>
        </p:nvSpPr>
        <p:spPr>
          <a:xfrm>
            <a:off x="5794979" y="5068543"/>
            <a:ext cx="5147733" cy="1010348"/>
          </a:xfrm>
          <a:prstGeom prst="wedgeRoundRectCallout">
            <a:avLst>
              <a:gd name="adj1" fmla="val -40260"/>
              <a:gd name="adj2" fmla="val -103810"/>
              <a:gd name="adj3" fmla="val 16667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描写了秋天石榴成熟时的样子，表达了作者对石榴的喜爱之情。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1"/>
          <p:cNvSpPr/>
          <p:nvPr/>
        </p:nvSpPr>
        <p:spPr>
          <a:xfrm>
            <a:off x="1088572" y="1541395"/>
            <a:ext cx="9611481" cy="327416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出生在东南亚的星岛，从小和外祖父生活在一起。外祖父年轻时读了不少经、史、诗、词，又能书善画，在星岛文坛颇负盛名。我很小的时候，外祖父常常抱着我，坐在梨花木大交椅上，一遍又一遍地教我读唐诗宋词。每当读到“独在异乡为异客，每逢佳节倍思亲”“春草明年绿，王孙归不归”“自在飞花轻似梦，无边丝雨细如愁”之类的句子，常会有一颗两颗冰凉的泪珠落在我的腮边、手背。这时候，我会拍着手笑起来：“外公哭了！外公哭了！”老人总是摇摇头，长长地叹一口气，说：“莺儿，你还小呢，不懂！”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梅花魂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节选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28"/>
          <p:cNvSpPr/>
          <p:nvPr/>
        </p:nvSpPr>
        <p:spPr>
          <a:xfrm>
            <a:off x="4331305" y="5025791"/>
            <a:ext cx="6557433" cy="919401"/>
          </a:xfrm>
          <a:prstGeom prst="wedgeRoundRectCallout">
            <a:avLst>
              <a:gd name="adj1" fmla="val -57727"/>
              <a:gd name="adj2" fmla="val -54657"/>
              <a:gd name="adj3" fmla="val 16667"/>
            </a:avLst>
          </a:prstGeom>
          <a:solidFill>
            <a:srgbClr val="FDEADA"/>
          </a:solidFill>
          <a:ln>
            <a:solidFill>
              <a:srgbClr val="E46C0A"/>
            </a:solidFill>
            <a:miter lim="800000"/>
          </a:ln>
        </p:spPr>
        <p:txBody>
          <a:bodyPr anchor="ctr" anchorCtr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外公带我读唐诗宋词的情景，表达了外祖父深深地思念祖国、思念故乡之情。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Rectangle 5"/>
          <p:cNvSpPr/>
          <p:nvPr/>
        </p:nvSpPr>
        <p:spPr>
          <a:xfrm>
            <a:off x="952984" y="1636787"/>
            <a:ext cx="4015317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我拓展，我积累。</a:t>
            </a:r>
          </a:p>
        </p:txBody>
      </p:sp>
      <p:sp>
        <p:nvSpPr>
          <p:cNvPr id="4" name="圆角矩形 11"/>
          <p:cNvSpPr/>
          <p:nvPr/>
        </p:nvSpPr>
        <p:spPr>
          <a:xfrm>
            <a:off x="2960642" y="3729954"/>
            <a:ext cx="8360501" cy="2138199"/>
          </a:xfrm>
          <a:prstGeom prst="roundRect">
            <a:avLst>
              <a:gd name="adj" fmla="val 96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711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我还发现散文都是写事物，但是抒发感情的方式不同：有的在写的过程中直接抒发自己的感情，比如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开篇就说“白鹭是一首精巧的诗”；有的课文是通过几件事情来写事物，将感情蕴含在字里行间，比如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桂花雨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；有的是写相处的过程，最后直接点出自己的思考，比如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珍珠鸟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圆角矩形标注 12"/>
          <p:cNvSpPr/>
          <p:nvPr/>
        </p:nvSpPr>
        <p:spPr>
          <a:xfrm>
            <a:off x="3101402" y="2469764"/>
            <a:ext cx="5452533" cy="658283"/>
          </a:xfrm>
          <a:prstGeom prst="wedgeRoundRectCallout">
            <a:avLst>
              <a:gd name="adj1" fmla="val -55380"/>
              <a:gd name="adj2" fmla="val 52412"/>
              <a:gd name="adj3" fmla="val 16667"/>
            </a:avLst>
          </a:prstGeom>
          <a:solidFill>
            <a:srgbClr val="DCE6F2"/>
          </a:solidFill>
          <a:ln>
            <a:solidFill>
              <a:srgbClr val="4A7EBB"/>
            </a:solidFill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小朋友，你还有什么发现？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1428" y="4931377"/>
            <a:ext cx="1031603" cy="1173599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7" name="Picture 13" descr="http://www.zxxk.c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924" y="2574471"/>
            <a:ext cx="1505492" cy="1526021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3" name="圆角矩形 1"/>
          <p:cNvSpPr/>
          <p:nvPr/>
        </p:nvSpPr>
        <p:spPr>
          <a:xfrm>
            <a:off x="898677" y="893233"/>
            <a:ext cx="10394647" cy="5511800"/>
          </a:xfrm>
          <a:prstGeom prst="roundRect">
            <a:avLst>
              <a:gd name="adj" fmla="val 253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例如：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窗台上，常常飞来一只小海鸥，浑身雪一样的羽毛，翼尖一抹灰黑，一对光闪闪的小眼睛，偏着脑袋瞧人，那神情又机灵又乖巧。它经常在窗台上跳跃、歇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xiē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脚。有这个活跃的小生命在窗前，是令人高兴的，仿佛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fǎng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触摸到了生命的欢愉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en-US" altLang="zh-CN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。友人非常喜欢它，我也是。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(《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飞吧，海鸥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》)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段话将友人和“我”对小海鸥的喜爱之情融入外形特点及活动规律描写中，比如“偏着脑袋瞧人，那神情又机灵又乖巧。”“活跃的小生命、令人高兴的、触摸到了生命的欢愉”这些描写是作者的喜爱之情自然流于笔端的体现。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4" name="TextBox 9"/>
          <p:cNvSpPr/>
          <p:nvPr/>
        </p:nvSpPr>
        <p:spPr>
          <a:xfrm>
            <a:off x="985309" y="2379135"/>
            <a:ext cx="10350348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它的果实埋在地里，不像桃子、石榴、苹果那样，把鲜红嫩绿的果实高高地挂在枝头上，使人一见就生爱慕之心。</a:t>
            </a:r>
          </a:p>
        </p:txBody>
      </p:sp>
      <p:sp>
        <p:nvSpPr>
          <p:cNvPr id="5" name="圆角矩形标注 13"/>
          <p:cNvSpPr/>
          <p:nvPr/>
        </p:nvSpPr>
        <p:spPr>
          <a:xfrm>
            <a:off x="1259583" y="5148964"/>
            <a:ext cx="4527549" cy="750399"/>
          </a:xfrm>
          <a:prstGeom prst="wedgeRoundRectCallout">
            <a:avLst>
              <a:gd name="adj1" fmla="val -7509"/>
              <a:gd name="adj2" fmla="val -82463"/>
              <a:gd name="adj3" fmla="val 16667"/>
            </a:avLst>
          </a:prstGeom>
          <a:solidFill>
            <a:srgbClr val="DCE6F2"/>
          </a:solidFill>
          <a:ln>
            <a:solidFill>
              <a:srgbClr val="C6D9F1"/>
            </a:solidFill>
            <a:prstDash val="sysDash"/>
            <a:miter lim="800000"/>
          </a:ln>
          <a:effectLst>
            <a:outerShdw blurRad="40000" dist="23000" dir="5400000">
              <a:srgbClr val="000000">
                <a:alpha val="34999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读一读，它们在描写事物的方法上有什么相似之处？</a:t>
            </a: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auto">
          <a:xfrm>
            <a:off x="6357911" y="5148964"/>
            <a:ext cx="4574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09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它们都运用了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的写作手法。</a:t>
            </a:r>
          </a:p>
        </p:txBody>
      </p:sp>
      <p:sp>
        <p:nvSpPr>
          <p:cNvPr id="7" name="TextBox 9"/>
          <p:cNvSpPr/>
          <p:nvPr/>
        </p:nvSpPr>
        <p:spPr>
          <a:xfrm>
            <a:off x="985309" y="3187154"/>
            <a:ext cx="10350348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色素的配合，身段的大小，一切都很适宜，白鹤太大而嫌生硬，即使如粉红的朱鹭或灰色的苍鹭，也觉得大了一些，而且太不寻常了。</a:t>
            </a:r>
          </a:p>
        </p:txBody>
      </p:sp>
      <p:sp>
        <p:nvSpPr>
          <p:cNvPr id="9" name="TextBox 9"/>
          <p:cNvSpPr/>
          <p:nvPr/>
        </p:nvSpPr>
        <p:spPr>
          <a:xfrm>
            <a:off x="985309" y="3995173"/>
            <a:ext cx="10350348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青、红的瓜，碧绿的藤和叶，构成了一道别有风趣的装饰，比那高楼门前蹲着一对石狮子或是竖着两根大旗杆，可爱多了。</a:t>
            </a:r>
          </a:p>
        </p:txBody>
      </p:sp>
      <p:grpSp>
        <p:nvGrpSpPr>
          <p:cNvPr id="10" name="组合 14"/>
          <p:cNvGrpSpPr/>
          <p:nvPr/>
        </p:nvGrpSpPr>
        <p:grpSpPr>
          <a:xfrm>
            <a:off x="989541" y="1708152"/>
            <a:ext cx="10212917" cy="554567"/>
            <a:chOff x="856777" y="942802"/>
            <a:chExt cx="7659707" cy="417758"/>
          </a:xfrm>
        </p:grpSpPr>
        <p:sp>
          <p:nvSpPr>
            <p:cNvPr id="11" name="矩形 1"/>
            <p:cNvSpPr/>
            <p:nvPr/>
          </p:nvSpPr>
          <p:spPr>
            <a:xfrm>
              <a:off x="1249645" y="943468"/>
              <a:ext cx="7266839" cy="30140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读下面的句子，体会它们在描写事物的方法上有什么相似之处。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6777" y="942802"/>
              <a:ext cx="403252" cy="41775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3" name="矩形 20"/>
          <p:cNvSpPr/>
          <p:nvPr/>
        </p:nvSpPr>
        <p:spPr>
          <a:xfrm>
            <a:off x="1431776" y="2390675"/>
            <a:ext cx="9605449" cy="633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拿花生将果实深埋在土里与“桃子、石榴、苹果”把果实挂在枝头比较，突出花生的朴实无华；</a:t>
            </a:r>
          </a:p>
        </p:txBody>
      </p:sp>
      <p:sp>
        <p:nvSpPr>
          <p:cNvPr id="14" name="矩形 21"/>
          <p:cNvSpPr/>
          <p:nvPr/>
        </p:nvSpPr>
        <p:spPr>
          <a:xfrm>
            <a:off x="1431776" y="3920498"/>
            <a:ext cx="9605449" cy="4373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将白鹭与朱鹭、苍鹭比较身段的大小，突出白鹭身段的适宜；</a:t>
            </a:r>
          </a:p>
        </p:txBody>
      </p:sp>
      <p:sp>
        <p:nvSpPr>
          <p:cNvPr id="15" name="矩形 22"/>
          <p:cNvSpPr/>
          <p:nvPr/>
        </p:nvSpPr>
        <p:spPr>
          <a:xfrm>
            <a:off x="1431776" y="5254321"/>
            <a:ext cx="9605449" cy="694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拿“青、红的瓜，碧绿的藤和叶的装饰”与“高楼门前蹲着一对石狮子或是竖着两根大旗杆”比较，显出作者的喜好。</a:t>
            </a:r>
          </a:p>
        </p:txBody>
      </p:sp>
      <p:sp>
        <p:nvSpPr>
          <p:cNvPr id="16" name="TextBox 9"/>
          <p:cNvSpPr/>
          <p:nvPr/>
        </p:nvSpPr>
        <p:spPr>
          <a:xfrm>
            <a:off x="847575" y="1567241"/>
            <a:ext cx="10502596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它的果实埋在地里，不像桃子、石榴、苹果那样，把鲜红嫩绿的果实高高地挂在枝头上，使人一见就生爱慕之心。</a:t>
            </a:r>
          </a:p>
        </p:txBody>
      </p:sp>
      <p:sp>
        <p:nvSpPr>
          <p:cNvPr id="17" name="TextBox 9"/>
          <p:cNvSpPr/>
          <p:nvPr/>
        </p:nvSpPr>
        <p:spPr>
          <a:xfrm>
            <a:off x="847575" y="3097064"/>
            <a:ext cx="10502596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白鹭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色素的配合，身段的大小，一切都很适宜，白鹤太大而嫌生硬，即使如粉红的朱鹭或灰色的苍鹭，也觉得大了一些，而且太不寻常了。</a:t>
            </a:r>
          </a:p>
        </p:txBody>
      </p:sp>
      <p:sp>
        <p:nvSpPr>
          <p:cNvPr id="18" name="TextBox 9"/>
          <p:cNvSpPr/>
          <p:nvPr/>
        </p:nvSpPr>
        <p:spPr>
          <a:xfrm>
            <a:off x="847575" y="4430888"/>
            <a:ext cx="10502596" cy="75039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57200" marR="0" lvl="0" indent="-457200" algn="l" defTabSz="4572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青、红的瓜，碧绿的藤和叶，构成了一道别有风趣的装饰，比那高楼门前蹲着一对石狮子或是竖着两根大旗杆，可爱多了。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Office PowerPoint</Application>
  <PresentationFormat>宽屏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思源黑体 CN Light</vt:lpstr>
      <vt:lpstr>Arial</vt:lpstr>
      <vt:lpstr>Wingdings</vt:lpstr>
      <vt:lpstr>思源黑体 CN Bold</vt:lpstr>
      <vt:lpstr>思源黑体 CN Regular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2020-10-09T06:11:00Z</dcterms:created>
  <dcterms:modified xsi:type="dcterms:W3CDTF">2023-01-10T07:07:14Z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DF4839F020FE4AE0B7A7511D3B147C0D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