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320" r:id="rId3"/>
    <p:sldId id="322" r:id="rId4"/>
    <p:sldId id="323" r:id="rId5"/>
    <p:sldId id="260" r:id="rId6"/>
    <p:sldId id="307" r:id="rId7"/>
    <p:sldId id="308" r:id="rId8"/>
    <p:sldId id="269" r:id="rId9"/>
    <p:sldId id="318" r:id="rId10"/>
    <p:sldId id="272" r:id="rId11"/>
    <p:sldId id="309" r:id="rId12"/>
    <p:sldId id="324" r:id="rId13"/>
    <p:sldId id="295" r:id="rId14"/>
    <p:sldId id="296" r:id="rId15"/>
    <p:sldId id="284" r:id="rId16"/>
    <p:sldId id="290" r:id="rId17"/>
    <p:sldId id="300" r:id="rId18"/>
    <p:sldId id="303" r:id="rId19"/>
    <p:sldId id="310" r:id="rId20"/>
    <p:sldId id="311" r:id="rId21"/>
    <p:sldId id="312" r:id="rId22"/>
    <p:sldId id="313" r:id="rId23"/>
    <p:sldId id="316" r:id="rId24"/>
    <p:sldId id="314" r:id="rId25"/>
    <p:sldId id="319" r:id="rId26"/>
    <p:sldId id="276" r:id="rId27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  <a:srgbClr val="BFD27B"/>
    <a:srgbClr val="8DC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2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22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DE612-6699-430A-8810-5B8505389D5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0A681-5A8D-4090-A6F2-A36AA5E4D4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A681-5A8D-4090-A6F2-A36AA5E4D48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A681-5A8D-4090-A6F2-A36AA5E4D48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w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6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" y="1"/>
            <a:ext cx="9143999" cy="51434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94347" y="792789"/>
            <a:ext cx="4155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b="1" dirty="0" smtClean="0">
                <a:latin typeface="+mj-ea"/>
                <a:ea typeface="+mj-ea"/>
                <a:cs typeface="Adobe 黑体 Std R"/>
              </a:rPr>
              <a:t>第二章    一元二次方程</a:t>
            </a:r>
            <a:endParaRPr kumimoji="1" lang="zh-CN" altLang="en-US" sz="2800" b="1" dirty="0">
              <a:latin typeface="+mj-ea"/>
              <a:ea typeface="+mj-ea"/>
              <a:cs typeface="Adobe 黑体 Std R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3905" y="2012854"/>
            <a:ext cx="4185761" cy="1656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用因式分解法求解</a:t>
            </a:r>
            <a:endParaRPr kumimoji="1" lang="en-US" altLang="zh-CN" sz="36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一元二次方程</a:t>
            </a:r>
            <a:endParaRPr kumimoji="1"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497045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/>
          <p:cNvSpPr>
            <a:spLocks noChangeArrowheads="1"/>
          </p:cNvSpPr>
          <p:nvPr/>
        </p:nvSpPr>
        <p:spPr bwMode="gray">
          <a:xfrm flipH="1">
            <a:off x="2376747" y="1019714"/>
            <a:ext cx="3692849" cy="331009"/>
          </a:xfrm>
          <a:prstGeom prst="roundRect">
            <a:avLst>
              <a:gd name="adj" fmla="val 47680"/>
            </a:avLst>
          </a:prstGeom>
          <a:solidFill>
            <a:srgbClr val="00800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" name="Picture 33" descr="jihexingt2i"/>
          <p:cNvPicPr>
            <a:picLocks noChangeAspect="1" noChangeArrowheads="1"/>
          </p:cNvPicPr>
          <p:nvPr/>
        </p:nvPicPr>
        <p:blipFill>
          <a:blip r:embed="rId2" cstate="email">
            <a:alphaModFix amt="20000"/>
          </a:blip>
          <a:srcRect/>
          <a:stretch>
            <a:fillRect/>
          </a:stretch>
        </p:blipFill>
        <p:spPr bwMode="auto">
          <a:xfrm flipH="1">
            <a:off x="4043483" y="2042446"/>
            <a:ext cx="5107074" cy="2034812"/>
          </a:xfrm>
          <a:prstGeom prst="rect">
            <a:avLst/>
          </a:prstGeom>
          <a:noFill/>
        </p:spPr>
      </p:pic>
      <p:grpSp>
        <p:nvGrpSpPr>
          <p:cNvPr id="10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AutoShape 2"/>
          <p:cNvSpPr>
            <a:spLocks noChangeArrowheads="1"/>
          </p:cNvSpPr>
          <p:nvPr/>
        </p:nvSpPr>
        <p:spPr bwMode="gray">
          <a:xfrm flipH="1">
            <a:off x="850807" y="1019714"/>
            <a:ext cx="1811489" cy="331009"/>
          </a:xfrm>
          <a:prstGeom prst="roundRect">
            <a:avLst>
              <a:gd name="adj" fmla="val 4768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gray">
          <a:xfrm>
            <a:off x="2156909" y="880472"/>
            <a:ext cx="777879" cy="583409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 dirty="0" smtClean="0">
                <a:solidFill>
                  <a:srgbClr val="FFFFFF"/>
                </a:solidFill>
                <a:ea typeface="Gulim" charset="0"/>
                <a:cs typeface="Gulim" charset="0"/>
              </a:rPr>
              <a:t>2</a:t>
            </a:r>
            <a:endParaRPr lang="en-US" altLang="ko-KR" sz="2800" b="1" dirty="0">
              <a:solidFill>
                <a:srgbClr val="FFFFFF"/>
              </a:solidFill>
              <a:ea typeface="Gulim" charset="0"/>
              <a:cs typeface="Gulim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3579" y="1003092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  <a:endParaRPr kumimoji="1" lang="zh-CN" altLang="en-US" sz="2600" b="1" dirty="0">
              <a:solidFill>
                <a:schemeClr val="bg1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64027" y="976373"/>
            <a:ext cx="32055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zh-CN" altLang="en-US" sz="26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Adobe 黑体 Std R"/>
              </a:rPr>
              <a:t>用因式分解法解方程</a:t>
            </a:r>
            <a:endParaRPr lang="en-US" altLang="zh-CN" sz="26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Adobe 黑体 Std R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sp>
        <p:nvSpPr>
          <p:cNvPr id="48" name="矩形 47"/>
          <p:cNvSpPr/>
          <p:nvPr/>
        </p:nvSpPr>
        <p:spPr>
          <a:xfrm>
            <a:off x="7547414" y="642797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669536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－导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5" name="文本框 27"/>
          <p:cNvSpPr txBox="1"/>
          <p:nvPr/>
        </p:nvSpPr>
        <p:spPr>
          <a:xfrm>
            <a:off x="6276885" y="4238911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（来自教材）</a:t>
            </a:r>
            <a:endParaRPr kumimoji="1" lang="zh-CN" altLang="en-US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1593851" y="2849166"/>
            <a:ext cx="556697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/>
              <a:t>他们做得对吗？为什么？你是怎么做的</a:t>
            </a:r>
            <a:r>
              <a:rPr lang="zh-CN" altLang="en-US" sz="2400" b="1" dirty="0" smtClean="0"/>
              <a:t>？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          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8" name="文本框 3"/>
          <p:cNvSpPr txBox="1">
            <a:spLocks noChangeArrowheads="1"/>
          </p:cNvSpPr>
          <p:nvPr/>
        </p:nvSpPr>
        <p:spPr bwMode="auto">
          <a:xfrm>
            <a:off x="3933826" y="2057401"/>
            <a:ext cx="13388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000" b="1">
                <a:solidFill>
                  <a:srgbClr val="008000"/>
                </a:solidFill>
                <a:latin typeface="Adobe 黑体 Std R" pitchFamily="34" charset="-122"/>
                <a:ea typeface="Adobe 黑体 Std R" pitchFamily="34" charset="-122"/>
              </a:rPr>
              <a:t>议一议</a:t>
            </a:r>
          </a:p>
        </p:txBody>
      </p:sp>
      <p:pic>
        <p:nvPicPr>
          <p:cNvPr id="30" name="Picture 6" descr="BS00554_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36939" y="2119312"/>
            <a:ext cx="503237" cy="32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3" descr="jihexingt2i"/>
          <p:cNvPicPr>
            <a:picLocks noChangeAspect="1" noChangeArrowheads="1"/>
          </p:cNvPicPr>
          <p:nvPr/>
        </p:nvPicPr>
        <p:blipFill>
          <a:blip r:embed="rId2" cstate="email">
            <a:alphaModFix amt="20000"/>
          </a:blip>
          <a:srcRect/>
          <a:stretch>
            <a:fillRect/>
          </a:stretch>
        </p:blipFill>
        <p:spPr bwMode="auto">
          <a:xfrm flipH="1">
            <a:off x="4043483" y="2042446"/>
            <a:ext cx="5107074" cy="2034812"/>
          </a:xfrm>
          <a:prstGeom prst="rect">
            <a:avLst/>
          </a:prstGeom>
          <a:noFill/>
        </p:spPr>
      </p:pic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sp>
        <p:nvSpPr>
          <p:cNvPr id="48" name="矩形 47"/>
          <p:cNvSpPr/>
          <p:nvPr/>
        </p:nvSpPr>
        <p:spPr>
          <a:xfrm>
            <a:off x="7547414" y="642797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669536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5" name="文本框 27"/>
          <p:cNvSpPr txBox="1"/>
          <p:nvPr/>
        </p:nvSpPr>
        <p:spPr>
          <a:xfrm>
            <a:off x="6069596" y="4239131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（来自</a:t>
            </a:r>
            <a:r>
              <a:rPr kumimoji="1" lang="en-US" altLang="zh-CN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《</a:t>
            </a:r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点拨</a:t>
            </a:r>
            <a:r>
              <a:rPr kumimoji="1" lang="en-US" altLang="zh-CN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》</a:t>
            </a:r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）</a:t>
            </a:r>
            <a:endParaRPr kumimoji="1" lang="zh-CN" altLang="en-US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sp>
        <p:nvSpPr>
          <p:cNvPr id="21" name="内容占位符 7"/>
          <p:cNvSpPr txBox="1">
            <a:spLocks noChangeArrowheads="1"/>
          </p:cNvSpPr>
          <p:nvPr/>
        </p:nvSpPr>
        <p:spPr bwMode="auto">
          <a:xfrm>
            <a:off x="1130145" y="1177201"/>
            <a:ext cx="7172325" cy="254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因式分解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法解一元二次方程的一般步骤：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整理方程，使其右边为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将方程左边分解为两个一次式的乘积；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令每个一次式分别为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，得到两个一元一次方程；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分别解这两个一元一次方程，它们的解就是原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的解．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877889" y="844154"/>
            <a:ext cx="6981825" cy="365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2 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解</a:t>
            </a:r>
            <a:r>
              <a:rPr lang="zh-CN" altLang="en-US" sz="2000" b="1" dirty="0">
                <a:latin typeface="宋体" panose="02010600030101010101" pitchFamily="2" charset="-122"/>
              </a:rPr>
              <a:t>下列方程：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   (1)5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000" b="1" baseline="30000" dirty="0">
                <a:latin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latin typeface="宋体" panose="02010600030101010101" pitchFamily="2" charset="-122"/>
              </a:rPr>
              <a:t>4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宋体" panose="02010600030101010101" pitchFamily="2" charset="-122"/>
              </a:rPr>
              <a:t>；    </a:t>
            </a:r>
            <a:r>
              <a:rPr lang="en-US" altLang="zh-CN" sz="2000" b="1" dirty="0">
                <a:latin typeface="宋体" panose="02010600030101010101" pitchFamily="2" charset="-122"/>
              </a:rPr>
              <a:t>(2)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000" b="1" dirty="0">
                <a:latin typeface="宋体" panose="02010600030101010101" pitchFamily="2" charset="-122"/>
              </a:rPr>
              <a:t>(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宋体" panose="02010600030101010101" pitchFamily="2" charset="-122"/>
              </a:rPr>
              <a:t>－</a:t>
            </a:r>
            <a:r>
              <a:rPr lang="en-US" altLang="zh-CN" sz="2000" b="1" dirty="0">
                <a:latin typeface="宋体" panose="02010600030101010101" pitchFamily="2" charset="-122"/>
              </a:rPr>
              <a:t>2)</a:t>
            </a:r>
            <a:r>
              <a:rPr lang="zh-CN" altLang="en-US" sz="2000" b="1" dirty="0">
                <a:latin typeface="宋体" panose="02010600030101010101" pitchFamily="2" charset="-122"/>
              </a:rPr>
              <a:t>＝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宋体" panose="02010600030101010101" pitchFamily="2" charset="-122"/>
              </a:rPr>
              <a:t>－</a:t>
            </a:r>
            <a:r>
              <a:rPr lang="en-US" altLang="zh-CN" sz="2000" b="1" dirty="0">
                <a:latin typeface="宋体" panose="02010600030101010101" pitchFamily="2" charset="-122"/>
              </a:rPr>
              <a:t>2.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schemeClr val="hlink"/>
                </a:solidFill>
                <a:latin typeface="宋体" panose="02010600030101010101" pitchFamily="2" charset="-122"/>
              </a:rPr>
              <a:t> 解：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(1)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原方程可变形为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              5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4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0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             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(5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4)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0.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           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0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，或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5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0.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∴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0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   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    (2)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原方程可变形为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         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2)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2)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0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             (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2)(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1)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0.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           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0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，或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0.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∴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1.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37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54" name="文本框 23"/>
          <p:cNvSpPr txBox="1">
            <a:spLocks noChangeArrowheads="1"/>
          </p:cNvSpPr>
          <p:nvPr/>
        </p:nvSpPr>
        <p:spPr bwMode="auto">
          <a:xfrm>
            <a:off x="7669214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kumimoji="1"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讲</a:t>
            </a:r>
          </a:p>
        </p:txBody>
      </p:sp>
      <p:sp>
        <p:nvSpPr>
          <p:cNvPr id="2055" name="文本框 25"/>
          <p:cNvSpPr txBox="1">
            <a:spLocks noChangeArrowheads="1"/>
          </p:cNvSpPr>
          <p:nvPr/>
        </p:nvSpPr>
        <p:spPr bwMode="auto">
          <a:xfrm>
            <a:off x="6124575" y="4389835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91" name="Object 19"/>
          <p:cNvGraphicFramePr>
            <a:graphicFrameLocks noChangeAspect="1"/>
          </p:cNvGraphicFramePr>
          <p:nvPr/>
        </p:nvGraphicFramePr>
        <p:xfrm>
          <a:off x="3475039" y="2572941"/>
          <a:ext cx="314325" cy="489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3" name="Equation" r:id="rId5" imgW="190500" imgH="393700" progId="Equation.DSMT4">
                  <p:embed/>
                </p:oleObj>
              </mc:Choice>
              <mc:Fallback>
                <p:oleObj name="Equation" r:id="rId5" imgW="190500" imgH="393700" progId="Equation.DSMT4">
                  <p:embed/>
                  <p:pic>
                    <p:nvPicPr>
                      <p:cNvPr id="0" name="图片 87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9" y="2572941"/>
                        <a:ext cx="314325" cy="489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云形标注 21"/>
          <p:cNvSpPr>
            <a:spLocks noChangeArrowheads="1"/>
          </p:cNvSpPr>
          <p:nvPr/>
        </p:nvSpPr>
        <p:spPr bwMode="auto">
          <a:xfrm>
            <a:off x="6365876" y="1148954"/>
            <a:ext cx="2297113" cy="1193006"/>
          </a:xfrm>
          <a:prstGeom prst="cloudCallout">
            <a:avLst>
              <a:gd name="adj1" fmla="val -49449"/>
              <a:gd name="adj2" fmla="val 103792"/>
            </a:avLst>
          </a:prstGeom>
          <a:noFill/>
          <a:ln w="22225" algn="ctr">
            <a:solidFill>
              <a:srgbClr val="0000FF"/>
            </a:solidFill>
            <a:rou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43675" y="1353742"/>
            <a:ext cx="2211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/>
              <a:t>原来的一元二次函数转化成了两个一元一次方程</a:t>
            </a:r>
            <a:r>
              <a:rPr lang="en-US" altLang="zh-CN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317898" y="1013523"/>
            <a:ext cx="7053467" cy="4819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解下列方程：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＋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dirty="0" smtClean="0"/>
              <a:t>；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（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因式分解，得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               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于是得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，或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                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7414" y="642797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69536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2824795" y="1794569"/>
          <a:ext cx="350496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2" name="Equation" r:id="rId5" imgW="1752600" imgH="406400" progId="Equation.DSMT4">
                  <p:embed/>
                </p:oleObj>
              </mc:Choice>
              <mc:Fallback>
                <p:oleObj name="Equation" r:id="rId5" imgW="1752600" imgH="406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795" y="1794569"/>
                        <a:ext cx="3504960" cy="609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7414" y="642797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69536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2" name="内容占位符 7"/>
          <p:cNvSpPr txBox="1"/>
          <p:nvPr/>
        </p:nvSpPr>
        <p:spPr>
          <a:xfrm>
            <a:off x="1484148" y="1226364"/>
            <a:ext cx="6185388" cy="267765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）移项、合并同类项，得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4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因式分解，得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(2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1)(2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于是得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2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，或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3238083" y="3234647"/>
          <a:ext cx="208224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2" name="Equation" r:id="rId5" imgW="1040765" imgH="406400" progId="Equation.DSMT4">
                  <p:embed/>
                </p:oleObj>
              </mc:Choice>
              <mc:Fallback>
                <p:oleObj name="Equation" r:id="rId5" imgW="1040765" imgH="406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083" y="3234647"/>
                        <a:ext cx="2082240" cy="609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1903747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547414" y="642796"/>
            <a:ext cx="1116279" cy="369332"/>
            <a:chOff x="7547413" y="857062"/>
            <a:chExt cx="1116279" cy="492443"/>
          </a:xfrm>
        </p:grpSpPr>
        <p:sp>
          <p:nvSpPr>
            <p:cNvPr id="31" name="矩形 30"/>
            <p:cNvSpPr/>
            <p:nvPr/>
          </p:nvSpPr>
          <p:spPr>
            <a:xfrm>
              <a:off x="7547413" y="857062"/>
              <a:ext cx="1116279" cy="350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657660" y="857062"/>
              <a:ext cx="9989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dobe 楷体 Std R"/>
                </a:rPr>
                <a:t>知</a:t>
              </a:r>
              <a:r>
                <a:rPr kumimoji="1" lang="en-US" altLang="zh-CN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dobe 楷体 Std R"/>
                </a:rPr>
                <a:t>－讲</a:t>
              </a:r>
              <a:endPara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5864082" y="424544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（来自</a:t>
            </a:r>
            <a:r>
              <a:rPr kumimoji="1" lang="en-US" altLang="zh-CN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《</a:t>
            </a:r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点拨</a:t>
            </a:r>
            <a:r>
              <a:rPr kumimoji="1" lang="en-US" altLang="zh-CN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》</a:t>
            </a:r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）</a:t>
            </a:r>
            <a:endParaRPr kumimoji="1" lang="zh-CN" altLang="en-US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grpSp>
        <p:nvGrpSpPr>
          <p:cNvPr id="3" name="组 7"/>
          <p:cNvGrpSpPr/>
          <p:nvPr/>
        </p:nvGrpSpPr>
        <p:grpSpPr>
          <a:xfrm>
            <a:off x="3653957" y="1056418"/>
            <a:ext cx="2035657" cy="553998"/>
            <a:chOff x="3437515" y="1408557"/>
            <a:chExt cx="2035657" cy="738663"/>
          </a:xfrm>
        </p:grpSpPr>
        <p:sp>
          <p:nvSpPr>
            <p:cNvPr id="27" name="文本框 26"/>
            <p:cNvSpPr txBox="1"/>
            <p:nvPr/>
          </p:nvSpPr>
          <p:spPr>
            <a:xfrm>
              <a:off x="3933968" y="1408557"/>
              <a:ext cx="1539204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总</a:t>
              </a:r>
              <a:r>
                <a:rPr kumimoji="1" lang="en-US" altLang="zh-CN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结</a:t>
              </a:r>
              <a:endParaRPr kumimoji="1" lang="zh-CN" altLang="en-US" sz="3000" b="1" dirty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endParaRPr>
            </a:p>
          </p:txBody>
        </p:sp>
        <p:pic>
          <p:nvPicPr>
            <p:cNvPr id="28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 38"/>
          <p:cNvGrpSpPr/>
          <p:nvPr/>
        </p:nvGrpSpPr>
        <p:grpSpPr>
          <a:xfrm>
            <a:off x="984244" y="1515713"/>
            <a:ext cx="8170127" cy="350428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8241" y="2020950"/>
              <a:ext cx="90612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7971" cy="235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035178" y="1926115"/>
            <a:ext cx="6873062" cy="234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采用因式分解法解一元二次方程的技巧为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右化零，左分解，两因式，各求解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用因式分解法解一元二次方程时，不能将“或”  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写成“且”，因为降次后两个一元一次方程并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没有同时成立，只要其中之一成立了就可以了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8010" y="1043269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232181" y="978533"/>
            <a:ext cx="7186504" cy="37856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用因式分解法解下列方程：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(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2)(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 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＋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3(2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tx1"/>
                </a:solidFill>
              </a:rPr>
              <a:t>＋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.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已知等腰三角形的腰和底的长分别是一元二次方程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的根，则该三角形的周长可以是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       B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        C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         D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7414" y="642797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069568" y="4209035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（来自</a:t>
            </a:r>
            <a:r>
              <a:rPr kumimoji="1" lang="en-US" altLang="zh-CN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《</a:t>
            </a:r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典中点</a:t>
            </a:r>
            <a:r>
              <a:rPr kumimoji="1" lang="en-US" altLang="zh-CN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》</a:t>
            </a:r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）</a:t>
            </a:r>
            <a:endParaRPr kumimoji="1" lang="zh-CN" altLang="en-US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801154" y="2459450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36"/>
          <p:cNvSpPr txBox="1"/>
          <p:nvPr/>
        </p:nvSpPr>
        <p:spPr>
          <a:xfrm>
            <a:off x="6392198" y="2101933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（来自教材）</a:t>
            </a:r>
            <a:endParaRPr kumimoji="1" lang="zh-CN" altLang="en-US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7414" y="642797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971657" y="4333290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（来自</a:t>
            </a:r>
            <a:r>
              <a:rPr kumimoji="1" lang="en-US" altLang="zh-CN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《</a:t>
            </a:r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典中点</a:t>
            </a:r>
            <a:r>
              <a:rPr kumimoji="1" lang="en-US" altLang="zh-CN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》</a:t>
            </a:r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）</a:t>
            </a:r>
            <a:endParaRPr kumimoji="1" lang="zh-CN" altLang="en-US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023292" y="1148939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1661482" y="698718"/>
            <a:ext cx="6118415" cy="332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的三边长都是方程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的解，则△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的周长是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 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 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/>
          <p:cNvSpPr>
            <a:spLocks noChangeArrowheads="1"/>
          </p:cNvSpPr>
          <p:nvPr/>
        </p:nvSpPr>
        <p:spPr bwMode="gray">
          <a:xfrm flipH="1">
            <a:off x="2376743" y="1019714"/>
            <a:ext cx="5009709" cy="331009"/>
          </a:xfrm>
          <a:prstGeom prst="roundRect">
            <a:avLst>
              <a:gd name="adj" fmla="val 47680"/>
            </a:avLst>
          </a:prstGeom>
          <a:solidFill>
            <a:srgbClr val="00800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" name="Picture 33" descr="jihexingt2i"/>
          <p:cNvPicPr>
            <a:picLocks noChangeAspect="1" noChangeArrowheads="1"/>
          </p:cNvPicPr>
          <p:nvPr/>
        </p:nvPicPr>
        <p:blipFill>
          <a:blip r:embed="rId2" cstate="email">
            <a:alphaModFix amt="20000"/>
          </a:blip>
          <a:srcRect/>
          <a:stretch>
            <a:fillRect/>
          </a:stretch>
        </p:blipFill>
        <p:spPr bwMode="auto">
          <a:xfrm flipH="1">
            <a:off x="4043483" y="2042446"/>
            <a:ext cx="5107074" cy="2034812"/>
          </a:xfrm>
          <a:prstGeom prst="rect">
            <a:avLst/>
          </a:prstGeom>
          <a:noFill/>
        </p:spPr>
      </p:pic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AutoShape 2"/>
          <p:cNvSpPr>
            <a:spLocks noChangeArrowheads="1"/>
          </p:cNvSpPr>
          <p:nvPr/>
        </p:nvSpPr>
        <p:spPr bwMode="gray">
          <a:xfrm flipH="1">
            <a:off x="850807" y="1019714"/>
            <a:ext cx="1811489" cy="331009"/>
          </a:xfrm>
          <a:prstGeom prst="roundRect">
            <a:avLst>
              <a:gd name="adj" fmla="val 4768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gray">
          <a:xfrm>
            <a:off x="2156909" y="880472"/>
            <a:ext cx="777879" cy="583409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 dirty="0" smtClean="0">
                <a:solidFill>
                  <a:srgbClr val="FFFFFF"/>
                </a:solidFill>
                <a:ea typeface="Gulim" charset="0"/>
                <a:cs typeface="Gulim" charset="0"/>
              </a:rPr>
              <a:t>3</a:t>
            </a:r>
            <a:endParaRPr lang="en-US" altLang="ko-KR" sz="2800" b="1" dirty="0">
              <a:solidFill>
                <a:srgbClr val="FFFFFF"/>
              </a:solidFill>
              <a:ea typeface="Gulim" charset="0"/>
              <a:cs typeface="Gulim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3579" y="979443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dobe 黑体 Std R"/>
              </a:rPr>
              <a:t>知识点</a:t>
            </a:r>
            <a:endParaRPr kumimoji="1" lang="zh-CN" altLang="en-US" sz="26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Adobe 黑体 Std R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64027" y="976373"/>
            <a:ext cx="46833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zh-CN" altLang="en-US" sz="26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Adobe 黑体 Std R"/>
              </a:rPr>
              <a:t>用适当的方法解一元二次方程</a:t>
            </a:r>
            <a:endParaRPr lang="en-US" altLang="zh-CN" sz="26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Adobe 黑体 Std R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sp>
        <p:nvSpPr>
          <p:cNvPr id="48" name="矩形 47"/>
          <p:cNvSpPr/>
          <p:nvPr/>
        </p:nvSpPr>
        <p:spPr>
          <a:xfrm>
            <a:off x="7547414" y="642797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669536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00182" y="1727864"/>
            <a:ext cx="6696607" cy="2803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解一元二次方程的方法：</a:t>
            </a:r>
            <a:endParaRPr lang="en-US" altLang="zh-CN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直接开平方法、配方法、公式法、因式分解法．其中配方法和公式法适合于所有一元二次方程，直接开方法适合于某些特殊方程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解一元二次方程的基本思路是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将二次方程化为一次方程，即降次．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3" descr="jihexingt2i"/>
          <p:cNvPicPr>
            <a:picLocks noChangeAspect="1" noChangeArrowheads="1"/>
          </p:cNvPicPr>
          <p:nvPr/>
        </p:nvPicPr>
        <p:blipFill>
          <a:blip r:embed="rId2" cstate="email">
            <a:alphaModFix amt="20000"/>
          </a:blip>
          <a:srcRect/>
          <a:stretch>
            <a:fillRect/>
          </a:stretch>
        </p:blipFill>
        <p:spPr bwMode="auto">
          <a:xfrm flipH="1">
            <a:off x="4043483" y="2042446"/>
            <a:ext cx="5107074" cy="2034812"/>
          </a:xfrm>
          <a:prstGeom prst="rect">
            <a:avLst/>
          </a:prstGeom>
          <a:noFill/>
        </p:spPr>
      </p:pic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sp>
        <p:nvSpPr>
          <p:cNvPr id="48" name="矩形 47"/>
          <p:cNvSpPr/>
          <p:nvPr/>
        </p:nvSpPr>
        <p:spPr>
          <a:xfrm>
            <a:off x="7547414" y="642797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669536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49370" y="1328608"/>
            <a:ext cx="6696607" cy="188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解一元二次方程方法的选择顺序：</a:t>
            </a:r>
            <a:endParaRPr lang="en-US" altLang="zh-CN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先特殊后一般，即先考虑直接开平方法和因式分解法，不能用这两种方法时，再用公式法；没有特殊要求的，一般不用配方法．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36"/>
          <p:cNvSpPr txBox="1"/>
          <p:nvPr/>
        </p:nvSpPr>
        <p:spPr>
          <a:xfrm>
            <a:off x="6150227" y="4085731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（来自点拨）</a:t>
            </a:r>
            <a:endParaRPr kumimoji="1" lang="zh-CN" altLang="en-US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1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1" y="1556148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40682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03588" y="1606154"/>
            <a:ext cx="439261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</a:rPr>
              <a:t>因式分解法的依据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</a:rPr>
              <a:t>用因式分解法解方程   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</a:rPr>
              <a:t>用适当的方法解一元二次方程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1" y="2872289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1" y="2732986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815139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9" y="404813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6" y="3510464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683105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6" y="3510464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683105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6" y="3510464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683105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8" y="3821415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821415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317898" y="1013523"/>
            <a:ext cx="7053467" cy="33579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用适当的方法解下列一元二次方程：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(1)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(2)2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(3)(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 </a:t>
            </a:r>
          </a:p>
          <a:p>
            <a:pPr algn="just"/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选择配方法；方程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选择公式法；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选择因式分解法．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7414" y="642797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69536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19" name="文本框 36"/>
          <p:cNvSpPr txBox="1"/>
          <p:nvPr/>
        </p:nvSpPr>
        <p:spPr>
          <a:xfrm>
            <a:off x="6150227" y="4239131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（来自点拨）</a:t>
            </a:r>
            <a:endParaRPr kumimoji="1" lang="zh-CN" altLang="en-US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7414" y="642797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69536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2" name="内容占位符 7"/>
          <p:cNvSpPr txBox="1"/>
          <p:nvPr/>
        </p:nvSpPr>
        <p:spPr>
          <a:xfrm>
            <a:off x="1163523" y="826492"/>
            <a:ext cx="7053467" cy="415498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algn="just">
              <a:lnSpc>
                <a:spcPct val="14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移项，得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配方，得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algn="just">
              <a:lnSpc>
                <a:spcPct val="14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∴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(2)2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algn="just">
              <a:lnSpc>
                <a:spcPct val="14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∴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97&gt;0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2127284" y="3919071"/>
          <a:ext cx="3733200" cy="64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6" name="Equation" r:id="rId5" imgW="1866900" imgH="431800" progId="Equation.DSMT4">
                  <p:embed/>
                </p:oleObj>
              </mc:Choice>
              <mc:Fallback>
                <p:oleObj name="Equation" r:id="rId5" imgW="1866900" imgH="431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84" y="3919071"/>
                        <a:ext cx="3733200" cy="647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00116" y="761042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22238" y="76104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2" name="内容占位符 7"/>
          <p:cNvSpPr txBox="1"/>
          <p:nvPr/>
        </p:nvSpPr>
        <p:spPr>
          <a:xfrm>
            <a:off x="1194775" y="1330468"/>
            <a:ext cx="7053467" cy="19020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  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∴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∴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23" name="文本框 36"/>
          <p:cNvSpPr txBox="1"/>
          <p:nvPr/>
        </p:nvSpPr>
        <p:spPr>
          <a:xfrm>
            <a:off x="6150227" y="4085731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（来自点拨）</a:t>
            </a:r>
            <a:endParaRPr kumimoji="1" lang="zh-CN" altLang="en-US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1903747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7547414" y="642796"/>
            <a:ext cx="1116279" cy="369332"/>
            <a:chOff x="7547413" y="857062"/>
            <a:chExt cx="1116279" cy="492443"/>
          </a:xfrm>
        </p:grpSpPr>
        <p:sp>
          <p:nvSpPr>
            <p:cNvPr id="31" name="矩形 30"/>
            <p:cNvSpPr/>
            <p:nvPr/>
          </p:nvSpPr>
          <p:spPr>
            <a:xfrm>
              <a:off x="7547413" y="857062"/>
              <a:ext cx="1116279" cy="350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657660" y="857062"/>
              <a:ext cx="9989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dobe 楷体 Std R"/>
                </a:rPr>
                <a:t>知</a:t>
              </a:r>
              <a:r>
                <a:rPr kumimoji="1" lang="en-US" altLang="zh-CN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kumimoji="1"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dobe 楷体 Std R"/>
                </a:rPr>
                <a:t>－讲</a:t>
              </a:r>
              <a:endPara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5864082" y="424544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（来自</a:t>
            </a:r>
            <a:r>
              <a:rPr kumimoji="1" lang="en-US" altLang="zh-CN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《</a:t>
            </a:r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点拨</a:t>
            </a:r>
            <a:r>
              <a:rPr kumimoji="1" lang="en-US" altLang="zh-CN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》</a:t>
            </a:r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）</a:t>
            </a:r>
            <a:endParaRPr kumimoji="1" lang="zh-CN" altLang="en-US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grpSp>
        <p:nvGrpSpPr>
          <p:cNvPr id="5" name="组 7"/>
          <p:cNvGrpSpPr/>
          <p:nvPr/>
        </p:nvGrpSpPr>
        <p:grpSpPr>
          <a:xfrm>
            <a:off x="3653957" y="1056418"/>
            <a:ext cx="2035657" cy="553998"/>
            <a:chOff x="3437515" y="1408557"/>
            <a:chExt cx="2035657" cy="738663"/>
          </a:xfrm>
        </p:grpSpPr>
        <p:sp>
          <p:nvSpPr>
            <p:cNvPr id="27" name="文本框 26"/>
            <p:cNvSpPr txBox="1"/>
            <p:nvPr/>
          </p:nvSpPr>
          <p:spPr>
            <a:xfrm>
              <a:off x="3933968" y="1408557"/>
              <a:ext cx="1539204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总</a:t>
              </a:r>
              <a:r>
                <a:rPr kumimoji="1" lang="en-US" altLang="zh-CN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结</a:t>
              </a:r>
              <a:endParaRPr kumimoji="1" lang="zh-CN" altLang="en-US" sz="3000" b="1" dirty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endParaRPr>
            </a:p>
          </p:txBody>
        </p:sp>
        <p:pic>
          <p:nvPicPr>
            <p:cNvPr id="28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组 38"/>
          <p:cNvGrpSpPr/>
          <p:nvPr/>
        </p:nvGrpSpPr>
        <p:grpSpPr>
          <a:xfrm>
            <a:off x="984244" y="1515713"/>
            <a:ext cx="8170127" cy="350428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8241" y="2020950"/>
              <a:ext cx="90612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7971" cy="235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035178" y="1926115"/>
            <a:ext cx="6873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latin typeface="+mn-ea"/>
                <a:cs typeface="Times New Roman" panose="02020603050405020304" pitchFamily="18" charset="0"/>
              </a:rPr>
              <a:t>    在没有规定方法的前提下解一元二次方程，首先考虑用</a:t>
            </a:r>
            <a:r>
              <a:rPr lang="zh-CN" altLang="en-US" sz="2400" b="1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因式分解法</a:t>
            </a:r>
            <a:r>
              <a:rPr lang="zh-CN" altLang="en-US" sz="2400" b="1" dirty="0" smtClean="0">
                <a:latin typeface="+mn-ea"/>
                <a:cs typeface="Times New Roman" panose="02020603050405020304" pitchFamily="18" charset="0"/>
              </a:rPr>
              <a:t>，其次考虑用</a:t>
            </a:r>
            <a:r>
              <a:rPr lang="zh-CN" altLang="en-US" sz="2400" b="1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公式法</a:t>
            </a:r>
            <a:r>
              <a:rPr lang="zh-CN" altLang="en-US" sz="2400" b="1" dirty="0" smtClean="0">
                <a:latin typeface="+mn-ea"/>
                <a:cs typeface="Times New Roman" panose="02020603050405020304" pitchFamily="18" charset="0"/>
              </a:rPr>
              <a:t>．对于系数较大时，一般不适宜用公式法，如果一次项系数是偶数，可选用</a:t>
            </a:r>
            <a:r>
              <a:rPr lang="zh-CN" altLang="en-US" sz="2400" b="1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配方法</a:t>
            </a:r>
            <a:r>
              <a:rPr lang="en-US" altLang="zh-CN" sz="2400" b="1" dirty="0" smtClean="0">
                <a:latin typeface="+mn-ea"/>
                <a:cs typeface="Times New Roman" panose="02020603050405020304" pitchFamily="18" charset="0"/>
              </a:rPr>
              <a:t>.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51436" y="1256110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397528" y="1179550"/>
            <a:ext cx="7186504" cy="23422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解方程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3(5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的最适当的方法是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．直接开平方法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．配方法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．公式法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．因式分解法</a:t>
            </a:r>
          </a:p>
        </p:txBody>
      </p:sp>
      <p:sp>
        <p:nvSpPr>
          <p:cNvPr id="33" name="矩形 32"/>
          <p:cNvSpPr/>
          <p:nvPr/>
        </p:nvSpPr>
        <p:spPr>
          <a:xfrm>
            <a:off x="7547414" y="642797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6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5" name="文本框 27"/>
          <p:cNvSpPr txBox="1"/>
          <p:nvPr/>
        </p:nvSpPr>
        <p:spPr>
          <a:xfrm>
            <a:off x="5774285" y="4333290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（来自</a:t>
            </a:r>
            <a:r>
              <a:rPr kumimoji="1" lang="en-US" altLang="zh-CN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《</a:t>
            </a:r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典中点</a:t>
            </a:r>
            <a:r>
              <a:rPr kumimoji="1" lang="en-US" altLang="zh-CN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》</a:t>
            </a:r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）</a:t>
            </a:r>
            <a:endParaRPr kumimoji="1" lang="zh-CN" altLang="en-US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9542" y="984146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255634" y="907587"/>
            <a:ext cx="7186504" cy="418890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已知下列方程，请把它们的序号填在相应最适当的解法后的横线上．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①2(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            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②(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③(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2)(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     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④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AutoNum type="circleNumDbPlain" startAt="5"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⑥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直接开平方法：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配方法：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公式法：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因式分解法：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7414" y="642797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6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1709430" y="2697479"/>
          <a:ext cx="226008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8" name="Equation" r:id="rId5" imgW="1129665" imgH="406400" progId="Equation.DSMT4">
                  <p:embed/>
                </p:oleObj>
              </mc:Choice>
              <mc:Fallback>
                <p:oleObj name="Equation" r:id="rId5" imgW="1129665" imgH="406400" progId="Equation.DSMT4">
                  <p:embed/>
                  <p:pic>
                    <p:nvPicPr>
                      <p:cNvPr id="0" name="图片 849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430" y="2697479"/>
                        <a:ext cx="2260080" cy="609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本框 27"/>
          <p:cNvSpPr txBox="1"/>
          <p:nvPr/>
        </p:nvSpPr>
        <p:spPr>
          <a:xfrm>
            <a:off x="6319107" y="4451060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（来自</a:t>
            </a:r>
            <a:r>
              <a:rPr kumimoji="1" lang="en-US" altLang="zh-CN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《</a:t>
            </a:r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典中点</a:t>
            </a:r>
            <a:r>
              <a:rPr kumimoji="1" lang="en-US" altLang="zh-CN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》</a:t>
            </a:r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）</a:t>
            </a:r>
            <a:endParaRPr kumimoji="1" lang="zh-CN" altLang="en-US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9143998" cy="1224067"/>
          </a:xfrm>
          <a:prstGeom prst="rect">
            <a:avLst/>
          </a:prstGeom>
        </p:spPr>
      </p:pic>
      <p:grpSp>
        <p:nvGrpSpPr>
          <p:cNvPr id="10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84757" y="405127"/>
            <a:ext cx="2574486" cy="4497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27360" y="1371600"/>
            <a:ext cx="5656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解一元二次方程方法的口诀</a:t>
            </a:r>
            <a:endParaRPr lang="en-US" altLang="zh-C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方程没有一次项，直接开方最理想；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如果缺少常数项，因式分解没商量；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相等都为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，等根是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不要忘；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同时不为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，因式分解或配方，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也可直接套公式，因题而异择良方．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30" name="图片 2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39" y="404813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46188" y="1419225"/>
            <a:ext cx="6989762" cy="345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zh-CN" altLang="en-US" b="1" dirty="0">
                <a:latin typeface="宋体" panose="02010600030101010101" pitchFamily="2" charset="-122"/>
              </a:rPr>
              <a:t>    一个数的平方与这个数的</a:t>
            </a:r>
            <a:r>
              <a:rPr lang="en-US" altLang="zh-CN" b="1" dirty="0"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</a:rPr>
              <a:t>倍有可能相等吗？如果相等，这个数是几？你是怎样求出来的？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b="1" dirty="0">
                <a:latin typeface="宋体" panose="02010600030101010101" pitchFamily="2" charset="-122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小颖、小明、小亮都设这个数为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，根据题意，可得方程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但他们的解法各不相同．</a:t>
            </a:r>
            <a:r>
              <a:rPr lang="zh-CN" altLang="en-US" dirty="0">
                <a:latin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b="1" dirty="0">
                <a:latin typeface="宋体" panose="02010600030101010101" pitchFamily="2" charset="-122"/>
              </a:rPr>
              <a:t>     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由方程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，得  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x</a:t>
            </a:r>
            <a:r>
              <a:rPr lang="en-US" altLang="zh-CN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0.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       因此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＝      ，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x</a:t>
            </a:r>
            <a:r>
              <a:rPr lang="en-US" altLang="zh-CN" b="1" baseline="-25000" dirty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0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b="1" baseline="-25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3.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       所以这个数是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0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或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3.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6957" y="3044388"/>
            <a:ext cx="1020762" cy="114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 Box 14"/>
          <p:cNvSpPr txBox="1">
            <a:spLocks noChangeArrowheads="1"/>
          </p:cNvSpPr>
          <p:nvPr/>
        </p:nvSpPr>
        <p:spPr bwMode="auto">
          <a:xfrm>
            <a:off x="8648700" y="24681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zh-CN" alt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879975" y="2634854"/>
            <a:ext cx="22415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5000"/>
              </a:lnSpc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方程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3000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两边</a:t>
            </a:r>
          </a:p>
          <a:p>
            <a:pPr defTabSz="914400" eaLnBrk="1" hangingPunct="1">
              <a:lnSpc>
                <a:spcPct val="135000"/>
              </a:lnSpc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同时约去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，得</a:t>
            </a:r>
          </a:p>
          <a:p>
            <a:pPr defTabSz="914400" eaLnBrk="1" hangingPunct="1">
              <a:lnSpc>
                <a:spcPct val="135000"/>
              </a:lnSpc>
            </a:pP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3.</a:t>
            </a:r>
          </a:p>
          <a:p>
            <a:pPr defTabSz="914400" eaLnBrk="1" hangingPunct="1">
              <a:lnSpc>
                <a:spcPct val="135000"/>
              </a:lnSpc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所以这个数是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3.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91376" y="2659857"/>
            <a:ext cx="741363" cy="1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33" name="Object 17"/>
          <p:cNvGraphicFramePr>
            <a:graphicFrameLocks noChangeAspect="1"/>
          </p:cNvGraphicFramePr>
          <p:nvPr/>
        </p:nvGraphicFramePr>
        <p:xfrm>
          <a:off x="2967039" y="3635674"/>
          <a:ext cx="635000" cy="45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9" name="Equation" r:id="rId9" imgW="457200" imgH="431800" progId="Equation.DSMT4">
                  <p:embed/>
                </p:oleObj>
              </mc:Choice>
              <mc:Fallback>
                <p:oleObj name="Equation" r:id="rId9" imgW="457200" imgH="431800" progId="Equation.DSMT4">
                  <p:embed/>
                  <p:pic>
                    <p:nvPicPr>
                      <p:cNvPr id="0" name="图片 86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9" y="3635674"/>
                        <a:ext cx="635000" cy="450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0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TextBox 17"/>
          <p:cNvSpPr txBox="1">
            <a:spLocks noChangeArrowheads="1"/>
          </p:cNvSpPr>
          <p:nvPr/>
        </p:nvSpPr>
        <p:spPr bwMode="auto">
          <a:xfrm>
            <a:off x="1966913" y="1017985"/>
            <a:ext cx="2901950" cy="325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由方程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，得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0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即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3)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0.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于是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0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，或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0.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因此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0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3.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所以这个数是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0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或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3.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41388" y="1816894"/>
            <a:ext cx="933450" cy="129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0313" y="1401366"/>
            <a:ext cx="3414712" cy="192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5356225" y="1801416"/>
            <a:ext cx="1697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zh-CN" altLang="en-US" b="1">
                <a:latin typeface="宋体" panose="02010600030101010101" pitchFamily="2" charset="-122"/>
              </a:rPr>
              <a:t>如果</a:t>
            </a:r>
            <a:r>
              <a:rPr lang="en-US" altLang="zh-CN" b="1" i="1">
                <a:latin typeface="Times New Roman" panose="02020603050405020304" pitchFamily="18" charset="0"/>
              </a:rPr>
              <a:t>a</a:t>
            </a:r>
            <a:r>
              <a:rPr lang="en-US" altLang="zh-CN" b="1" i="1"/>
              <a:t>·</a:t>
            </a:r>
            <a:r>
              <a:rPr lang="en-US" altLang="zh-CN" b="1" i="1">
                <a:latin typeface="Times New Roman" panose="02020603050405020304" pitchFamily="18" charset="0"/>
              </a:rPr>
              <a:t>b</a:t>
            </a:r>
            <a:r>
              <a:rPr lang="en-US" altLang="zh-CN" b="1">
                <a:latin typeface="宋体" panose="02010600030101010101" pitchFamily="2" charset="-122"/>
              </a:rPr>
              <a:t>=0,</a:t>
            </a:r>
          </a:p>
          <a:p>
            <a:pPr defTabSz="914400" eaLnBrk="1" hangingPunct="1"/>
            <a:r>
              <a:rPr lang="zh-CN" altLang="en-US" b="1">
                <a:latin typeface="宋体" panose="02010600030101010101" pitchFamily="2" charset="-122"/>
              </a:rPr>
              <a:t>那么</a:t>
            </a:r>
            <a:r>
              <a:rPr lang="en-US" altLang="zh-CN" b="1" i="1">
                <a:latin typeface="Times New Roman" panose="02020603050405020304" pitchFamily="18" charset="0"/>
              </a:rPr>
              <a:t>a</a:t>
            </a:r>
            <a:r>
              <a:rPr lang="en-US" altLang="zh-CN" b="1">
                <a:latin typeface="宋体" panose="02010600030101010101" pitchFamily="2" charset="-122"/>
              </a:rPr>
              <a:t>=0</a:t>
            </a:r>
            <a:r>
              <a:rPr lang="zh-CN" altLang="en-US" b="1">
                <a:latin typeface="宋体" panose="02010600030101010101" pitchFamily="2" charset="-122"/>
              </a:rPr>
              <a:t>或</a:t>
            </a:r>
            <a:r>
              <a:rPr lang="en-US" altLang="zh-CN" b="1" i="1">
                <a:latin typeface="Times New Roman" panose="02020603050405020304" pitchFamily="18" charset="0"/>
              </a:rPr>
              <a:t>b</a:t>
            </a:r>
            <a:r>
              <a:rPr lang="en-US" altLang="zh-CN" b="1">
                <a:latin typeface="宋体" panose="02010600030101010101" pitchFamily="2" charset="-122"/>
              </a:rPr>
              <a:t>=0.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2"/>
          <p:cNvSpPr>
            <a:spLocks noChangeArrowheads="1"/>
          </p:cNvSpPr>
          <p:nvPr/>
        </p:nvSpPr>
        <p:spPr bwMode="gray">
          <a:xfrm flipH="1">
            <a:off x="2487780" y="1480503"/>
            <a:ext cx="3371464" cy="331009"/>
          </a:xfrm>
          <a:prstGeom prst="roundRect">
            <a:avLst>
              <a:gd name="adj" fmla="val 47680"/>
            </a:avLst>
          </a:prstGeom>
          <a:solidFill>
            <a:srgbClr val="00800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9143998" cy="1224067"/>
          </a:xfrm>
          <a:prstGeom prst="rect">
            <a:avLst/>
          </a:prstGeom>
        </p:spPr>
      </p:pic>
      <p:grpSp>
        <p:nvGrpSpPr>
          <p:cNvPr id="10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AutoShape 2"/>
          <p:cNvSpPr>
            <a:spLocks noChangeArrowheads="1"/>
          </p:cNvSpPr>
          <p:nvPr/>
        </p:nvSpPr>
        <p:spPr bwMode="gray">
          <a:xfrm flipH="1">
            <a:off x="850808" y="1480503"/>
            <a:ext cx="1720943" cy="331009"/>
          </a:xfrm>
          <a:prstGeom prst="roundRect">
            <a:avLst>
              <a:gd name="adj" fmla="val 4768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2156909" y="1341262"/>
            <a:ext cx="777879" cy="583409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 dirty="0">
                <a:solidFill>
                  <a:srgbClr val="FFFFFF"/>
                </a:solidFill>
                <a:ea typeface="Gulim" charset="0"/>
                <a:cs typeface="Gulim" charset="0"/>
              </a:rPr>
              <a:t>1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63579" y="1440232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dobe 黑体 Std R"/>
              </a:rPr>
              <a:t>知识点</a:t>
            </a:r>
            <a:endParaRPr kumimoji="1" lang="zh-CN" altLang="en-US" sz="26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Adobe 黑体 Std R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75846" y="1437163"/>
            <a:ext cx="29833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因式分解法的依据 </a:t>
            </a:r>
            <a:endParaRPr lang="en-US" altLang="zh-CN" sz="2600" b="1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84757" y="405126"/>
            <a:ext cx="2574486" cy="449778"/>
          </a:xfrm>
          <a:prstGeom prst="rect">
            <a:avLst/>
          </a:prstGeom>
        </p:spPr>
      </p:pic>
      <p:sp>
        <p:nvSpPr>
          <p:cNvPr id="27" name="内容占位符 7"/>
          <p:cNvSpPr txBox="1"/>
          <p:nvPr/>
        </p:nvSpPr>
        <p:spPr>
          <a:xfrm>
            <a:off x="1070590" y="2089580"/>
            <a:ext cx="6861400" cy="26384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spcBef>
                <a:spcPts val="575"/>
              </a:spcBef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我们知道，如果两个因式的积为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，那么这两个因式中至少有一个等于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；反之，如果两个因式中任何一个为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，那么它们的积也等于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lnSpc>
                <a:spcPct val="135000"/>
              </a:lnSpc>
              <a:spcBef>
                <a:spcPts val="575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解方程：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alt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4.9</a:t>
            </a:r>
            <a:r>
              <a:rPr lang="en-US" alt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 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方程的右边为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，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左边可以因式分解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 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4.9</a:t>
            </a:r>
            <a:r>
              <a:rPr lang="en-US" alt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en-US" altLang="zh-CN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669536" y="1160163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框 33"/>
          <p:cNvSpPr txBox="1"/>
          <p:nvPr/>
        </p:nvSpPr>
        <p:spPr>
          <a:xfrm>
            <a:off x="7756033" y="1160163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520048" y="1214773"/>
            <a:ext cx="6328291" cy="260379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这个方程的左边是两个一次因式的乘积，右 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边是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，或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4.9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           ②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所以，方程的两个根是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x</a:t>
            </a:r>
            <a:r>
              <a:rPr lang="en-US" alt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   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≈2.04.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7414" y="642797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69536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4296899" y="2668742"/>
          <a:ext cx="52546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3" name="Equation" r:id="rId5" imgW="292100" imgH="405765" progId="Equation.DSMT4">
                  <p:embed/>
                </p:oleObj>
              </mc:Choice>
              <mc:Fallback>
                <p:oleObj name="Equation" r:id="rId5" imgW="292100" imgH="405765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6899" y="2668742"/>
                        <a:ext cx="525463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1903747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7547414" y="642796"/>
            <a:ext cx="1116279" cy="369332"/>
            <a:chOff x="7547413" y="857062"/>
            <a:chExt cx="1116279" cy="492443"/>
          </a:xfrm>
        </p:grpSpPr>
        <p:sp>
          <p:nvSpPr>
            <p:cNvPr id="31" name="矩形 30"/>
            <p:cNvSpPr/>
            <p:nvPr/>
          </p:nvSpPr>
          <p:spPr>
            <a:xfrm>
              <a:off x="7547413" y="857062"/>
              <a:ext cx="1116279" cy="350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657660" y="857062"/>
              <a:ext cx="9989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dobe 楷体 Std R"/>
                </a:rPr>
                <a:t>知</a:t>
              </a:r>
              <a:r>
                <a:rPr kumimoji="1" lang="en-US" altLang="zh-CN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kumimoji="1"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dobe 楷体 Std R"/>
                </a:rPr>
                <a:t>－讲</a:t>
              </a:r>
              <a:endPara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grpSp>
        <p:nvGrpSpPr>
          <p:cNvPr id="5" name="组 7"/>
          <p:cNvGrpSpPr/>
          <p:nvPr/>
        </p:nvGrpSpPr>
        <p:grpSpPr>
          <a:xfrm>
            <a:off x="3653957" y="1056418"/>
            <a:ext cx="2035657" cy="553998"/>
            <a:chOff x="3437515" y="1408557"/>
            <a:chExt cx="2035657" cy="738663"/>
          </a:xfrm>
        </p:grpSpPr>
        <p:sp>
          <p:nvSpPr>
            <p:cNvPr id="27" name="文本框 26"/>
            <p:cNvSpPr txBox="1"/>
            <p:nvPr/>
          </p:nvSpPr>
          <p:spPr>
            <a:xfrm>
              <a:off x="3933968" y="1408557"/>
              <a:ext cx="1539204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总</a:t>
              </a:r>
              <a:r>
                <a:rPr kumimoji="1" lang="en-US" altLang="zh-CN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结</a:t>
              </a:r>
              <a:endParaRPr kumimoji="1" lang="zh-CN" altLang="en-US" sz="3000" b="1" dirty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endParaRPr>
            </a:p>
          </p:txBody>
        </p:sp>
        <p:pic>
          <p:nvPicPr>
            <p:cNvPr id="28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组 38"/>
          <p:cNvGrpSpPr/>
          <p:nvPr/>
        </p:nvGrpSpPr>
        <p:grpSpPr>
          <a:xfrm>
            <a:off x="984244" y="1515713"/>
            <a:ext cx="8170127" cy="350428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8241" y="2020950"/>
              <a:ext cx="90612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7971" cy="235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789677" y="2381878"/>
            <a:ext cx="57577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因式分解法的依据：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a·b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那么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2606" y="1143853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420527" y="1059448"/>
            <a:ext cx="6574527" cy="28039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我们解一元二次方程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时，可以运用因式分解法，将此方程化为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，从而得到两个一元一次方程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，进而得到原方程的解为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这种解法体现的数学思想是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．转化思想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．函数思想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．数形结合思想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．公理化思想</a:t>
            </a:r>
          </a:p>
        </p:txBody>
      </p:sp>
      <p:sp>
        <p:nvSpPr>
          <p:cNvPr id="33" name="矩形 32"/>
          <p:cNvSpPr/>
          <p:nvPr/>
        </p:nvSpPr>
        <p:spPr>
          <a:xfrm>
            <a:off x="7547414" y="642797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6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3" name="文本框 27"/>
          <p:cNvSpPr txBox="1"/>
          <p:nvPr/>
        </p:nvSpPr>
        <p:spPr>
          <a:xfrm>
            <a:off x="5832096" y="4403270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（来自</a:t>
            </a:r>
            <a:r>
              <a:rPr kumimoji="1" lang="en-US" altLang="zh-CN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《</a:t>
            </a:r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典中点</a:t>
            </a:r>
            <a:r>
              <a:rPr kumimoji="1" lang="en-US" altLang="zh-CN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》</a:t>
            </a:r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）</a:t>
            </a:r>
            <a:endParaRPr kumimoji="1" lang="zh-CN" altLang="en-US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82968" y="1321220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530889" y="1248640"/>
            <a:ext cx="6574527" cy="23422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用因式分解法解方程，下列过程正确的是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3)(3</a:t>
            </a:r>
            <a:r>
              <a:rPr lang="en-US" alt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化为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3)(</a:t>
            </a:r>
            <a:r>
              <a:rPr lang="en-US" alt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化为</a:t>
            </a:r>
            <a:r>
              <a:rPr lang="en-US" alt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2)(</a:t>
            </a:r>
            <a:r>
              <a:rPr lang="en-US" alt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2×3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化为</a:t>
            </a:r>
            <a:r>
              <a:rPr lang="en-US" alt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化为</a:t>
            </a:r>
            <a:r>
              <a:rPr lang="en-US" alt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7414" y="642797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6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1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1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3" name="文本框 27"/>
          <p:cNvSpPr txBox="1"/>
          <p:nvPr/>
        </p:nvSpPr>
        <p:spPr>
          <a:xfrm>
            <a:off x="5832096" y="4403270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（来自</a:t>
            </a:r>
            <a:r>
              <a:rPr kumimoji="1" lang="en-US" altLang="zh-CN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《</a:t>
            </a:r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典中点</a:t>
            </a:r>
            <a:r>
              <a:rPr kumimoji="1" lang="en-US" altLang="zh-CN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》</a:t>
            </a:r>
            <a:r>
              <a:rPr kumimoji="1" lang="zh-CN" altLang="en-US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）</a:t>
            </a:r>
            <a:endParaRPr kumimoji="1" lang="zh-CN" altLang="en-US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1686</Words>
  <Application>Microsoft Office PowerPoint</Application>
  <PresentationFormat>全屏显示(16:9)</PresentationFormat>
  <Paragraphs>203</Paragraphs>
  <Slides>26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2023-01-17T01:21:49Z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6108DCC48F684FCB8E2930ECD0861DCF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