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694" r:id="rId2"/>
    <p:sldId id="666" r:id="rId3"/>
    <p:sldId id="667" r:id="rId4"/>
    <p:sldId id="668" r:id="rId5"/>
    <p:sldId id="670" r:id="rId6"/>
    <p:sldId id="671" r:id="rId7"/>
    <p:sldId id="678" r:id="rId8"/>
    <p:sldId id="679" r:id="rId9"/>
    <p:sldId id="673" r:id="rId10"/>
    <p:sldId id="680" r:id="rId11"/>
    <p:sldId id="681" r:id="rId12"/>
    <p:sldId id="682" r:id="rId13"/>
    <p:sldId id="683" r:id="rId14"/>
    <p:sldId id="684" r:id="rId15"/>
    <p:sldId id="685" r:id="rId16"/>
    <p:sldId id="687" r:id="rId17"/>
    <p:sldId id="688" r:id="rId18"/>
    <p:sldId id="689" r:id="rId19"/>
    <p:sldId id="690" r:id="rId20"/>
    <p:sldId id="691" r:id="rId21"/>
    <p:sldId id="692" r:id="rId22"/>
    <p:sldId id="693" r:id="rId23"/>
    <p:sldId id="686" r:id="rId24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14">
          <p15:clr>
            <a:srgbClr val="A4A3A4"/>
          </p15:clr>
        </p15:guide>
        <p15:guide id="2" pos="36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全品文教" initials="批注" lastIdx="0" clrIdx="0"/>
  <p:cmAuthor id="2" name="dell" initials="d" lastIdx="1" clrIdx="1"/>
  <p:cmAuthor id="3" name="Administra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462" y="-96"/>
      </p:cViewPr>
      <p:guideLst>
        <p:guide orient="horz" pos="2514"/>
        <p:guide pos="361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6-07T21:19:52.032" idx="1">
    <p:pos x="3432" y="241"/>
    <p:text>本页及下一页设计渗透“拼凑法”，先拼出一个图形，再利用两种不同的方法求出面积的表达式，由于一个图形的面积不变，因此将两种面积的表达式用等号连接起来，再化简，就可得到要探究的结论.</p:text>
  </p:cm>
</p:cmLst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2023-01-17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‹#›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/>
              <a:t>初中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灯片编号占位符 1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zh-CN" altLang="en-US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zh-CN" altLang="en-US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zh-CN" altLang="en-US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zh-CN" altLang="en-US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lvl="0" algn="r"/>
            <a:fld id="{1A74B3DD-3B77-4F73-98A7-3457BEC49CEA}" type="slidenum">
              <a:rPr lang="zh-CN" altLang="en-US" sz="1200">
                <a:latin typeface="Arial" panose="020B0604020202020204" pitchFamily="34" charset="0"/>
                <a:ea typeface="宋体" panose="02010600030101010101" pitchFamily="2" charset="-122"/>
              </a:rPr>
              <a:t>2</a:t>
            </a:fld>
            <a:endParaRPr lang="zh-CN" altLang="en-US" sz="1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746" name="幻灯片图像占位符 33793"/>
          <p:cNvSpPr>
            <a:spLocks noGrp="1" noRot="1" noChangeAspect="1"/>
          </p:cNvSpPr>
          <p:nvPr>
            <p:ph type="sldImg" idx="4294967295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round/>
          </a:ln>
        </p:spPr>
      </p:sp>
      <p:sp>
        <p:nvSpPr>
          <p:cNvPr id="31747" name="文本占位符 33794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anchor="t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灯片编号占位符 1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zh-CN" altLang="en-US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zh-CN" altLang="en-US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zh-CN" altLang="en-US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zh-CN" altLang="en-US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lvl="0" algn="r"/>
            <a:fld id="{EA59CE00-77EF-4E3D-AC2C-8357D2E71F45}" type="slidenum">
              <a:rPr lang="zh-CN" altLang="en-US" sz="1200">
                <a:latin typeface="Arial" panose="020B0604020202020204" pitchFamily="34" charset="0"/>
                <a:ea typeface="宋体" panose="02010600030101010101" pitchFamily="2" charset="-122"/>
              </a:rPr>
              <a:t>3</a:t>
            </a:fld>
            <a:endParaRPr lang="zh-CN" altLang="en-US" sz="1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3794" name="幻灯片图像占位符 115713"/>
          <p:cNvSpPr>
            <a:spLocks noGrp="1" noRot="1" noChangeAspect="1"/>
          </p:cNvSpPr>
          <p:nvPr>
            <p:ph type="sldImg" idx="4294967295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round/>
          </a:ln>
        </p:spPr>
      </p:sp>
      <p:sp>
        <p:nvSpPr>
          <p:cNvPr id="33795" name="文本占位符 115714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anchor="t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FB89194-80BE-4E14-81E4-377EFE31D4EA}" type="slidenum">
              <a:rPr lang="en-US" altLang="zh-CN" sz="1200"/>
              <a:t>4</a:t>
            </a:fld>
            <a:endParaRPr lang="en-US" altLang="zh-CN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灯片编号占位符 1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zh-CN" altLang="en-US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zh-CN" altLang="en-US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zh-CN" altLang="en-US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zh-CN" altLang="en-US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lvl="0" algn="r"/>
            <a:fld id="{105FF7A6-7C38-42B2-83F3-CE1CB6FFC3C1}" type="slidenum">
              <a:rPr lang="zh-CN" altLang="en-US" sz="1200">
                <a:latin typeface="Arial" panose="020B0604020202020204" pitchFamily="34" charset="0"/>
                <a:ea typeface="宋体" panose="02010600030101010101" pitchFamily="2" charset="-122"/>
              </a:rPr>
              <a:t>7</a:t>
            </a:fld>
            <a:endParaRPr lang="zh-CN" altLang="en-US" sz="1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2226" name="幻灯片图像占位符 149505"/>
          <p:cNvSpPr>
            <a:spLocks noGrp="1" noRot="1" noChangeAspect="1"/>
          </p:cNvSpPr>
          <p:nvPr>
            <p:ph type="sldImg" idx="4294967295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round/>
          </a:ln>
        </p:spPr>
      </p:sp>
      <p:sp>
        <p:nvSpPr>
          <p:cNvPr id="52227" name="文本占位符 149506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anchor="t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灯片编号占位符 1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zh-CN" altLang="en-US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zh-CN" altLang="en-US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zh-CN" altLang="en-US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zh-CN" altLang="en-US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lvl="0" algn="r"/>
            <a:fld id="{F4D8536B-D556-4F0C-86C6-9BDA478C74D9}" type="slidenum">
              <a:rPr lang="zh-CN" altLang="en-US" sz="1200">
                <a:latin typeface="Arial" panose="020B0604020202020204" pitchFamily="34" charset="0"/>
                <a:ea typeface="宋体" panose="02010600030101010101" pitchFamily="2" charset="-122"/>
              </a:rPr>
              <a:t>8</a:t>
            </a:fld>
            <a:endParaRPr lang="zh-CN" altLang="en-US" sz="1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4274" name="幻灯片图像占位符 153601"/>
          <p:cNvSpPr>
            <a:spLocks noGrp="1" noRot="1" noChangeAspect="1"/>
          </p:cNvSpPr>
          <p:nvPr>
            <p:ph type="sldImg" idx="4294967295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round/>
          </a:ln>
        </p:spPr>
      </p:sp>
      <p:sp>
        <p:nvSpPr>
          <p:cNvPr id="54275" name="文本占位符 15360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anchor="t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5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oleObject" Target="../embeddings/oleObject6.bin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4.png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/>
          <p:nvPr/>
        </p:nvSpPr>
        <p:spPr>
          <a:xfrm>
            <a:off x="0" y="2069902"/>
            <a:ext cx="12192000" cy="1107996"/>
          </a:xfrm>
          <a:prstGeom prst="rect">
            <a:avLst/>
          </a:prstGeom>
          <a:noFill/>
          <a:ln w="34925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66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勾</a:t>
            </a:r>
            <a:r>
              <a:rPr lang="zh-CN" altLang="en-US" sz="66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股定理</a:t>
            </a:r>
          </a:p>
        </p:txBody>
      </p:sp>
      <p:sp>
        <p:nvSpPr>
          <p:cNvPr id="3" name="文本框 5"/>
          <p:cNvSpPr txBox="1"/>
          <p:nvPr/>
        </p:nvSpPr>
        <p:spPr>
          <a:xfrm>
            <a:off x="0" y="105588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第十七章</a:t>
            </a:r>
            <a:r>
              <a:rPr lang="en-US" altLang="en-US" sz="320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  </a:t>
            </a:r>
            <a:r>
              <a:rPr lang="zh-CN" altLang="en-US" sz="320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特殊三角形</a:t>
            </a:r>
            <a:endParaRPr lang="zh-CN" altLang="en-US" sz="3200" dirty="0" smtClean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sym typeface="+mn-ea"/>
            </a:endParaRPr>
          </a:p>
        </p:txBody>
      </p:sp>
      <p:sp>
        <p:nvSpPr>
          <p:cNvPr id="4" name="Text Box 10"/>
          <p:cNvSpPr txBox="1"/>
          <p:nvPr/>
        </p:nvSpPr>
        <p:spPr>
          <a:xfrm>
            <a:off x="0" y="3747255"/>
            <a:ext cx="12192000" cy="645160"/>
          </a:xfrm>
          <a:prstGeom prst="rect">
            <a:avLst/>
          </a:prstGeom>
          <a:noFill/>
          <a:ln w="34925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第</a:t>
            </a:r>
            <a:r>
              <a:rPr lang="en-US" altLang="zh-CN" sz="36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36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课时</a:t>
            </a:r>
            <a:endParaRPr lang="zh-CN" altLang="en-US" sz="36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箭头: V 形 8"/>
          <p:cNvSpPr/>
          <p:nvPr/>
        </p:nvSpPr>
        <p:spPr>
          <a:xfrm>
            <a:off x="3447910" y="2332770"/>
            <a:ext cx="325020" cy="584168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6" name="箭头: V 形 8"/>
          <p:cNvSpPr/>
          <p:nvPr/>
        </p:nvSpPr>
        <p:spPr>
          <a:xfrm>
            <a:off x="2908707" y="2329010"/>
            <a:ext cx="325020" cy="584168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7" name="箭头: V 形 8"/>
          <p:cNvSpPr/>
          <p:nvPr/>
        </p:nvSpPr>
        <p:spPr>
          <a:xfrm>
            <a:off x="3184299" y="2329010"/>
            <a:ext cx="325020" cy="584168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5678145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6" name="组合 2"/>
          <p:cNvGrpSpPr/>
          <p:nvPr/>
        </p:nvGrpSpPr>
        <p:grpSpPr>
          <a:xfrm>
            <a:off x="7934008" y="1956118"/>
            <a:ext cx="1880552" cy="2789237"/>
            <a:chOff x="1742" y="5702"/>
            <a:chExt cx="2962" cy="4393"/>
          </a:xfrm>
        </p:grpSpPr>
        <p:sp>
          <p:nvSpPr>
            <p:cNvPr id="13317" name="文本框 13317"/>
            <p:cNvSpPr txBox="1"/>
            <p:nvPr/>
          </p:nvSpPr>
          <p:spPr>
            <a:xfrm>
              <a:off x="2039" y="7597"/>
              <a:ext cx="680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grpSp>
          <p:nvGrpSpPr>
            <p:cNvPr id="13318" name="组合 13318"/>
            <p:cNvGrpSpPr/>
            <p:nvPr/>
          </p:nvGrpSpPr>
          <p:grpSpPr>
            <a:xfrm>
              <a:off x="1742" y="5702"/>
              <a:ext cx="2962" cy="4277"/>
              <a:chOff x="697" y="2281"/>
              <a:chExt cx="1185" cy="1711"/>
            </a:xfrm>
          </p:grpSpPr>
          <p:sp>
            <p:nvSpPr>
              <p:cNvPr id="13319" name="直角三角形 13319"/>
              <p:cNvSpPr/>
              <p:nvPr/>
            </p:nvSpPr>
            <p:spPr>
              <a:xfrm>
                <a:off x="1020" y="2478"/>
                <a:ext cx="635" cy="1315"/>
              </a:xfrm>
              <a:prstGeom prst="rtTriangle">
                <a:avLst/>
              </a:prstGeom>
              <a:solidFill>
                <a:sysClr val="window" lastClr="FFFFFF"/>
              </a:solidFill>
              <a:ln w="25400" cap="flat" cmpd="sng">
                <a:solidFill>
                  <a:sysClr val="windowText" lastClr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b="1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13320" name="文本框 13320"/>
              <p:cNvSpPr txBox="1"/>
              <p:nvPr/>
            </p:nvSpPr>
            <p:spPr>
              <a:xfrm>
                <a:off x="1610" y="3702"/>
                <a:ext cx="272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 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A</a:t>
                </a:r>
              </a:p>
            </p:txBody>
          </p:sp>
          <p:sp>
            <p:nvSpPr>
              <p:cNvPr id="13321" name="文本框 13321"/>
              <p:cNvSpPr txBox="1"/>
              <p:nvPr/>
            </p:nvSpPr>
            <p:spPr>
              <a:xfrm>
                <a:off x="753" y="2281"/>
                <a:ext cx="272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 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B</a:t>
                </a:r>
              </a:p>
            </p:txBody>
          </p:sp>
          <p:sp>
            <p:nvSpPr>
              <p:cNvPr id="13322" name="文本框 13322"/>
              <p:cNvSpPr txBox="1"/>
              <p:nvPr/>
            </p:nvSpPr>
            <p:spPr>
              <a:xfrm>
                <a:off x="697" y="3644"/>
                <a:ext cx="363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 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C</a:t>
                </a:r>
              </a:p>
            </p:txBody>
          </p:sp>
        </p:grpSp>
        <p:sp>
          <p:nvSpPr>
            <p:cNvPr id="13323" name="文本框 13323"/>
            <p:cNvSpPr txBox="1"/>
            <p:nvPr/>
          </p:nvSpPr>
          <p:spPr>
            <a:xfrm>
              <a:off x="3119" y="9370"/>
              <a:ext cx="680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13324" name="文本框 13324"/>
            <p:cNvSpPr txBox="1"/>
            <p:nvPr/>
          </p:nvSpPr>
          <p:spPr>
            <a:xfrm>
              <a:off x="3458" y="7553"/>
              <a:ext cx="680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13325" name="矩形 13327"/>
            <p:cNvSpPr/>
            <p:nvPr/>
          </p:nvSpPr>
          <p:spPr>
            <a:xfrm rot="10800000">
              <a:off x="2489" y="8891"/>
              <a:ext cx="662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2800" b="1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∟</a:t>
              </a: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2083435" y="1504315"/>
            <a:ext cx="1960880" cy="737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几何语言：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196465" y="3502660"/>
            <a:ext cx="4213225" cy="737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∴a</a:t>
            </a:r>
            <a:r>
              <a:rPr lang="en-US" altLang="zh-CN" sz="2800" baseline="30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+b</a:t>
            </a:r>
            <a:r>
              <a:rPr lang="en-US" altLang="zh-CN" sz="2800" baseline="30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=c</a:t>
            </a:r>
            <a:r>
              <a:rPr lang="en-US" altLang="zh-CN" sz="2800" baseline="30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（勾股定理）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2083435" y="2548890"/>
            <a:ext cx="45624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∵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在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Rt△ABC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中 ，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∠C=90°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，</a:t>
            </a:r>
          </a:p>
        </p:txBody>
      </p:sp>
      <p:sp>
        <p:nvSpPr>
          <p:cNvPr id="13327" name="文本框 3"/>
          <p:cNvSpPr txBox="1"/>
          <p:nvPr/>
        </p:nvSpPr>
        <p:spPr>
          <a:xfrm>
            <a:off x="2055568" y="4757042"/>
            <a:ext cx="7543165" cy="7372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勾股定理揭示了直角三角形三边之间的关系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33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487045" y="906145"/>
            <a:ext cx="9773285" cy="5046345"/>
            <a:chOff x="2642" y="8485"/>
            <a:chExt cx="15391" cy="7947"/>
          </a:xfrm>
        </p:grpSpPr>
        <p:grpSp>
          <p:nvGrpSpPr>
            <p:cNvPr id="63" name="组合 62"/>
            <p:cNvGrpSpPr/>
            <p:nvPr/>
          </p:nvGrpSpPr>
          <p:grpSpPr>
            <a:xfrm>
              <a:off x="2642" y="9334"/>
              <a:ext cx="193" cy="106"/>
              <a:chOff x="11423651" y="-2335213"/>
              <a:chExt cx="150813" cy="82550"/>
            </a:xfrm>
          </p:grpSpPr>
          <p:sp>
            <p:nvSpPr>
              <p:cNvPr id="64" name="Oval 31"/>
              <p:cNvSpPr>
                <a:spLocks noChangeArrowheads="1"/>
              </p:cNvSpPr>
              <p:nvPr/>
            </p:nvSpPr>
            <p:spPr bwMode="auto">
              <a:xfrm>
                <a:off x="11423651" y="-2297113"/>
                <a:ext cx="150813" cy="44450"/>
              </a:xfrm>
              <a:prstGeom prst="ellipse">
                <a:avLst/>
              </a:prstGeom>
              <a:noFill/>
              <a:ln w="12700" cap="rnd">
                <a:solidFill>
                  <a:schemeClr val="bg2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>
                  <a:lnSpc>
                    <a:spcPct val="150000"/>
                  </a:lnSpc>
                </a:pPr>
                <a:endParaRPr lang="zh-CN" altLang="en-US" sz="240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74" name="Line 41"/>
              <p:cNvSpPr>
                <a:spLocks noChangeShapeType="1"/>
              </p:cNvSpPr>
              <p:nvPr/>
            </p:nvSpPr>
            <p:spPr bwMode="auto">
              <a:xfrm flipH="1" flipV="1">
                <a:off x="11498263" y="-2335213"/>
                <a:ext cx="0" cy="60325"/>
              </a:xfrm>
              <a:prstGeom prst="line">
                <a:avLst/>
              </a:prstGeom>
              <a:noFill/>
              <a:ln w="12700" cap="rnd">
                <a:solidFill>
                  <a:schemeClr val="bg2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000"/>
              </a:p>
            </p:txBody>
          </p:sp>
        </p:grpSp>
        <p:sp>
          <p:nvSpPr>
            <p:cNvPr id="23" name="文本框 22"/>
            <p:cNvSpPr txBox="1"/>
            <p:nvPr/>
          </p:nvSpPr>
          <p:spPr>
            <a:xfrm>
              <a:off x="3012" y="8485"/>
              <a:ext cx="15021" cy="79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defTabSz="457200" fontAlgn="auto">
                <a:lnSpc>
                  <a:spcPct val="150000"/>
                </a:lnSpc>
                <a:buClrTx/>
                <a:buSzTx/>
                <a:buFontTx/>
                <a:defRPr/>
              </a:pPr>
              <a:r>
                <a:rPr lang="zh-CN" sz="2800" b="1">
                  <a:solidFill>
                    <a:schemeClr val="accent1">
                      <a:lumMod val="7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例 </a:t>
              </a:r>
              <a:r>
                <a:rPr lang="en-US" altLang="zh-CN" sz="2800" b="1">
                  <a:solidFill>
                    <a:schemeClr val="accent1">
                      <a:lumMod val="7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</a:t>
              </a:r>
              <a:r>
                <a:rPr lang="en-US" altLang="zh-CN" sz="2800">
                  <a:solidFill>
                    <a:schemeClr val="accent1">
                      <a:lumMod val="7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  </a:t>
              </a:r>
              <a:r>
                <a:rPr lang="zh-CN" altLang="en-US" sz="2800" noProof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观察如图所示的图形，回答问题：</a:t>
              </a:r>
              <a:endParaRPr kumimoji="0" lang="zh-CN" altLang="en-US" sz="2800" baseline="0" noProof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  <a:p>
              <a:pPr algn="l" defTabSz="457200" fontAlgn="auto">
                <a:lnSpc>
                  <a:spcPct val="150000"/>
                </a:lnSpc>
                <a:buClrTx/>
                <a:buSzTx/>
                <a:buFontTx/>
                <a:defRPr/>
              </a:pPr>
              <a:r>
                <a:rPr lang="en-US" altLang="zh-CN" sz="2800" noProof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(1)</a:t>
              </a:r>
              <a:r>
                <a:rPr lang="zh-CN" altLang="en-US" sz="2800" noProof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如图①，△</a:t>
              </a:r>
              <a:r>
                <a:rPr lang="en-US" altLang="zh-CN" sz="2800" noProof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DEF</a:t>
              </a:r>
              <a:r>
                <a:rPr lang="zh-CN" altLang="en-US" sz="2800" noProof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为直角三角形，正方形 </a:t>
              </a:r>
              <a:r>
                <a:rPr lang="en-US" altLang="zh-CN" sz="2800" noProof="0" smtClean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P </a:t>
              </a:r>
              <a:r>
                <a:rPr lang="zh-CN" altLang="en-US" sz="2800" noProof="0" smtClean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的</a:t>
              </a:r>
              <a:r>
                <a:rPr lang="zh-CN" altLang="en-US" sz="2800" noProof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面积为</a:t>
              </a:r>
              <a:r>
                <a:rPr lang="en-US" altLang="zh-CN" sz="2800" noProof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9</a:t>
              </a:r>
              <a:r>
                <a:rPr lang="zh-CN" altLang="en-US" sz="2800" noProof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，正方形</a:t>
              </a:r>
              <a:r>
                <a:rPr lang="en-US" altLang="zh-CN" sz="2800" noProof="0" smtClean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Q </a:t>
              </a:r>
              <a:r>
                <a:rPr lang="zh-CN" altLang="en-US" sz="2800" noProof="0" smtClean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的</a:t>
              </a:r>
              <a:r>
                <a:rPr lang="zh-CN" altLang="en-US" sz="2800" noProof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面积为</a:t>
              </a:r>
              <a:r>
                <a:rPr lang="en-US" altLang="zh-CN" sz="2800" noProof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15</a:t>
              </a:r>
              <a:r>
                <a:rPr lang="zh-CN" altLang="en-US" sz="2800" noProof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，则正方形</a:t>
              </a:r>
              <a:r>
                <a:rPr lang="en-US" altLang="zh-CN" sz="2800" noProof="0" smtClean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M </a:t>
              </a:r>
              <a:r>
                <a:rPr lang="zh-CN" altLang="en-US" sz="2800" noProof="0" smtClean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的</a:t>
              </a:r>
              <a:r>
                <a:rPr lang="zh-CN" altLang="en-US" sz="2800" noProof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面积为</a:t>
              </a:r>
              <a:r>
                <a:rPr lang="en-US" altLang="zh-CN" sz="2800" noProof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______</a:t>
              </a:r>
              <a:r>
                <a:rPr lang="zh-CN" altLang="en-US" sz="2800" noProof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；</a:t>
              </a:r>
              <a:endParaRPr kumimoji="0" lang="zh-CN" altLang="en-US" sz="2800" baseline="0" noProof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  <a:p>
              <a:pPr algn="l" defTabSz="457200" fontAlgn="auto">
                <a:lnSpc>
                  <a:spcPct val="150000"/>
                </a:lnSpc>
                <a:buClrTx/>
                <a:buSzTx/>
                <a:buFontTx/>
                <a:defRPr/>
              </a:pPr>
              <a:r>
                <a:rPr lang="en-US" altLang="zh-CN" sz="2800" noProof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(2)</a:t>
              </a:r>
              <a:r>
                <a:rPr lang="zh-CN" altLang="en-US" sz="2800" noProof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如图②，分别以直角三角形</a:t>
              </a:r>
              <a:r>
                <a:rPr lang="en-US" altLang="zh-CN" sz="2800" noProof="0" smtClean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ABC </a:t>
              </a:r>
              <a:r>
                <a:rPr lang="zh-CN" altLang="en-US" sz="2800" noProof="0" smtClean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的</a:t>
              </a:r>
              <a:endParaRPr kumimoji="0" lang="zh-CN" altLang="en-US" sz="2800" baseline="0" noProof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  <a:p>
              <a:pPr algn="l" defTabSz="457200" fontAlgn="auto">
                <a:lnSpc>
                  <a:spcPct val="150000"/>
                </a:lnSpc>
                <a:buClrTx/>
                <a:buSzTx/>
                <a:buFontTx/>
                <a:defRPr/>
              </a:pPr>
              <a:r>
                <a:rPr lang="zh-CN" altLang="en-US" sz="2800" noProof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三边长为直径向三角形外作三个半圆，</a:t>
              </a:r>
              <a:endParaRPr kumimoji="0" lang="zh-CN" altLang="en-US" sz="2800" baseline="0" noProof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  <a:p>
              <a:pPr algn="l" defTabSz="457200" fontAlgn="auto">
                <a:lnSpc>
                  <a:spcPct val="150000"/>
                </a:lnSpc>
                <a:buClrTx/>
                <a:buSzTx/>
                <a:buFontTx/>
                <a:defRPr/>
              </a:pPr>
              <a:r>
                <a:rPr lang="zh-CN" altLang="en-US" sz="2800" noProof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则这三个半圆形的面积之间的关系式是</a:t>
              </a:r>
            </a:p>
            <a:p>
              <a:pPr algn="l" defTabSz="457200" fontAlgn="auto">
                <a:lnSpc>
                  <a:spcPct val="150000"/>
                </a:lnSpc>
                <a:buClrTx/>
                <a:buSzTx/>
                <a:buFontTx/>
                <a:defRPr/>
              </a:pPr>
              <a:r>
                <a:rPr lang="zh-CN" altLang="en-US" sz="2800" u="sng" noProof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                                </a:t>
              </a:r>
              <a:r>
                <a:rPr lang="en-US" altLang="zh-CN" sz="2800" u="sng" noProof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 </a:t>
              </a:r>
              <a:r>
                <a:rPr lang="en-US" altLang="zh-CN" sz="2800" noProof="0" smtClean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.</a:t>
              </a:r>
              <a:r>
                <a:rPr lang="en-US" altLang="zh-CN" sz="2800" noProof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(</a:t>
              </a:r>
              <a:r>
                <a:rPr lang="zh-CN" altLang="en-US" sz="2800" noProof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用图中字母表示</a:t>
              </a:r>
              <a:r>
                <a:rPr lang="en-US" altLang="zh-CN" sz="2800" noProof="0">
                  <a:solidFill>
                    <a:sysClr val="windowText" lastClr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)</a:t>
              </a:r>
              <a:endParaRPr kumimoji="0" lang="en-US" altLang="zh-CN" sz="2800" baseline="0" noProof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  <a:p>
              <a:endParaRPr lang="zh-CN" sz="280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18" name="图片 17" descr="CGPMEDEN93O2@3]O7(5F@I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8130" y="3178810"/>
            <a:ext cx="3890645" cy="2347595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 cstate="email"/>
          <a:srcRect t="-439"/>
          <a:stretch>
            <a:fillRect/>
          </a:stretch>
        </p:blipFill>
        <p:spPr>
          <a:xfrm>
            <a:off x="7724314" y="2394696"/>
            <a:ext cx="415898" cy="432000"/>
          </a:xfrm>
          <a:prstGeom prst="rect">
            <a:avLst/>
          </a:prstGeom>
        </p:spPr>
      </p:pic>
      <p:graphicFrame>
        <p:nvGraphicFramePr>
          <p:cNvPr id="5" name="对象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689720" y="4810448"/>
          <a:ext cx="1740467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r:id="rId5" imgW="17678400" imgH="5486400" progId="Equation.DSMT4">
                  <p:embed/>
                </p:oleObj>
              </mc:Choice>
              <mc:Fallback>
                <p:oleObj r:id="rId5" imgW="17678400" imgH="5486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89720" y="4810448"/>
                        <a:ext cx="1740467" cy="5400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组合 12"/>
          <p:cNvGrpSpPr/>
          <p:nvPr/>
        </p:nvGrpSpPr>
        <p:grpSpPr>
          <a:xfrm>
            <a:off x="487045" y="213360"/>
            <a:ext cx="2044700" cy="521970"/>
            <a:chOff x="752" y="350"/>
            <a:chExt cx="3220" cy="822"/>
          </a:xfrm>
        </p:grpSpPr>
        <p:sp>
          <p:nvSpPr>
            <p:cNvPr id="1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例题讲解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2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1381125" y="782320"/>
            <a:ext cx="64592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华文楷体" panose="02010600040101010101" pitchFamily="2" charset="-122"/>
                <a:sym typeface="+mn-ea"/>
              </a:rPr>
              <a:t>勾股定理与图形面积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103630" y="1485900"/>
            <a:ext cx="9985375" cy="439885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归纳：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与直角三角形三边相连的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正方形</a:t>
            </a: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半圆</a:t>
            </a: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及</a:t>
            </a:r>
            <a:r>
              <a:rPr lang="en-US" altLang="zh-CN" sz="2400" b="1" dirty="0" err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正多边形</a:t>
            </a:r>
            <a:r>
              <a:rPr lang="en-US" altLang="zh-CN" sz="2400" b="1" dirty="0" err="1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400" b="1" dirty="0" err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圆</a:t>
            </a:r>
            <a:r>
              <a:rPr lang="en-US" altLang="zh-CN" sz="2400" b="1" dirty="0" err="1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都具有相同的结论</a:t>
            </a:r>
            <a:r>
              <a:rPr lang="en-US" altLang="zh-CN" sz="2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</a:t>
            </a:r>
            <a:r>
              <a:rPr lang="en-US" altLang="zh-CN" sz="2400" b="1" dirty="0" err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两直角边上图形面积的和等于斜边上图形的面积</a:t>
            </a:r>
            <a:r>
              <a:rPr lang="en-US" altLang="zh-CN" sz="24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err="1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本例考查了勾股定理及半圆面积的求法，解答此类题目的关键是仔细观察所给图形，面积与边长、直径有平方关系，就很容易联想到勾股定理</a:t>
            </a:r>
            <a:r>
              <a:rPr lang="en-US" altLang="zh-CN" sz="2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 </a:t>
            </a:r>
            <a:endParaRPr lang="en-US" altLang="zh-CN" sz="2400" b="1" dirty="0">
              <a:solidFill>
                <a:schemeClr val="accent1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Text Box 10"/>
          <p:cNvSpPr txBox="1"/>
          <p:nvPr/>
        </p:nvSpPr>
        <p:spPr>
          <a:xfrm>
            <a:off x="905828" y="480378"/>
            <a:ext cx="2638425" cy="5530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【</a:t>
            </a:r>
            <a:r>
              <a:rPr lang="zh-CN" altLang="zh-CN" sz="3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跟踪训练</a:t>
            </a:r>
            <a:r>
              <a:rPr lang="en-US" altLang="zh-CN" sz="3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】</a:t>
            </a:r>
          </a:p>
        </p:txBody>
      </p:sp>
      <p:sp>
        <p:nvSpPr>
          <p:cNvPr id="44036" name="Text Box 10"/>
          <p:cNvSpPr txBox="1">
            <a:spLocks noChangeArrowheads="1"/>
          </p:cNvSpPr>
          <p:nvPr/>
        </p:nvSpPr>
        <p:spPr bwMode="auto">
          <a:xfrm>
            <a:off x="1668273" y="1284224"/>
            <a:ext cx="640397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求下列图中未知数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y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的值：</a:t>
            </a:r>
          </a:p>
        </p:txBody>
      </p:sp>
      <p:pic>
        <p:nvPicPr>
          <p:cNvPr id="44034" name="Picture 7"/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2734628" y="2055179"/>
            <a:ext cx="2514600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5" name="Picture 8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7062153" y="1885950"/>
            <a:ext cx="2087562" cy="269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62" name="矩形 43033"/>
          <p:cNvSpPr>
            <a:spLocks noChangeArrowheads="1"/>
          </p:cNvSpPr>
          <p:nvPr/>
        </p:nvSpPr>
        <p:spPr bwMode="auto">
          <a:xfrm>
            <a:off x="2487614" y="4801553"/>
            <a:ext cx="4073525" cy="1770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解：由勾股定理可得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  81+ 144=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x</a:t>
            </a:r>
            <a:r>
              <a:rPr lang="en-US" altLang="zh-CN" sz="2800" b="1" baseline="300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</a:p>
          <a:p>
            <a:pPr>
              <a:lnSpc>
                <a:spcPct val="130000"/>
              </a:lnSpc>
            </a:pP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解得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x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=15.</a:t>
            </a:r>
          </a:p>
        </p:txBody>
      </p:sp>
      <p:sp>
        <p:nvSpPr>
          <p:cNvPr id="2" name="矩形 43033"/>
          <p:cNvSpPr>
            <a:spLocks noChangeArrowheads="1"/>
          </p:cNvSpPr>
          <p:nvPr/>
        </p:nvSpPr>
        <p:spPr bwMode="auto">
          <a:xfrm>
            <a:off x="6762433" y="4801553"/>
            <a:ext cx="3905250" cy="1770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解：由勾股定理可得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  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y</a:t>
            </a:r>
            <a:r>
              <a:rPr lang="en-US" altLang="zh-CN" sz="2800" b="1" baseline="300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+ 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144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=169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endParaRPr lang="zh-CN" altLang="en-US" sz="2800" b="1" baseline="30000">
              <a:solidFill>
                <a:srgbClr val="FF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解得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y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=5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62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>
                                            <p:txEl>
                                              <p:charRg st="11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62">
                                            <p:txEl>
                                              <p:charRg st="11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1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charRg st="11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charRg st="11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charRg st="11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charRg st="11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charRg st="11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4"/>
          <p:cNvSpPr txBox="1">
            <a:spLocks noChangeArrowheads="1"/>
          </p:cNvSpPr>
          <p:nvPr/>
        </p:nvSpPr>
        <p:spPr bwMode="auto">
          <a:xfrm>
            <a:off x="632937" y="852964"/>
            <a:ext cx="7845425" cy="435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例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 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如图，在</a:t>
            </a:r>
            <a:r>
              <a:rPr lang="en-US" altLang="zh-CN" sz="2800" err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Rt△ABC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中，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∠C=90°.</a:t>
            </a:r>
          </a:p>
        </p:txBody>
      </p:sp>
      <p:grpSp>
        <p:nvGrpSpPr>
          <p:cNvPr id="38928" name="Group 21"/>
          <p:cNvGrpSpPr/>
          <p:nvPr/>
        </p:nvGrpSpPr>
        <p:grpSpPr>
          <a:xfrm>
            <a:off x="8275312" y="925076"/>
            <a:ext cx="2165350" cy="2162175"/>
            <a:chOff x="3717" y="2317"/>
            <a:chExt cx="1364" cy="1362"/>
          </a:xfrm>
        </p:grpSpPr>
        <p:sp>
          <p:nvSpPr>
            <p:cNvPr id="38929" name="Line 22"/>
            <p:cNvSpPr>
              <a:spLocks noChangeShapeType="1"/>
            </p:cNvSpPr>
            <p:nvPr/>
          </p:nvSpPr>
          <p:spPr bwMode="auto">
            <a:xfrm>
              <a:off x="3915" y="3483"/>
              <a:ext cx="1026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30" name="Line 23"/>
            <p:cNvSpPr>
              <a:spLocks noChangeShapeType="1"/>
            </p:cNvSpPr>
            <p:nvPr/>
          </p:nvSpPr>
          <p:spPr bwMode="auto">
            <a:xfrm>
              <a:off x="3915" y="2589"/>
              <a:ext cx="1026" cy="89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31" name="Line 24"/>
            <p:cNvSpPr>
              <a:spLocks noChangeShapeType="1"/>
            </p:cNvSpPr>
            <p:nvPr/>
          </p:nvSpPr>
          <p:spPr bwMode="auto">
            <a:xfrm>
              <a:off x="3915" y="2589"/>
              <a:ext cx="1" cy="89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32" name="Line 25"/>
            <p:cNvSpPr>
              <a:spLocks noChangeShapeType="1"/>
            </p:cNvSpPr>
            <p:nvPr/>
          </p:nvSpPr>
          <p:spPr bwMode="auto">
            <a:xfrm>
              <a:off x="3915" y="3393"/>
              <a:ext cx="90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33" name="Line 26"/>
            <p:cNvSpPr>
              <a:spLocks noChangeShapeType="1"/>
            </p:cNvSpPr>
            <p:nvPr/>
          </p:nvSpPr>
          <p:spPr bwMode="auto">
            <a:xfrm>
              <a:off x="4005" y="3393"/>
              <a:ext cx="1" cy="9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34" name="Rectangle 30"/>
            <p:cNvSpPr>
              <a:spLocks noChangeArrowheads="1"/>
            </p:cNvSpPr>
            <p:nvPr/>
          </p:nvSpPr>
          <p:spPr bwMode="auto">
            <a:xfrm>
              <a:off x="3717" y="3447"/>
              <a:ext cx="128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 i="1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38935" name="Rectangle 32"/>
            <p:cNvSpPr>
              <a:spLocks noChangeArrowheads="1"/>
            </p:cNvSpPr>
            <p:nvPr/>
          </p:nvSpPr>
          <p:spPr bwMode="auto">
            <a:xfrm>
              <a:off x="4953" y="3417"/>
              <a:ext cx="128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 i="1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38936" name="Rectangle 34"/>
            <p:cNvSpPr>
              <a:spLocks noChangeArrowheads="1"/>
            </p:cNvSpPr>
            <p:nvPr/>
          </p:nvSpPr>
          <p:spPr bwMode="auto">
            <a:xfrm>
              <a:off x="3765" y="2317"/>
              <a:ext cx="128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 i="1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</p:grpSp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1061719" y="1600994"/>
            <a:ext cx="4359729" cy="435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800" b="1">
                <a:latin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zh-CN" altLang="en-US" sz="2800" b="1">
                <a:latin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1">
                <a:latin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2800" b="1">
                <a:latin typeface="宋体" panose="02010600030101010101" pitchFamily="2" charset="-122"/>
                <a:cs typeface="宋体" panose="02010600030101010101" pitchFamily="2" charset="-122"/>
              </a:rPr>
              <a:t>）若</a:t>
            </a:r>
            <a:r>
              <a:rPr lang="en-US" altLang="zh-CN" sz="2800" b="1">
                <a:latin typeface="宋体" panose="02010600030101010101" pitchFamily="2" charset="-122"/>
                <a:cs typeface="宋体" panose="02010600030101010101" pitchFamily="2" charset="-122"/>
              </a:rPr>
              <a:t>a=1</a:t>
            </a:r>
            <a:r>
              <a:rPr lang="zh-CN" altLang="en-US" sz="2800" b="1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en-US" altLang="zh-CN" sz="2800" b="1">
                <a:latin typeface="宋体" panose="02010600030101010101" pitchFamily="2" charset="-122"/>
                <a:cs typeface="宋体" panose="02010600030101010101" pitchFamily="2" charset="-122"/>
              </a:rPr>
              <a:t>b=2,</a:t>
            </a:r>
            <a:r>
              <a:rPr lang="zh-CN" altLang="en-US" sz="2800" b="1">
                <a:latin typeface="宋体" panose="02010600030101010101" pitchFamily="2" charset="-122"/>
                <a:cs typeface="宋体" panose="02010600030101010101" pitchFamily="2" charset="-122"/>
              </a:rPr>
              <a:t>求</a:t>
            </a:r>
            <a:r>
              <a:rPr lang="en-US" altLang="zh-CN" sz="2800" b="1">
                <a:latin typeface="宋体" panose="02010600030101010101" pitchFamily="2" charset="-122"/>
                <a:cs typeface="宋体" panose="02010600030101010101" pitchFamily="2" charset="-122"/>
              </a:rPr>
              <a:t>c.</a:t>
            </a:r>
          </a:p>
        </p:txBody>
      </p:sp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1061720" y="2497455"/>
            <a:ext cx="5064125" cy="435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800" b="1">
                <a:latin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zh-CN" altLang="en-US" sz="2800" b="1">
                <a:latin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1">
                <a:latin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2800" b="1">
                <a:latin typeface="宋体" panose="02010600030101010101" pitchFamily="2" charset="-122"/>
                <a:cs typeface="宋体" panose="02010600030101010101" pitchFamily="2" charset="-122"/>
              </a:rPr>
              <a:t>）若</a:t>
            </a:r>
            <a:r>
              <a:rPr lang="en-US" altLang="zh-CN" sz="2800" b="1">
                <a:latin typeface="宋体" panose="02010600030101010101" pitchFamily="2" charset="-122"/>
                <a:cs typeface="宋体" panose="02010600030101010101" pitchFamily="2" charset="-122"/>
              </a:rPr>
              <a:t>a=15,c=17,</a:t>
            </a:r>
            <a:r>
              <a:rPr lang="zh-CN" altLang="en-US" sz="2800" b="1">
                <a:latin typeface="宋体" panose="02010600030101010101" pitchFamily="2" charset="-122"/>
                <a:cs typeface="宋体" panose="02010600030101010101" pitchFamily="2" charset="-122"/>
              </a:rPr>
              <a:t>求</a:t>
            </a:r>
            <a:r>
              <a:rPr lang="en-US" altLang="zh-CN" sz="2800" b="1">
                <a:latin typeface="宋体" panose="02010600030101010101" pitchFamily="2" charset="-122"/>
                <a:cs typeface="宋体" panose="02010600030101010101" pitchFamily="2" charset="-122"/>
              </a:rPr>
              <a:t>b.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950859" y="3465994"/>
            <a:ext cx="3699193" cy="528324"/>
            <a:chOff x="539750" y="2990850"/>
            <a:chExt cx="3699194" cy="528007"/>
          </a:xfrm>
        </p:grpSpPr>
        <p:sp>
          <p:nvSpPr>
            <p:cNvPr id="38917" name="文本框 2"/>
            <p:cNvSpPr txBox="1">
              <a:spLocks noChangeArrowheads="1"/>
            </p:cNvSpPr>
            <p:nvPr/>
          </p:nvSpPr>
          <p:spPr bwMode="auto">
            <a:xfrm>
              <a:off x="539750" y="2997200"/>
              <a:ext cx="897890" cy="521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zh-CN" altLang="en-US" sz="2800" b="1">
                  <a:solidFill>
                    <a:srgbClr val="FF0000"/>
                  </a:solidFill>
                  <a:latin typeface="宋体" panose="02010600030101010101" pitchFamily="2" charset="-122"/>
                </a:rPr>
                <a:t>解：</a:t>
              </a:r>
            </a:p>
          </p:txBody>
        </p:sp>
        <p:sp>
          <p:nvSpPr>
            <p:cNvPr id="38918" name="文本框 3"/>
            <p:cNvSpPr txBox="1">
              <a:spLocks noChangeArrowheads="1"/>
            </p:cNvSpPr>
            <p:nvPr/>
          </p:nvSpPr>
          <p:spPr bwMode="auto">
            <a:xfrm>
              <a:off x="1192213" y="2990850"/>
              <a:ext cx="3046731" cy="521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2800" b="1">
                  <a:solidFill>
                    <a:srgbClr val="FF0000"/>
                  </a:solidFill>
                  <a:latin typeface="宋体" panose="02010600030101010101" pitchFamily="2" charset="-122"/>
                  <a:cs typeface="宋体" panose="02010600030101010101" pitchFamily="2" charset="-122"/>
                </a:rPr>
                <a:t>(1)</a:t>
              </a:r>
              <a:r>
                <a:rPr lang="zh-CN" altLang="en-US" sz="2800" b="1">
                  <a:solidFill>
                    <a:srgbClr val="FF0000"/>
                  </a:solidFill>
                  <a:latin typeface="宋体" panose="02010600030101010101" pitchFamily="2" charset="-122"/>
                  <a:cs typeface="宋体" panose="02010600030101010101" pitchFamily="2" charset="-122"/>
                </a:rPr>
                <a:t>据勾股定理</a:t>
              </a:r>
              <a:r>
                <a:rPr lang="en-US" altLang="zh-CN" sz="2800" b="1">
                  <a:solidFill>
                    <a:srgbClr val="FF0000"/>
                  </a:solidFill>
                  <a:latin typeface="宋体" panose="02010600030101010101" pitchFamily="2" charset="-122"/>
                  <a:cs typeface="宋体" panose="02010600030101010101" pitchFamily="2" charset="-122"/>
                </a:rPr>
                <a:t>,</a:t>
              </a:r>
              <a:r>
                <a:rPr lang="zh-CN" altLang="en-US" sz="2800" b="1">
                  <a:solidFill>
                    <a:srgbClr val="FF0000"/>
                  </a:solidFill>
                  <a:latin typeface="宋体" panose="02010600030101010101" pitchFamily="2" charset="-122"/>
                  <a:cs typeface="宋体" panose="02010600030101010101" pitchFamily="2" charset="-122"/>
                </a:rPr>
                <a:t>得</a:t>
              </a:r>
            </a:p>
          </p:txBody>
        </p:sp>
      </p:grpSp>
      <p:graphicFrame>
        <p:nvGraphicFramePr>
          <p:cNvPr id="17416" name="对象 4"/>
          <p:cNvGraphicFramePr>
            <a:graphicFrameLocks noChangeAspect="1"/>
          </p:cNvGraphicFramePr>
          <p:nvPr/>
        </p:nvGraphicFramePr>
        <p:xfrm>
          <a:off x="2952750" y="4141788"/>
          <a:ext cx="342582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3" imgW="37185600" imgH="4876800" progId="Equation.DSMT4">
                  <p:embed/>
                </p:oleObj>
              </mc:Choice>
              <mc:Fallback>
                <p:oleObj name="Equation" r:id="rId3" imgW="37185600" imgH="4876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52750" y="4141788"/>
                        <a:ext cx="3425825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3"/>
          <p:cNvSpPr txBox="1">
            <a:spLocks noChangeArrowheads="1"/>
          </p:cNvSpPr>
          <p:nvPr/>
        </p:nvSpPr>
        <p:spPr bwMode="auto">
          <a:xfrm>
            <a:off x="3063697" y="4767599"/>
            <a:ext cx="122999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文本框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063788" y="5417132"/>
            <a:ext cx="1339021" cy="568169"/>
          </a:xfrm>
          <a:prstGeom prst="rect">
            <a:avLst/>
          </a:prstGeom>
          <a:blipFill>
            <a:blip r:embed="rId5" cstate="email"/>
            <a:stretch>
              <a:fillRect l="-9589" t="-7527" b="-30108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17417" name="文本框 48"/>
          <p:cNvSpPr txBox="1">
            <a:spLocks noChangeArrowheads="1"/>
          </p:cNvSpPr>
          <p:nvPr/>
        </p:nvSpPr>
        <p:spPr bwMode="auto">
          <a:xfrm>
            <a:off x="7157237" y="3465998"/>
            <a:ext cx="286702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(2)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据勾股定理得</a:t>
            </a:r>
          </a:p>
        </p:txBody>
      </p:sp>
      <p:graphicFrame>
        <p:nvGraphicFramePr>
          <p:cNvPr id="3" name="对象 49"/>
          <p:cNvGraphicFramePr>
            <a:graphicFrameLocks noChangeAspect="1"/>
          </p:cNvGraphicFramePr>
          <p:nvPr/>
        </p:nvGraphicFramePr>
        <p:xfrm>
          <a:off x="6782435" y="4142105"/>
          <a:ext cx="390207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6" imgW="42367200" imgH="4876800" progId="Equation.DSMT4">
                  <p:embed/>
                </p:oleObj>
              </mc:Choice>
              <mc:Fallback>
                <p:oleObj name="Equation" r:id="rId6" imgW="42367200" imgH="4876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782435" y="4142105"/>
                        <a:ext cx="3902075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3"/>
          <p:cNvSpPr txBox="1">
            <a:spLocks noChangeArrowheads="1"/>
          </p:cNvSpPr>
          <p:nvPr/>
        </p:nvSpPr>
        <p:spPr bwMode="auto">
          <a:xfrm>
            <a:off x="7550937" y="4767599"/>
            <a:ext cx="1653842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" name="文本框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7551028" y="5462217"/>
            <a:ext cx="1124026" cy="523220"/>
          </a:xfrm>
          <a:prstGeom prst="rect">
            <a:avLst/>
          </a:prstGeom>
          <a:blipFill>
            <a:blip r:embed="rId8" cstate="email"/>
            <a:stretch>
              <a:fillRect l="-11413" t="-16471" b="-34118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4"/>
          <p:cNvSpPr txBox="1">
            <a:spLocks noChangeArrowheads="1"/>
          </p:cNvSpPr>
          <p:nvPr/>
        </p:nvSpPr>
        <p:spPr bwMode="auto">
          <a:xfrm>
            <a:off x="728256" y="659019"/>
            <a:ext cx="8953500" cy="672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5000"/>
              </a:lnSpc>
              <a:spcBef>
                <a:spcPct val="50000"/>
              </a:spcBef>
            </a:pPr>
            <a:r>
              <a:rPr lang="zh-CN" altLang="en-US" sz="28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【变式题】</a:t>
            </a:r>
            <a:r>
              <a:rPr lang="en-US" altLang="zh-CN" sz="28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</a:t>
            </a:r>
            <a:r>
              <a:rPr lang="en-US" altLang="zh-CN" sz="2800" err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Rt△ABC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中，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，求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的长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grpSp>
        <p:nvGrpSpPr>
          <p:cNvPr id="3" name="Group 21"/>
          <p:cNvGrpSpPr/>
          <p:nvPr/>
        </p:nvGrpSpPr>
        <p:grpSpPr>
          <a:xfrm>
            <a:off x="7093459" y="1656297"/>
            <a:ext cx="1776413" cy="1584325"/>
            <a:chOff x="3717" y="2317"/>
            <a:chExt cx="1365" cy="1473"/>
          </a:xfrm>
        </p:grpSpPr>
        <p:sp>
          <p:nvSpPr>
            <p:cNvPr id="40976" name="Line 22"/>
            <p:cNvSpPr>
              <a:spLocks noChangeShapeType="1"/>
            </p:cNvSpPr>
            <p:nvPr/>
          </p:nvSpPr>
          <p:spPr bwMode="auto">
            <a:xfrm>
              <a:off x="3915" y="3483"/>
              <a:ext cx="1026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77" name="Line 23"/>
            <p:cNvSpPr>
              <a:spLocks noChangeShapeType="1"/>
            </p:cNvSpPr>
            <p:nvPr/>
          </p:nvSpPr>
          <p:spPr bwMode="auto">
            <a:xfrm>
              <a:off x="3915" y="2589"/>
              <a:ext cx="1026" cy="89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78" name="Line 24"/>
            <p:cNvSpPr>
              <a:spLocks noChangeShapeType="1"/>
            </p:cNvSpPr>
            <p:nvPr/>
          </p:nvSpPr>
          <p:spPr bwMode="auto">
            <a:xfrm>
              <a:off x="3915" y="2589"/>
              <a:ext cx="1" cy="89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79" name="Line 25"/>
            <p:cNvSpPr>
              <a:spLocks noChangeShapeType="1"/>
            </p:cNvSpPr>
            <p:nvPr/>
          </p:nvSpPr>
          <p:spPr bwMode="auto">
            <a:xfrm>
              <a:off x="3915" y="3393"/>
              <a:ext cx="90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80" name="Line 26"/>
            <p:cNvSpPr>
              <a:spLocks noChangeShapeType="1"/>
            </p:cNvSpPr>
            <p:nvPr/>
          </p:nvSpPr>
          <p:spPr bwMode="auto">
            <a:xfrm>
              <a:off x="4005" y="3393"/>
              <a:ext cx="1" cy="9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81" name="Rectangle 27"/>
            <p:cNvSpPr>
              <a:spLocks noChangeArrowheads="1"/>
            </p:cNvSpPr>
            <p:nvPr/>
          </p:nvSpPr>
          <p:spPr bwMode="auto">
            <a:xfrm>
              <a:off x="4444" y="2681"/>
              <a:ext cx="98" cy="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4</a:t>
              </a:r>
            </a:p>
          </p:txBody>
        </p:sp>
        <p:sp>
          <p:nvSpPr>
            <p:cNvPr id="40982" name="Rectangle 28"/>
            <p:cNvSpPr>
              <a:spLocks noChangeArrowheads="1"/>
            </p:cNvSpPr>
            <p:nvPr/>
          </p:nvSpPr>
          <p:spPr bwMode="auto">
            <a:xfrm>
              <a:off x="4341" y="3154"/>
              <a:ext cx="98" cy="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</a:p>
          </p:txBody>
        </p:sp>
        <p:sp>
          <p:nvSpPr>
            <p:cNvPr id="40983" name="Rectangle 30"/>
            <p:cNvSpPr>
              <a:spLocks noChangeArrowheads="1"/>
            </p:cNvSpPr>
            <p:nvPr/>
          </p:nvSpPr>
          <p:spPr bwMode="auto">
            <a:xfrm>
              <a:off x="3717" y="3447"/>
              <a:ext cx="129" cy="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 i="1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40984" name="Rectangle 32"/>
            <p:cNvSpPr>
              <a:spLocks noChangeArrowheads="1"/>
            </p:cNvSpPr>
            <p:nvPr/>
          </p:nvSpPr>
          <p:spPr bwMode="auto">
            <a:xfrm>
              <a:off x="4953" y="3417"/>
              <a:ext cx="129" cy="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 i="1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40985" name="Rectangle 34"/>
            <p:cNvSpPr>
              <a:spLocks noChangeArrowheads="1"/>
            </p:cNvSpPr>
            <p:nvPr/>
          </p:nvSpPr>
          <p:spPr bwMode="auto">
            <a:xfrm>
              <a:off x="3765" y="2317"/>
              <a:ext cx="129" cy="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 i="1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</p:grpSp>
      <p:sp>
        <p:nvSpPr>
          <p:cNvPr id="27676" name="文本框 6"/>
          <p:cNvSpPr txBox="1">
            <a:spLocks noChangeArrowheads="1"/>
          </p:cNvSpPr>
          <p:nvPr/>
        </p:nvSpPr>
        <p:spPr bwMode="auto">
          <a:xfrm>
            <a:off x="7537324" y="2925661"/>
            <a:ext cx="66548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Wingdings" panose="05000000000000000000" pitchFamily="2" charset="2"/>
              </a:rPr>
              <a:t>图</a:t>
            </a:r>
          </a:p>
        </p:txBody>
      </p:sp>
      <p:grpSp>
        <p:nvGrpSpPr>
          <p:cNvPr id="2" name="Group 7"/>
          <p:cNvGrpSpPr/>
          <p:nvPr/>
        </p:nvGrpSpPr>
        <p:grpSpPr>
          <a:xfrm>
            <a:off x="8971788" y="1406424"/>
            <a:ext cx="1530350" cy="1917700"/>
            <a:chOff x="939" y="1974"/>
            <a:chExt cx="1545" cy="2010"/>
          </a:xfrm>
        </p:grpSpPr>
        <p:sp>
          <p:nvSpPr>
            <p:cNvPr id="40964" name="AutoShape 8"/>
            <p:cNvSpPr>
              <a:spLocks noChangeAspect="1" noChangeArrowheads="1" noTextEdit="1"/>
            </p:cNvSpPr>
            <p:nvPr/>
          </p:nvSpPr>
          <p:spPr bwMode="auto">
            <a:xfrm>
              <a:off x="948" y="2088"/>
              <a:ext cx="1536" cy="1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0965" name="Line 9"/>
            <p:cNvSpPr>
              <a:spLocks noChangeShapeType="1"/>
            </p:cNvSpPr>
            <p:nvPr/>
          </p:nvSpPr>
          <p:spPr bwMode="auto">
            <a:xfrm flipH="1">
              <a:off x="1230" y="3684"/>
              <a:ext cx="1026" cy="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66" name="Line 10"/>
            <p:cNvSpPr>
              <a:spLocks noChangeShapeType="1"/>
            </p:cNvSpPr>
            <p:nvPr/>
          </p:nvSpPr>
          <p:spPr bwMode="auto">
            <a:xfrm>
              <a:off x="1224" y="2334"/>
              <a:ext cx="1032" cy="135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67" name="Line 11"/>
            <p:cNvSpPr>
              <a:spLocks noChangeShapeType="1"/>
            </p:cNvSpPr>
            <p:nvPr/>
          </p:nvSpPr>
          <p:spPr bwMode="auto">
            <a:xfrm>
              <a:off x="1230" y="3546"/>
              <a:ext cx="138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68" name="Line 12"/>
            <p:cNvSpPr>
              <a:spLocks noChangeShapeType="1"/>
            </p:cNvSpPr>
            <p:nvPr/>
          </p:nvSpPr>
          <p:spPr bwMode="auto">
            <a:xfrm>
              <a:off x="1368" y="3546"/>
              <a:ext cx="1" cy="14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69" name="Rectangle 13"/>
            <p:cNvSpPr>
              <a:spLocks noChangeArrowheads="1"/>
            </p:cNvSpPr>
            <p:nvPr/>
          </p:nvSpPr>
          <p:spPr bwMode="auto">
            <a:xfrm>
              <a:off x="989" y="2822"/>
              <a:ext cx="97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4</a:t>
              </a:r>
            </a:p>
          </p:txBody>
        </p:sp>
        <p:sp>
          <p:nvSpPr>
            <p:cNvPr id="40970" name="Rectangle 14"/>
            <p:cNvSpPr>
              <a:spLocks noChangeArrowheads="1"/>
            </p:cNvSpPr>
            <p:nvPr/>
          </p:nvSpPr>
          <p:spPr bwMode="auto">
            <a:xfrm>
              <a:off x="1656" y="3321"/>
              <a:ext cx="97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</a:p>
          </p:txBody>
        </p:sp>
        <p:sp>
          <p:nvSpPr>
            <p:cNvPr id="40971" name="Rectangle 15"/>
            <p:cNvSpPr>
              <a:spLocks noChangeArrowheads="1"/>
            </p:cNvSpPr>
            <p:nvPr/>
          </p:nvSpPr>
          <p:spPr bwMode="auto">
            <a:xfrm>
              <a:off x="939" y="3463"/>
              <a:ext cx="129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 i="1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40972" name="Rectangle 17"/>
            <p:cNvSpPr>
              <a:spLocks noChangeArrowheads="1"/>
            </p:cNvSpPr>
            <p:nvPr/>
          </p:nvSpPr>
          <p:spPr bwMode="auto">
            <a:xfrm>
              <a:off x="2300" y="3486"/>
              <a:ext cx="129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 i="1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40973" name="Rectangle 19"/>
            <p:cNvSpPr>
              <a:spLocks noChangeArrowheads="1"/>
            </p:cNvSpPr>
            <p:nvPr/>
          </p:nvSpPr>
          <p:spPr bwMode="auto">
            <a:xfrm>
              <a:off x="1173" y="1974"/>
              <a:ext cx="129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 i="1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40974" name="Line 20"/>
            <p:cNvSpPr>
              <a:spLocks noChangeShapeType="1"/>
            </p:cNvSpPr>
            <p:nvPr/>
          </p:nvSpPr>
          <p:spPr bwMode="auto">
            <a:xfrm>
              <a:off x="1224" y="2334"/>
              <a:ext cx="6" cy="135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7677" name="文本框 7"/>
          <p:cNvSpPr txBox="1">
            <a:spLocks noChangeArrowheads="1"/>
          </p:cNvSpPr>
          <p:nvPr/>
        </p:nvSpPr>
        <p:spPr bwMode="auto">
          <a:xfrm>
            <a:off x="9297862" y="3060599"/>
            <a:ext cx="66548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Wingdings" panose="05000000000000000000" pitchFamily="2" charset="2"/>
              </a:rPr>
              <a:t>图</a:t>
            </a:r>
          </a:p>
        </p:txBody>
      </p:sp>
      <p:sp>
        <p:nvSpPr>
          <p:cNvPr id="27650" name="文本框 6"/>
          <p:cNvSpPr txBox="1">
            <a:spLocks noChangeArrowheads="1"/>
          </p:cNvSpPr>
          <p:nvPr/>
        </p:nvSpPr>
        <p:spPr bwMode="auto">
          <a:xfrm>
            <a:off x="1320827" y="1429604"/>
            <a:ext cx="7453312" cy="2030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解：本题斜边不确定，需分类讨论：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当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AB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为斜边时，如图，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当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BC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为斜边时，如图，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1306830" y="4086860"/>
            <a:ext cx="8656320" cy="138366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 anchor="t">
            <a:spAutoFit/>
          </a:bodyPr>
          <a:lstStyle/>
          <a:p>
            <a:pPr fontAlgn="ctr">
              <a:lnSpc>
                <a:spcPct val="150000"/>
              </a:lnSpc>
            </a:pPr>
            <a:r>
              <a:rPr lang="zh-CN" altLang="en-US" sz="2800" b="1" smtClean="0">
                <a:solidFill>
                  <a:srgbClr val="0000FF"/>
                </a:solidFill>
                <a:uFillTx/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方法点拨：</a:t>
            </a:r>
            <a:r>
              <a:rPr lang="zh-CN" altLang="en-US" sz="2800" b="1">
                <a:uFillTx/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已知直角三角形的两边求第三边</a:t>
            </a:r>
            <a:r>
              <a:rPr lang="en-US" altLang="zh-CN" sz="2800" b="1">
                <a:uFillTx/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,</a:t>
            </a:r>
            <a:r>
              <a:rPr lang="zh-CN" altLang="en-US" sz="2800" b="1">
                <a:uFillTx/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关键</a:t>
            </a:r>
            <a:r>
              <a:rPr lang="zh-CN" altLang="en-US" sz="2800" b="1" smtClean="0">
                <a:uFillTx/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是</a:t>
            </a:r>
            <a:r>
              <a:rPr lang="zh-CN" altLang="en-US" sz="2800" b="1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先</a:t>
            </a:r>
            <a:r>
              <a:rPr lang="zh-CN" altLang="en-US" sz="2800" b="1" smtClean="0">
                <a:uFillTx/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明确</a:t>
            </a:r>
            <a:r>
              <a:rPr lang="zh-CN" altLang="en-US" sz="2800" b="1">
                <a:uFillTx/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所求的边是</a:t>
            </a:r>
            <a:r>
              <a:rPr lang="zh-CN" altLang="en-US" sz="2800" b="1">
                <a:solidFill>
                  <a:srgbClr val="FF0000"/>
                </a:solidFill>
                <a:uFillTx/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直角边</a:t>
            </a:r>
            <a:r>
              <a:rPr lang="zh-CN" altLang="en-US" sz="2800" b="1">
                <a:uFillTx/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还是</a:t>
            </a:r>
            <a:r>
              <a:rPr lang="zh-CN" altLang="en-US" sz="2800" b="1">
                <a:solidFill>
                  <a:srgbClr val="FF0000"/>
                </a:solidFill>
                <a:uFillTx/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斜边</a:t>
            </a:r>
            <a:r>
              <a:rPr lang="en-US" altLang="zh-CN" sz="2800" b="1" smtClean="0">
                <a:uFillTx/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,</a:t>
            </a:r>
            <a:r>
              <a:rPr lang="zh-CN" altLang="en-US" sz="2800" b="1" smtClean="0">
                <a:uFillTx/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再应用</a:t>
            </a:r>
            <a:r>
              <a:rPr lang="zh-CN" altLang="en-US" sz="2800" b="1" smtClean="0">
                <a:solidFill>
                  <a:srgbClr val="FF0000"/>
                </a:solidFill>
                <a:uFillTx/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勾股定理</a:t>
            </a:r>
            <a:r>
              <a:rPr lang="en-US" altLang="zh-CN" sz="2800" b="1" smtClean="0">
                <a:uFillTx/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endParaRPr lang="zh-CN" altLang="zh-CN" sz="2800" b="1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7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6" grpId="0"/>
      <p:bldP spid="27677" grpId="1"/>
      <p:bldP spid="4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257995" y="1623219"/>
            <a:ext cx="8463884" cy="2030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</a:t>
            </a:r>
            <a:r>
              <a:rPr lang="zh-CN" altLang="zh-CN" sz="280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直角三角形</a:t>
            </a:r>
            <a:r>
              <a:rPr lang="en-US" altLang="zh-CN" sz="280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ABC</a:t>
            </a:r>
            <a:r>
              <a:rPr lang="zh-CN" altLang="zh-CN" sz="280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的两直角边</a:t>
            </a:r>
            <a:r>
              <a:rPr lang="en-US" altLang="zh-CN" sz="280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BC=12,AC=16,</a:t>
            </a:r>
            <a:r>
              <a:rPr lang="zh-CN" altLang="zh-CN" sz="280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则</a:t>
            </a:r>
            <a:endParaRPr lang="en-US" altLang="zh-CN" sz="2800" smtClean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280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△</a:t>
            </a:r>
            <a:r>
              <a:rPr lang="en-US" altLang="zh-CN" sz="280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ABC</a:t>
            </a:r>
            <a:r>
              <a:rPr lang="zh-CN" altLang="zh-CN" sz="280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的斜边</a:t>
            </a:r>
            <a:r>
              <a:rPr lang="en-US" altLang="zh-CN" sz="280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</a:t>
            </a:r>
            <a:r>
              <a:rPr lang="zh-CN" altLang="zh-CN" sz="280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的长是</a:t>
            </a:r>
            <a:r>
              <a:rPr lang="en-US" altLang="zh-CN" sz="280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(</a:t>
            </a:r>
            <a:r>
              <a:rPr lang="zh-CN" altLang="zh-CN" sz="280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　</a:t>
            </a:r>
            <a:r>
              <a:rPr lang="en-US" altLang="zh-CN" sz="280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endParaRPr lang="zh-CN" altLang="zh-CN" sz="2800" smtClean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A.20	B.10   	C.9.6    	D.8</a:t>
            </a:r>
            <a:endParaRPr lang="zh-CN" altLang="zh-CN" sz="2800" smtClean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34092" y="2894985"/>
            <a:ext cx="500066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smtClean="0">
                <a:solidFill>
                  <a:srgbClr val="FF0000"/>
                </a:solidFill>
                <a:latin typeface="Sitka Display" panose="02000505000000020004" charset="0"/>
                <a:cs typeface="Sitka Display" panose="02000505000000020004" charset="0"/>
              </a:rPr>
              <a:t>A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477520" y="222250"/>
            <a:ext cx="2044700" cy="521970"/>
            <a:chOff x="752" y="350"/>
            <a:chExt cx="3220" cy="822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随堂演练</a:t>
              </a: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0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1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2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03512" y="908720"/>
            <a:ext cx="8568952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800" i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r>
              <a:rPr lang="zh-CN" altLang="zh-CN" sz="280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下图中</a:t>
            </a:r>
            <a:r>
              <a:rPr lang="en-US" altLang="zh-CN" sz="280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zh-CN" sz="280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不能用来证明勾股定理的是</a:t>
            </a:r>
            <a:r>
              <a:rPr lang="en-US" altLang="zh-CN" sz="280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zh-CN" altLang="zh-CN" sz="2800" i="1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　</a:t>
            </a:r>
            <a:r>
              <a:rPr lang="en-US" altLang="zh-CN" sz="280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endParaRPr lang="zh-CN" altLang="zh-CN" sz="2800" smtClean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24469" y="800899"/>
            <a:ext cx="545297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pic>
        <p:nvPicPr>
          <p:cNvPr id="5" name="图片 4"/>
          <p:cNvPicPr/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1847215" y="1988820"/>
            <a:ext cx="3789680" cy="2030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图片 5"/>
          <p:cNvPicPr/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6111875" y="1710690"/>
            <a:ext cx="3727450" cy="2134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3"/>
          <p:cNvSpPr>
            <a:spLocks noChangeArrowheads="1"/>
          </p:cNvSpPr>
          <p:nvPr/>
        </p:nvSpPr>
        <p:spPr bwMode="auto">
          <a:xfrm>
            <a:off x="1996440" y="784860"/>
            <a:ext cx="867156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图中阴影部分是一个正方形，则此正方形的面积为</a:t>
            </a:r>
            <a:r>
              <a:rPr lang="zh-CN" altLang="en-US" sz="2800" u="sng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grpSp>
        <p:nvGrpSpPr>
          <p:cNvPr id="45061" name="Group 26"/>
          <p:cNvGrpSpPr/>
          <p:nvPr/>
        </p:nvGrpSpPr>
        <p:grpSpPr>
          <a:xfrm>
            <a:off x="3883852" y="2916274"/>
            <a:ext cx="3743325" cy="1552575"/>
            <a:chOff x="1158" y="1956"/>
            <a:chExt cx="4170" cy="2248"/>
          </a:xfrm>
        </p:grpSpPr>
        <p:sp>
          <p:nvSpPr>
            <p:cNvPr id="45062" name="Line 6"/>
            <p:cNvSpPr>
              <a:spLocks noChangeShapeType="1"/>
            </p:cNvSpPr>
            <p:nvPr/>
          </p:nvSpPr>
          <p:spPr bwMode="auto">
            <a:xfrm>
              <a:off x="2501" y="2507"/>
              <a:ext cx="2827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063" name="Line 7"/>
            <p:cNvSpPr>
              <a:spLocks noChangeShapeType="1"/>
            </p:cNvSpPr>
            <p:nvPr/>
          </p:nvSpPr>
          <p:spPr bwMode="auto">
            <a:xfrm flipV="1">
              <a:off x="2501" y="2507"/>
              <a:ext cx="2827" cy="1697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4" name="Rectangle 9"/>
            <p:cNvSpPr/>
            <p:nvPr/>
          </p:nvSpPr>
          <p:spPr>
            <a:xfrm>
              <a:off x="1158" y="2503"/>
              <a:ext cx="1355" cy="1699"/>
            </a:xfrm>
            <a:prstGeom prst="rect">
              <a:avLst/>
            </a:prstGeom>
            <a:solidFill>
              <a:schemeClr val="accent4">
                <a:lumMod val="50000"/>
                <a:lumOff val="50000"/>
              </a:schemeClr>
            </a:solidFill>
            <a:ln w="12700" cap="sq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noProof="1"/>
            </a:p>
          </p:txBody>
        </p:sp>
        <p:sp>
          <p:nvSpPr>
            <p:cNvPr id="45065" name="Text Box 10"/>
            <p:cNvSpPr txBox="1">
              <a:spLocks noChangeArrowheads="1"/>
            </p:cNvSpPr>
            <p:nvPr/>
          </p:nvSpPr>
          <p:spPr bwMode="auto">
            <a:xfrm>
              <a:off x="3048" y="1956"/>
              <a:ext cx="1092" cy="6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>
                  <a:latin typeface="Times New Roman" panose="02020603050405020304" pitchFamily="18" charset="0"/>
                </a:rPr>
                <a:t>8 cm</a:t>
              </a:r>
            </a:p>
          </p:txBody>
        </p:sp>
        <p:sp>
          <p:nvSpPr>
            <p:cNvPr id="45066" name="Text Box 11"/>
            <p:cNvSpPr txBox="1">
              <a:spLocks noChangeArrowheads="1"/>
            </p:cNvSpPr>
            <p:nvPr/>
          </p:nvSpPr>
          <p:spPr bwMode="auto">
            <a:xfrm>
              <a:off x="3722" y="3415"/>
              <a:ext cx="1331" cy="6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>
                  <a:latin typeface="Times New Roman" panose="02020603050405020304" pitchFamily="18" charset="0"/>
                </a:rPr>
                <a:t>10 cm</a:t>
              </a:r>
            </a:p>
          </p:txBody>
        </p:sp>
      </p:grpSp>
      <p:sp>
        <p:nvSpPr>
          <p:cNvPr id="105484" name="Text Box 12"/>
          <p:cNvSpPr txBox="1">
            <a:spLocks noChangeArrowheads="1"/>
          </p:cNvSpPr>
          <p:nvPr/>
        </p:nvSpPr>
        <p:spPr bwMode="auto">
          <a:xfrm>
            <a:off x="2795748" y="1503585"/>
            <a:ext cx="1725612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36 cm²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5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4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29"/>
          <p:cNvSpPr txBox="1">
            <a:spLocks noChangeArrowheads="1"/>
          </p:cNvSpPr>
          <p:nvPr/>
        </p:nvSpPr>
        <p:spPr bwMode="auto">
          <a:xfrm>
            <a:off x="1741805" y="971550"/>
            <a:ext cx="8448675" cy="3969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在△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ABC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中，∠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C=90°.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）若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a=15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b=8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，则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c= </a:t>
            </a:r>
            <a:r>
              <a:rPr lang="en-US" altLang="zh-CN" sz="2800" u="sng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   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）若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c=13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b=12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，则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a= </a:t>
            </a:r>
            <a:r>
              <a:rPr lang="en-US" altLang="zh-CN" sz="2800" u="sng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   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5.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若直角三角形中，有两边长是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7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，则第三边长的平方为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_________.</a:t>
            </a:r>
          </a:p>
        </p:txBody>
      </p:sp>
      <p:sp>
        <p:nvSpPr>
          <p:cNvPr id="12293" name="Text Box 31"/>
          <p:cNvSpPr txBox="1">
            <a:spLocks noChangeArrowheads="1"/>
          </p:cNvSpPr>
          <p:nvPr/>
        </p:nvSpPr>
        <p:spPr bwMode="auto">
          <a:xfrm>
            <a:off x="7005955" y="1939227"/>
            <a:ext cx="108585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17</a:t>
            </a:r>
          </a:p>
        </p:txBody>
      </p:sp>
      <p:sp>
        <p:nvSpPr>
          <p:cNvPr id="12294" name="Text Box 32"/>
          <p:cNvSpPr txBox="1">
            <a:spLocks noChangeArrowheads="1"/>
          </p:cNvSpPr>
          <p:nvPr/>
        </p:nvSpPr>
        <p:spPr bwMode="auto">
          <a:xfrm>
            <a:off x="7005866" y="2695892"/>
            <a:ext cx="108585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</a:p>
        </p:txBody>
      </p:sp>
      <p:sp>
        <p:nvSpPr>
          <p:cNvPr id="32772" name="文本框 1"/>
          <p:cNvSpPr txBox="1">
            <a:spLocks noChangeArrowheads="1"/>
          </p:cNvSpPr>
          <p:nvPr/>
        </p:nvSpPr>
        <p:spPr bwMode="auto">
          <a:xfrm>
            <a:off x="3134646" y="4263410"/>
            <a:ext cx="124968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74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或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1"/>
      <p:bldP spid="3277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直角三角形 32769"/>
          <p:cNvSpPr/>
          <p:nvPr/>
        </p:nvSpPr>
        <p:spPr>
          <a:xfrm>
            <a:off x="5159375" y="620712"/>
            <a:ext cx="3024188" cy="1800225"/>
          </a:xfrm>
          <a:prstGeom prst="rtTriangle">
            <a:avLst/>
          </a:prstGeom>
          <a:gradFill rotWithShape="1">
            <a:gsLst>
              <a:gs pos="0">
                <a:srgbClr val="FF4747"/>
              </a:gs>
              <a:gs pos="100000">
                <a:srgbClr val="FFFEFE"/>
              </a:gs>
            </a:gsLst>
            <a:lin ang="0" scaled="1"/>
          </a:gradFill>
          <a:ln>
            <a:solidFill>
              <a:schemeClr val="tx1"/>
            </a:solidFill>
            <a:round/>
          </a:ln>
        </p:spPr>
        <p:txBody>
          <a:bodyPr anchor="t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22" name="直角三角形 32770"/>
          <p:cNvSpPr/>
          <p:nvPr/>
        </p:nvSpPr>
        <p:spPr>
          <a:xfrm rot="16200000">
            <a:off x="2745581" y="1231106"/>
            <a:ext cx="3024188" cy="1800225"/>
          </a:xfrm>
          <a:prstGeom prst="rtTriangle">
            <a:avLst/>
          </a:prstGeom>
          <a:gradFill rotWithShape="1">
            <a:gsLst>
              <a:gs pos="0">
                <a:srgbClr val="FF4747"/>
              </a:gs>
              <a:gs pos="100000">
                <a:srgbClr val="FFFEFE"/>
              </a:gs>
            </a:gsLst>
            <a:lin ang="0" scaled="1"/>
          </a:gradFill>
          <a:ln>
            <a:solidFill>
              <a:schemeClr val="tx1"/>
            </a:solidFill>
            <a:round/>
          </a:ln>
        </p:spPr>
        <p:txBody>
          <a:bodyPr anchor="t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23" name="直角三角形 32771"/>
          <p:cNvSpPr/>
          <p:nvPr/>
        </p:nvSpPr>
        <p:spPr>
          <a:xfrm rot="10800000">
            <a:off x="3359150" y="3644900"/>
            <a:ext cx="3024188" cy="1800225"/>
          </a:xfrm>
          <a:prstGeom prst="rtTriangle">
            <a:avLst/>
          </a:prstGeom>
          <a:gradFill rotWithShape="1">
            <a:gsLst>
              <a:gs pos="0">
                <a:srgbClr val="FF4747"/>
              </a:gs>
              <a:gs pos="100000">
                <a:srgbClr val="FFFEFE"/>
              </a:gs>
            </a:gsLst>
            <a:lin ang="0" scaled="1"/>
          </a:gradFill>
          <a:ln>
            <a:solidFill>
              <a:schemeClr val="tx1"/>
            </a:solidFill>
            <a:round/>
          </a:ln>
        </p:spPr>
        <p:txBody>
          <a:bodyPr anchor="t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24" name="直角三角形 32772"/>
          <p:cNvSpPr/>
          <p:nvPr/>
        </p:nvSpPr>
        <p:spPr>
          <a:xfrm rot="5400000">
            <a:off x="5769769" y="3031331"/>
            <a:ext cx="3024188" cy="1800225"/>
          </a:xfrm>
          <a:prstGeom prst="rtTriangle">
            <a:avLst/>
          </a:prstGeom>
          <a:gradFill rotWithShape="1">
            <a:gsLst>
              <a:gs pos="0">
                <a:srgbClr val="FF4747"/>
              </a:gs>
              <a:gs pos="100000">
                <a:srgbClr val="FFFEFE"/>
              </a:gs>
            </a:gsLst>
            <a:lin ang="0" scaled="1"/>
          </a:gradFill>
          <a:ln>
            <a:solidFill>
              <a:schemeClr val="tx1"/>
            </a:solidFill>
            <a:round/>
          </a:ln>
        </p:spPr>
        <p:txBody>
          <a:bodyPr anchor="t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30725" name="组合 32773"/>
          <p:cNvGrpSpPr/>
          <p:nvPr/>
        </p:nvGrpSpPr>
        <p:grpSpPr>
          <a:xfrm>
            <a:off x="2135188" y="549275"/>
            <a:ext cx="6048375" cy="6048375"/>
            <a:chOff x="385" y="391"/>
            <a:chExt cx="3810" cy="3810"/>
          </a:xfrm>
        </p:grpSpPr>
        <p:sp>
          <p:nvSpPr>
            <p:cNvPr id="30726" name="直角三角形 32774"/>
            <p:cNvSpPr/>
            <p:nvPr/>
          </p:nvSpPr>
          <p:spPr>
            <a:xfrm rot="16200000">
              <a:off x="769" y="775"/>
              <a:ext cx="1905" cy="1134"/>
            </a:xfrm>
            <a:prstGeom prst="rtTriangle">
              <a:avLst/>
            </a:prstGeom>
            <a:gradFill rotWithShape="1">
              <a:gsLst>
                <a:gs pos="0">
                  <a:srgbClr val="FF4747"/>
                </a:gs>
                <a:gs pos="100000">
                  <a:srgbClr val="FFFEFE"/>
                </a:gs>
              </a:gsLst>
              <a:lin ang="0" scaled="1"/>
            </a:gradFill>
            <a:ln>
              <a:solidFill>
                <a:schemeClr val="tx1"/>
              </a:solidFill>
              <a:round/>
            </a:ln>
          </p:spPr>
          <p:txBody>
            <a:bodyPr anchor="t" anchorCtr="0"/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0727" name="直角三角形 32775"/>
            <p:cNvSpPr/>
            <p:nvPr/>
          </p:nvSpPr>
          <p:spPr>
            <a:xfrm rot="10800000">
              <a:off x="385" y="2296"/>
              <a:ext cx="1905" cy="1134"/>
            </a:xfrm>
            <a:prstGeom prst="rtTriangle">
              <a:avLst/>
            </a:prstGeom>
            <a:gradFill rotWithShape="1">
              <a:gsLst>
                <a:gs pos="0">
                  <a:srgbClr val="FF4747"/>
                </a:gs>
                <a:gs pos="100000">
                  <a:srgbClr val="FFFEFE"/>
                </a:gs>
              </a:gsLst>
              <a:lin ang="0" scaled="1"/>
            </a:gradFill>
            <a:ln>
              <a:solidFill>
                <a:schemeClr val="tx1"/>
              </a:solidFill>
              <a:round/>
            </a:ln>
          </p:spPr>
          <p:txBody>
            <a:bodyPr anchor="t" anchorCtr="0"/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0728" name="直角三角形 32776"/>
            <p:cNvSpPr/>
            <p:nvPr/>
          </p:nvSpPr>
          <p:spPr>
            <a:xfrm rot="5400000">
              <a:off x="1903" y="2681"/>
              <a:ext cx="1905" cy="1134"/>
            </a:xfrm>
            <a:prstGeom prst="rtTriangle">
              <a:avLst/>
            </a:prstGeom>
            <a:gradFill rotWithShape="1">
              <a:gsLst>
                <a:gs pos="0">
                  <a:srgbClr val="FF4747"/>
                </a:gs>
                <a:gs pos="100000">
                  <a:srgbClr val="FFFEFE"/>
                </a:gs>
              </a:gsLst>
              <a:lin ang="0" scaled="1"/>
            </a:gradFill>
            <a:ln>
              <a:solidFill>
                <a:schemeClr val="tx1"/>
              </a:solidFill>
              <a:round/>
            </a:ln>
          </p:spPr>
          <p:txBody>
            <a:bodyPr anchor="t" anchorCtr="0"/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0729" name="直角三角形 32777"/>
            <p:cNvSpPr/>
            <p:nvPr/>
          </p:nvSpPr>
          <p:spPr>
            <a:xfrm>
              <a:off x="2290" y="1162"/>
              <a:ext cx="1905" cy="1134"/>
            </a:xfrm>
            <a:prstGeom prst="rtTriangle">
              <a:avLst/>
            </a:prstGeom>
            <a:gradFill rotWithShape="1">
              <a:gsLst>
                <a:gs pos="0">
                  <a:srgbClr val="FF4747"/>
                </a:gs>
                <a:gs pos="100000">
                  <a:srgbClr val="FFFEFE"/>
                </a:gs>
              </a:gsLst>
              <a:lin ang="0" scaled="1"/>
            </a:gradFill>
            <a:ln>
              <a:solidFill>
                <a:schemeClr val="tx1"/>
              </a:solidFill>
              <a:round/>
            </a:ln>
          </p:spPr>
          <p:txBody>
            <a:bodyPr anchor="t" anchorCtr="0"/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30731" name="文本框 32779"/>
          <p:cNvSpPr/>
          <p:nvPr/>
        </p:nvSpPr>
        <p:spPr>
          <a:xfrm>
            <a:off x="1639887" y="974090"/>
            <a:ext cx="2447925" cy="64516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r>
              <a:rPr lang="zh-CN" altLang="en-US" sz="3600" b="1">
                <a:solidFill>
                  <a:srgbClr val="F01908"/>
                </a:solidFill>
                <a:latin typeface="微软雅黑" panose="020B0503020204020204" charset="-122"/>
                <a:ea typeface="微软雅黑" panose="020B0503020204020204" charset="-122"/>
              </a:rPr>
              <a:t>大会会标</a:t>
            </a:r>
          </a:p>
        </p:txBody>
      </p:sp>
      <p:grpSp>
        <p:nvGrpSpPr>
          <p:cNvPr id="31" name="组合 30"/>
          <p:cNvGrpSpPr/>
          <p:nvPr/>
        </p:nvGrpSpPr>
        <p:grpSpPr>
          <a:xfrm>
            <a:off x="487045" y="213360"/>
            <a:ext cx="2044700" cy="521970"/>
            <a:chOff x="752" y="350"/>
            <a:chExt cx="3220" cy="822"/>
          </a:xfrm>
        </p:grpSpPr>
        <p:sp>
          <p:nvSpPr>
            <p:cNvPr id="32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情景导入</a:t>
              </a:r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34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5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6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3" name="文本框 2"/>
          <p:cNvSpPr txBox="1"/>
          <p:nvPr/>
        </p:nvSpPr>
        <p:spPr>
          <a:xfrm>
            <a:off x="9153525" y="1354455"/>
            <a:ext cx="921385" cy="35972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800" b="1">
                <a:solidFill>
                  <a:srgbClr val="FF0000"/>
                </a:solidFill>
              </a:rPr>
              <a:t>北京欢迎你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06 -2.77855E-06 L -2.22222E-06 0.17823" ptsTypes="">
                                      <p:cBhvr additive="base">
                                        <p:cTn id="6" dur="20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06 -2.15442E-06 L -0.13385 0.16782" ptsTypes="">
                                      <p:cBhvr additive="base">
                                        <p:cTn id="8" dur="2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06 6.68978E-06 L -0.10243 6.68978E-06" ptsTypes="">
                                      <p:cBhvr additive="base">
                                        <p:cTn id="10" dur="2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 additive="base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 additive="base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 additive="base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 additive="base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 additive="base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8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21600000">
                                      <p:cBhvr additive="base">
                                        <p:cTn id="23" dur="2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 additive="base">
                                        <p:cTn id="25" dur="2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2091880" y="957255"/>
            <a:ext cx="8316719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zh-CN" sz="2800" u="none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6.</a:t>
            </a:r>
            <a:r>
              <a:rPr lang="zh-CN" altLang="en-US" sz="2800" u="none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已知∠</a:t>
            </a:r>
            <a:r>
              <a:rPr lang="en-US" altLang="zh-CN" sz="2800" u="none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ACB=90</a:t>
            </a:r>
            <a:r>
              <a:rPr lang="en-US" altLang="zh-CN" sz="2800" u="none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°,CD</a:t>
            </a:r>
            <a:r>
              <a:rPr lang="zh-CN" altLang="en-US" sz="2800" u="none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⊥</a:t>
            </a:r>
            <a:r>
              <a:rPr lang="en-US" altLang="zh-CN" sz="2800" u="none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AB,AC=3,BC=4.</a:t>
            </a:r>
            <a:r>
              <a:rPr lang="zh-CN" altLang="en-US" sz="2800" u="none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求</a:t>
            </a:r>
            <a:r>
              <a:rPr lang="en-US" altLang="zh-CN" sz="2800" u="none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CD</a:t>
            </a:r>
            <a:r>
              <a:rPr lang="zh-CN" altLang="en-US" sz="2800" u="none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的长</a:t>
            </a:r>
            <a:r>
              <a:rPr lang="en-US" altLang="zh-CN" sz="2800" u="none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grpSp>
        <p:nvGrpSpPr>
          <p:cNvPr id="65" name="Group 4"/>
          <p:cNvGrpSpPr/>
          <p:nvPr/>
        </p:nvGrpSpPr>
        <p:grpSpPr>
          <a:xfrm>
            <a:off x="8460185" y="2695669"/>
            <a:ext cx="2701118" cy="2084852"/>
            <a:chOff x="1474" y="1344"/>
            <a:chExt cx="2676" cy="2153"/>
          </a:xfrm>
        </p:grpSpPr>
        <p:sp>
          <p:nvSpPr>
            <p:cNvPr id="66" name="AutoShape 5"/>
            <p:cNvSpPr>
              <a:spLocks noChangeArrowheads="1"/>
            </p:cNvSpPr>
            <p:nvPr/>
          </p:nvSpPr>
          <p:spPr bwMode="auto">
            <a:xfrm>
              <a:off x="1746" y="1661"/>
              <a:ext cx="1905" cy="1361"/>
            </a:xfrm>
            <a:prstGeom prst="rtTriangle">
              <a:avLst/>
            </a:prstGeom>
            <a:noFill/>
            <a:ln w="38100">
              <a:solidFill>
                <a:srgbClr val="00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400" b="1" u="none">
                <a:ea typeface="微软雅黑" panose="020B0503020204020204" charset="-122"/>
              </a:endParaRPr>
            </a:p>
          </p:txBody>
        </p:sp>
        <p:sp>
          <p:nvSpPr>
            <p:cNvPr id="67" name="Text Box 6"/>
            <p:cNvSpPr txBox="1">
              <a:spLocks noChangeArrowheads="1"/>
            </p:cNvSpPr>
            <p:nvPr/>
          </p:nvSpPr>
          <p:spPr bwMode="auto">
            <a:xfrm>
              <a:off x="1519" y="1344"/>
              <a:ext cx="408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 u="none">
                  <a:solidFill>
                    <a:srgbClr val="0000FF"/>
                  </a:solidFill>
                  <a:latin typeface="EU-BX" pitchFamily="65" charset="-122"/>
                  <a:ea typeface="EU-BX" pitchFamily="65" charset="-122"/>
                </a:rPr>
                <a:t>A</a:t>
              </a:r>
            </a:p>
          </p:txBody>
        </p:sp>
        <p:sp>
          <p:nvSpPr>
            <p:cNvPr id="68" name="Text Box 7"/>
            <p:cNvSpPr txBox="1">
              <a:spLocks noChangeArrowheads="1"/>
            </p:cNvSpPr>
            <p:nvPr/>
          </p:nvSpPr>
          <p:spPr bwMode="auto">
            <a:xfrm>
              <a:off x="2381" y="1797"/>
              <a:ext cx="408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 u="none">
                  <a:solidFill>
                    <a:srgbClr val="0000FF"/>
                  </a:solidFill>
                  <a:latin typeface="EU-BX" pitchFamily="65" charset="-122"/>
                  <a:ea typeface="EU-BX" pitchFamily="65" charset="-122"/>
                </a:rPr>
                <a:t>D</a:t>
              </a:r>
            </a:p>
          </p:txBody>
        </p:sp>
        <p:sp>
          <p:nvSpPr>
            <p:cNvPr id="69" name="Text Box 8"/>
            <p:cNvSpPr txBox="1">
              <a:spLocks noChangeArrowheads="1"/>
            </p:cNvSpPr>
            <p:nvPr/>
          </p:nvSpPr>
          <p:spPr bwMode="auto">
            <a:xfrm>
              <a:off x="3742" y="2884"/>
              <a:ext cx="408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 u="none">
                  <a:solidFill>
                    <a:srgbClr val="0000FF"/>
                  </a:solidFill>
                  <a:latin typeface="EU-BX" pitchFamily="65" charset="-122"/>
                  <a:ea typeface="EU-BX" pitchFamily="65" charset="-122"/>
                </a:rPr>
                <a:t>B</a:t>
              </a:r>
            </a:p>
          </p:txBody>
        </p:sp>
        <p:sp>
          <p:nvSpPr>
            <p:cNvPr id="70" name="Text Box 9"/>
            <p:cNvSpPr txBox="1">
              <a:spLocks noChangeArrowheads="1"/>
            </p:cNvSpPr>
            <p:nvPr/>
          </p:nvSpPr>
          <p:spPr bwMode="auto">
            <a:xfrm>
              <a:off x="1474" y="2929"/>
              <a:ext cx="408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 u="none">
                  <a:solidFill>
                    <a:srgbClr val="0000FF"/>
                  </a:solidFill>
                  <a:latin typeface="EU-BX" pitchFamily="65" charset="-122"/>
                  <a:ea typeface="EU-BX" pitchFamily="65" charset="-122"/>
                </a:rPr>
                <a:t>C</a:t>
              </a:r>
            </a:p>
          </p:txBody>
        </p:sp>
        <p:sp>
          <p:nvSpPr>
            <p:cNvPr id="71" name="Line 10"/>
            <p:cNvSpPr>
              <a:spLocks noChangeShapeType="1"/>
            </p:cNvSpPr>
            <p:nvPr/>
          </p:nvSpPr>
          <p:spPr bwMode="auto">
            <a:xfrm flipV="1">
              <a:off x="1746" y="2115"/>
              <a:ext cx="635" cy="90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ea typeface="微软雅黑" panose="020B0503020204020204" charset="-122"/>
              </a:endParaRPr>
            </a:p>
          </p:txBody>
        </p:sp>
        <p:sp>
          <p:nvSpPr>
            <p:cNvPr id="72" name="Text Box 11"/>
            <p:cNvSpPr txBox="1">
              <a:spLocks noChangeArrowheads="1"/>
            </p:cNvSpPr>
            <p:nvPr/>
          </p:nvSpPr>
          <p:spPr bwMode="auto">
            <a:xfrm>
              <a:off x="1474" y="2115"/>
              <a:ext cx="227" cy="47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 u="none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微软雅黑" panose="020B0503020204020204" charset="-122"/>
                  <a:ea typeface="微软雅黑" panose="020B0503020204020204" charset="-122"/>
                </a:rPr>
                <a:t>3</a:t>
              </a:r>
            </a:p>
          </p:txBody>
        </p:sp>
        <p:sp>
          <p:nvSpPr>
            <p:cNvPr id="73" name="Text Box 12"/>
            <p:cNvSpPr txBox="1">
              <a:spLocks noChangeArrowheads="1"/>
            </p:cNvSpPr>
            <p:nvPr/>
          </p:nvSpPr>
          <p:spPr bwMode="auto">
            <a:xfrm>
              <a:off x="2427" y="3022"/>
              <a:ext cx="227" cy="47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 u="none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微软雅黑" panose="020B0503020204020204" charset="-122"/>
                  <a:ea typeface="微软雅黑" panose="020B0503020204020204" charset="-122"/>
                </a:rPr>
                <a:t>4</a:t>
              </a:r>
            </a:p>
          </p:txBody>
        </p:sp>
        <p:sp>
          <p:nvSpPr>
            <p:cNvPr id="74" name="Line 13"/>
            <p:cNvSpPr>
              <a:spLocks noChangeShapeType="1"/>
            </p:cNvSpPr>
            <p:nvPr/>
          </p:nvSpPr>
          <p:spPr bwMode="auto">
            <a:xfrm>
              <a:off x="2336" y="2205"/>
              <a:ext cx="90" cy="4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ea typeface="微软雅黑" panose="020B0503020204020204" charset="-122"/>
              </a:endParaRPr>
            </a:p>
          </p:txBody>
        </p:sp>
        <p:sp>
          <p:nvSpPr>
            <p:cNvPr id="75" name="Line 14"/>
            <p:cNvSpPr>
              <a:spLocks noChangeShapeType="1"/>
            </p:cNvSpPr>
            <p:nvPr/>
          </p:nvSpPr>
          <p:spPr bwMode="auto">
            <a:xfrm flipV="1">
              <a:off x="2426" y="2160"/>
              <a:ext cx="46" cy="91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ea typeface="微软雅黑" panose="020B0503020204020204" charset="-122"/>
              </a:endParaRPr>
            </a:p>
          </p:txBody>
        </p:sp>
      </p:grp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2341245" y="1859915"/>
            <a:ext cx="600329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u="none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</a:t>
            </a:r>
            <a:r>
              <a:rPr lang="zh-CN" altLang="en-US" sz="2800" u="none" smtClean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zh-CN" altLang="en-US" sz="2800" u="none" kern="1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因为</a:t>
            </a:r>
            <a:r>
              <a:rPr lang="zh-CN" altLang="en-US" sz="2800" u="none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</a:t>
            </a:r>
            <a:r>
              <a:rPr lang="en-US" altLang="zh-CN" sz="2800" u="none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ACB=90°</a:t>
            </a:r>
            <a:r>
              <a:rPr lang="zh-CN" altLang="en-US" sz="2800" u="none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800" u="none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AC=3</a:t>
            </a:r>
            <a:r>
              <a:rPr lang="zh-CN" altLang="en-US" sz="2800" u="none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800" u="none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BC=4</a:t>
            </a:r>
            <a:r>
              <a:rPr lang="zh-CN" altLang="en-US" sz="2800" u="none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</a:p>
        </p:txBody>
      </p:sp>
      <p:sp>
        <p:nvSpPr>
          <p:cNvPr id="41" name="Text Box 17"/>
          <p:cNvSpPr txBox="1">
            <a:spLocks noChangeArrowheads="1"/>
          </p:cNvSpPr>
          <p:nvPr/>
        </p:nvSpPr>
        <p:spPr bwMode="auto">
          <a:xfrm>
            <a:off x="2943860" y="2598420"/>
            <a:ext cx="569976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u="none" kern="1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所以</a:t>
            </a:r>
            <a:r>
              <a:rPr lang="en-US" altLang="zh-CN" sz="2800" u="none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</a:t>
            </a:r>
            <a:r>
              <a:rPr lang="en-US" altLang="zh-CN" sz="2800" u="none" baseline="3000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800" u="none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=AC</a:t>
            </a:r>
            <a:r>
              <a:rPr lang="en-US" altLang="zh-CN" sz="2800" u="none" baseline="3000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800" u="none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+BC</a:t>
            </a:r>
            <a:r>
              <a:rPr lang="en-US" altLang="zh-CN" sz="2800" u="none" baseline="3000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800" u="none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=25</a:t>
            </a:r>
            <a:r>
              <a:rPr lang="zh-CN" altLang="en-US" sz="2800" u="none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，即</a:t>
            </a:r>
            <a:r>
              <a:rPr lang="en-US" altLang="zh-CN" sz="2800" u="none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AB=5.</a:t>
            </a:r>
          </a:p>
        </p:txBody>
      </p:sp>
      <p:sp>
        <p:nvSpPr>
          <p:cNvPr id="42" name="Text Box 17"/>
          <p:cNvSpPr txBox="1">
            <a:spLocks noChangeArrowheads="1"/>
          </p:cNvSpPr>
          <p:nvPr/>
        </p:nvSpPr>
        <p:spPr bwMode="auto">
          <a:xfrm>
            <a:off x="2643126" y="3237793"/>
            <a:ext cx="5400856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u="none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根据</a:t>
            </a:r>
            <a:r>
              <a:rPr lang="zh-CN" altLang="en-US" sz="2800" u="none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三角形面积公式，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800" u="none" kern="10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r>
              <a:rPr lang="en-US" altLang="zh-CN" sz="2800" u="none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AC×BC</a:t>
            </a:r>
            <a:r>
              <a:rPr lang="en-US" altLang="zh-CN" sz="2800" u="none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  </a:t>
            </a:r>
            <a:r>
              <a:rPr lang="en-US" altLang="zh-CN" sz="2800" u="none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AB×CD</a:t>
            </a:r>
            <a:r>
              <a:rPr lang="en-US" altLang="zh-CN" sz="2800" u="none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文本框 42"/>
              <p:cNvSpPr txBox="1"/>
              <p:nvPr/>
            </p:nvSpPr>
            <p:spPr>
              <a:xfrm>
                <a:off x="3116212" y="3684360"/>
                <a:ext cx="200660" cy="685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zh-CN" altLang="en-US" sz="2400" b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8" name="文本框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6212" y="3684360"/>
                <a:ext cx="200660" cy="685165"/>
              </a:xfrm>
              <a:prstGeom prst="rect">
                <a:avLst/>
              </a:prstGeom>
              <a:blipFill rotWithShape="1">
                <a:blip r:embed="rId2"/>
                <a:stretch>
                  <a:fillRect l="-133" t="-13" r="-37209" b="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42"/>
              <p:cNvSpPr txBox="1"/>
              <p:nvPr/>
            </p:nvSpPr>
            <p:spPr>
              <a:xfrm>
                <a:off x="4844047" y="3721190"/>
                <a:ext cx="200660" cy="685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zh-CN" altLang="en-US" sz="2400" b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文本框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4047" y="3721190"/>
                <a:ext cx="200660" cy="685165"/>
              </a:xfrm>
              <a:prstGeom prst="rect">
                <a:avLst/>
              </a:prstGeom>
              <a:blipFill rotWithShape="1">
                <a:blip r:embed="rId2"/>
                <a:stretch>
                  <a:fillRect l="-133" t="-13" r="-37209" b="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组合 2"/>
          <p:cNvGrpSpPr/>
          <p:nvPr/>
        </p:nvGrpSpPr>
        <p:grpSpPr>
          <a:xfrm>
            <a:off x="3115782" y="4523986"/>
            <a:ext cx="2483368" cy="808355"/>
            <a:chOff x="1521297" y="4018526"/>
            <a:chExt cx="2483368" cy="808355"/>
          </a:xfrm>
        </p:grpSpPr>
        <p:sp>
          <p:nvSpPr>
            <p:cNvPr id="76" name="Text Box 17"/>
            <p:cNvSpPr txBox="1">
              <a:spLocks noChangeArrowheads="1"/>
            </p:cNvSpPr>
            <p:nvPr/>
          </p:nvSpPr>
          <p:spPr bwMode="auto">
            <a:xfrm>
              <a:off x="1521297" y="4141266"/>
              <a:ext cx="2483368" cy="521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800" u="none" kern="1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所以</a:t>
              </a:r>
              <a:r>
                <a:rPr lang="en-US" altLang="zh-CN" sz="2800" u="none" smtClean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CD</a:t>
              </a:r>
              <a:r>
                <a:rPr lang="en-US" altLang="zh-CN" sz="2800" u="none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=     .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文本框 43"/>
                <p:cNvSpPr txBox="1"/>
                <p:nvPr/>
              </p:nvSpPr>
              <p:spPr>
                <a:xfrm>
                  <a:off x="3152823" y="4018526"/>
                  <a:ext cx="393700" cy="80835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800" i="1" smtClean="0">
                                <a:latin typeface="Cambria Math" panose="02040503050406030204" pitchFamily="18" charset="0"/>
                                <a:ea typeface="微软雅黑" panose="020B0503020204020204" charset="-122"/>
                                <a:cs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800" smtClean="0">
                                <a:latin typeface="Cambria Math" panose="02040503050406030204" pitchFamily="18" charset="0"/>
                                <a:ea typeface="微软雅黑" panose="020B0503020204020204" charset="-122"/>
                                <a:cs typeface="Cambria Math" panose="02040503050406030204" pitchFamily="18" charset="0"/>
                              </a:rPr>
                              <m:t>15</m:t>
                            </m:r>
                          </m:num>
                          <m:den>
                            <m:r>
                              <a:rPr lang="en-US" altLang="zh-CN" sz="2800" smtClean="0">
                                <a:latin typeface="Cambria Math" panose="02040503050406030204" pitchFamily="18" charset="0"/>
                                <a:ea typeface="微软雅黑" panose="020B0503020204020204" charset="-122"/>
                                <a:cs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zh-CN" altLang="en-US" sz="2800">
                    <a:latin typeface="微软雅黑" panose="020B0503020204020204" charset="-122"/>
                    <a:ea typeface="微软雅黑" panose="020B0503020204020204" charset="-122"/>
                    <a:cs typeface="宋体" panose="02010600030101010101" pitchFamily="2" charset="-122"/>
                  </a:endParaRPr>
                </a:p>
              </p:txBody>
            </p:sp>
          </mc:Choice>
          <mc:Fallback xmlns="">
            <p:sp>
              <p:nvSpPr>
                <p:cNvPr id="79" name="文本框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52823" y="4018526"/>
                  <a:ext cx="393700" cy="808355"/>
                </a:xfrm>
                <a:prstGeom prst="rect">
                  <a:avLst/>
                </a:prstGeom>
                <a:blipFill rotWithShape="1">
                  <a:blip r:embed="rId3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1819910" y="619125"/>
            <a:ext cx="8551545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400">
                <a:solidFill>
                  <a:srgbClr val="26999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7.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在△ABC中，AB＝20，AC＝15，AD为BC边上的高，且AD＝12，求△ABC的周长．</a:t>
            </a:r>
          </a:p>
        </p:txBody>
      </p:sp>
      <p:pic>
        <p:nvPicPr>
          <p:cNvPr id="16" name="图片 -214748261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08595" y="1818005"/>
            <a:ext cx="2424430" cy="1588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1900555" y="1681480"/>
            <a:ext cx="5690870" cy="5077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解：当高AD在△ABC内部时，如图①.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在Rt△ABD中，由勾股定理，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得BD</a:t>
            </a:r>
            <a:r>
              <a:rPr lang="zh-CN" altLang="en-US" sz="24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＝AB</a:t>
            </a:r>
            <a:r>
              <a:rPr lang="zh-CN" altLang="en-US" sz="24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－AD</a:t>
            </a:r>
            <a:r>
              <a:rPr lang="zh-CN" altLang="en-US" sz="24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＝20</a:t>
            </a:r>
            <a:r>
              <a:rPr lang="zh-CN" altLang="en-US" sz="24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－12</a:t>
            </a:r>
            <a:r>
              <a:rPr lang="zh-CN" altLang="en-US" sz="24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＝16</a:t>
            </a:r>
            <a:r>
              <a:rPr lang="zh-CN" altLang="en-US" sz="24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∴BD＝16；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在Rt△ACD中，由勾股定理，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得CD</a:t>
            </a:r>
            <a:r>
              <a:rPr lang="zh-CN" altLang="en-US" sz="24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＝AC</a:t>
            </a:r>
            <a:r>
              <a:rPr lang="zh-CN" altLang="en-US" sz="24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－AD</a:t>
            </a:r>
            <a:r>
              <a:rPr lang="zh-CN" altLang="en-US" sz="24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＝15</a:t>
            </a:r>
            <a:r>
              <a:rPr lang="zh-CN" altLang="en-US" sz="24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－12</a:t>
            </a:r>
            <a:r>
              <a:rPr lang="zh-CN" altLang="en-US" sz="24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＝81，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∴CD＝9.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∴BC＝BD＋CD＝25，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∴△ABC的周长为25＋20＋15＝60.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-2147482615"/>
          <p:cNvPicPr>
            <a:picLocks noChangeAspect="1" noChangeArrowheads="1"/>
          </p:cNvPicPr>
          <p:nvPr/>
        </p:nvPicPr>
        <p:blipFill>
          <a:blip r:embed="rId2" cstate="email"/>
          <a:srcRect r="-2817" b="-321"/>
          <a:stretch>
            <a:fillRect/>
          </a:stretch>
        </p:blipFill>
        <p:spPr bwMode="auto">
          <a:xfrm>
            <a:off x="8211185" y="995680"/>
            <a:ext cx="1986280" cy="1846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1887538" y="995680"/>
            <a:ext cx="8093075" cy="2861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当高AD在△ABC外部时，如图②.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同理可得 BD＝16，CD＝9.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∴BC＝BD－CD＝7，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∴△ABC的周长为7＋20＋15＝42.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综上所述，△ABC的周长为42或60.</a:t>
            </a:r>
          </a:p>
        </p:txBody>
      </p:sp>
      <p:sp>
        <p:nvSpPr>
          <p:cNvPr id="16" name="文本框 99"/>
          <p:cNvSpPr txBox="1">
            <a:spLocks noChangeArrowheads="1"/>
          </p:cNvSpPr>
          <p:nvPr/>
        </p:nvSpPr>
        <p:spPr bwMode="auto">
          <a:xfrm>
            <a:off x="1687195" y="4060825"/>
            <a:ext cx="8980805" cy="1753235"/>
          </a:xfrm>
          <a:prstGeom prst="rect">
            <a:avLst/>
          </a:prstGeom>
          <a:noFill/>
          <a:ln w="28575">
            <a:solidFill>
              <a:srgbClr val="006666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总结：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题中未给出图形，作高构造直角三角形时，易漏掉钝角三角形的情况．如在本例题中，易只考虑高AD在△ABC内的情形，忽视高AD在△ABC外的情形</a:t>
            </a: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624577" y="1235481"/>
            <a:ext cx="8943607" cy="5273497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477520" y="222250"/>
            <a:ext cx="2044700" cy="521970"/>
            <a:chOff x="752" y="350"/>
            <a:chExt cx="3220" cy="822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课堂小结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5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pic>
        <p:nvPicPr>
          <p:cNvPr id="10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1404600" y="12319000"/>
            <a:ext cx="342900" cy="266700"/>
          </a:xfrm>
          <a:prstGeom prst="cube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文本框 114690"/>
          <p:cNvSpPr/>
          <p:nvPr/>
        </p:nvSpPr>
        <p:spPr>
          <a:xfrm>
            <a:off x="5039995" y="643890"/>
            <a:ext cx="5658485" cy="572389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这个图案是我国汉代数学家赵爽在证明勾股定理时用到的，被称为“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赵爽弦图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”。是为了证明发明于中国周代的勾股定理而绘制的。经过设计变化成为含义丰富的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2002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年国际数学家大会的会标。中国古代数学家们对于勾股定理的发现和证明，在世界数学史上具有独特的贡献和地位。尤其是其中体现出来的“形数统一”的思想方法，更具有科学创新的重大意义。  </a:t>
            </a:r>
          </a:p>
        </p:txBody>
      </p:sp>
      <p:pic>
        <p:nvPicPr>
          <p:cNvPr id="32770" name="图片 114691" descr="9a1151c2f928c026e5dd3bfa"/>
          <p:cNvPicPr/>
          <p:nvPr/>
        </p:nvPicPr>
        <p:blipFill>
          <a:blip r:embed="rId3"/>
          <a:stretch>
            <a:fillRect/>
          </a:stretch>
        </p:blipFill>
        <p:spPr>
          <a:xfrm>
            <a:off x="970597" y="1557338"/>
            <a:ext cx="2917825" cy="2951162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32771" name="文本框 114692"/>
          <p:cNvSpPr/>
          <p:nvPr/>
        </p:nvSpPr>
        <p:spPr>
          <a:xfrm>
            <a:off x="806767" y="643573"/>
            <a:ext cx="2663825" cy="64516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赵爽弦图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endParaRPr lang="zh-CN" altLang="en-US" sz="32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1"/>
          <p:cNvGrpSpPr/>
          <p:nvPr/>
        </p:nvGrpSpPr>
        <p:grpSpPr>
          <a:xfrm>
            <a:off x="6154420" y="1993583"/>
            <a:ext cx="3062288" cy="479425"/>
            <a:chOff x="2802" y="1296"/>
            <a:chExt cx="1929" cy="302"/>
          </a:xfrm>
        </p:grpSpPr>
        <p:sp>
          <p:nvSpPr>
            <p:cNvPr id="1122" name="Text Box 7"/>
            <p:cNvSpPr txBox="1">
              <a:spLocks noChangeArrowheads="1"/>
            </p:cNvSpPr>
            <p:nvPr/>
          </p:nvSpPr>
          <p:spPr bwMode="auto">
            <a:xfrm>
              <a:off x="2802" y="1308"/>
              <a:ext cx="288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3</a:t>
              </a:r>
            </a:p>
          </p:txBody>
        </p:sp>
        <p:sp>
          <p:nvSpPr>
            <p:cNvPr id="1123" name="Text Box 8"/>
            <p:cNvSpPr txBox="1">
              <a:spLocks noChangeArrowheads="1"/>
            </p:cNvSpPr>
            <p:nvPr/>
          </p:nvSpPr>
          <p:spPr bwMode="auto">
            <a:xfrm>
              <a:off x="4368" y="1296"/>
              <a:ext cx="363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5</a:t>
              </a:r>
            </a:p>
          </p:txBody>
        </p:sp>
        <p:sp>
          <p:nvSpPr>
            <p:cNvPr id="1124" name="Text Box 9"/>
            <p:cNvSpPr txBox="1">
              <a:spLocks noChangeArrowheads="1"/>
            </p:cNvSpPr>
            <p:nvPr/>
          </p:nvSpPr>
          <p:spPr bwMode="auto">
            <a:xfrm>
              <a:off x="3552" y="1296"/>
              <a:ext cx="411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4</a:t>
              </a:r>
            </a:p>
          </p:txBody>
        </p:sp>
      </p:grpSp>
      <p:grpSp>
        <p:nvGrpSpPr>
          <p:cNvPr id="3" name="Group 192"/>
          <p:cNvGrpSpPr/>
          <p:nvPr/>
        </p:nvGrpSpPr>
        <p:grpSpPr>
          <a:xfrm>
            <a:off x="6065838" y="2608263"/>
            <a:ext cx="3192462" cy="536575"/>
            <a:chOff x="2837" y="1776"/>
            <a:chExt cx="2011" cy="338"/>
          </a:xfrm>
        </p:grpSpPr>
        <p:sp>
          <p:nvSpPr>
            <p:cNvPr id="1119" name="Text Box 173"/>
            <p:cNvSpPr txBox="1">
              <a:spLocks noChangeArrowheads="1"/>
            </p:cNvSpPr>
            <p:nvPr/>
          </p:nvSpPr>
          <p:spPr bwMode="auto">
            <a:xfrm>
              <a:off x="2837" y="1824"/>
              <a:ext cx="288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9</a:t>
              </a:r>
            </a:p>
          </p:txBody>
        </p:sp>
        <p:sp>
          <p:nvSpPr>
            <p:cNvPr id="1120" name="Text Box 174"/>
            <p:cNvSpPr txBox="1">
              <a:spLocks noChangeArrowheads="1"/>
            </p:cNvSpPr>
            <p:nvPr/>
          </p:nvSpPr>
          <p:spPr bwMode="auto">
            <a:xfrm>
              <a:off x="3605" y="1824"/>
              <a:ext cx="384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16</a:t>
              </a:r>
            </a:p>
          </p:txBody>
        </p:sp>
        <p:sp>
          <p:nvSpPr>
            <p:cNvPr id="1121" name="Text Box 175"/>
            <p:cNvSpPr txBox="1">
              <a:spLocks noChangeArrowheads="1"/>
            </p:cNvSpPr>
            <p:nvPr/>
          </p:nvSpPr>
          <p:spPr bwMode="auto">
            <a:xfrm>
              <a:off x="4368" y="1776"/>
              <a:ext cx="480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25</a:t>
              </a:r>
            </a:p>
          </p:txBody>
        </p:sp>
      </p:grpSp>
      <p:sp>
        <p:nvSpPr>
          <p:cNvPr id="1034" name="Text Box 189"/>
          <p:cNvSpPr txBox="1">
            <a:spLocks noChangeArrowheads="1"/>
          </p:cNvSpPr>
          <p:nvPr/>
        </p:nvSpPr>
        <p:spPr bwMode="auto">
          <a:xfrm>
            <a:off x="4991100" y="1385253"/>
            <a:ext cx="198120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问题</a:t>
            </a: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</a:rPr>
              <a:t>1</a:t>
            </a:r>
          </a:p>
        </p:txBody>
      </p:sp>
      <p:sp>
        <p:nvSpPr>
          <p:cNvPr id="1035" name="Text Box 181"/>
          <p:cNvSpPr txBox="1">
            <a:spLocks noChangeArrowheads="1"/>
          </p:cNvSpPr>
          <p:nvPr/>
        </p:nvSpPr>
        <p:spPr bwMode="auto">
          <a:xfrm>
            <a:off x="4702810" y="2028508"/>
            <a:ext cx="5181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1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 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BC=___, AC=___, AB=___ </a:t>
            </a: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4991100" y="3400425"/>
          <a:ext cx="5262563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4" imgW="2463800" imgH="241300" progId="Equation.DSMT4">
                  <p:embed/>
                </p:oleObj>
              </mc:Choice>
              <mc:Fallback>
                <p:oleObj name="Equation" r:id="rId4" imgW="2463800" imgH="2413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991100" y="3400425"/>
                        <a:ext cx="5262563" cy="509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36" name="Group 194"/>
          <p:cNvGrpSpPr/>
          <p:nvPr/>
        </p:nvGrpSpPr>
        <p:grpSpPr>
          <a:xfrm>
            <a:off x="4914900" y="2637156"/>
            <a:ext cx="4302125" cy="585788"/>
            <a:chOff x="2070" y="1801"/>
            <a:chExt cx="2710" cy="369"/>
          </a:xfrm>
        </p:grpSpPr>
        <p:grpSp>
          <p:nvGrpSpPr>
            <p:cNvPr id="1117" name="Group 190"/>
            <p:cNvGrpSpPr/>
            <p:nvPr/>
          </p:nvGrpSpPr>
          <p:grpSpPr>
            <a:xfrm>
              <a:off x="2413" y="1801"/>
              <a:ext cx="2367" cy="369"/>
              <a:chOff x="2413" y="1801"/>
              <a:chExt cx="2367" cy="369"/>
            </a:xfrm>
          </p:grpSpPr>
          <p:graphicFrame>
            <p:nvGraphicFramePr>
              <p:cNvPr id="1027" name="Object 186"/>
              <p:cNvGraphicFramePr>
                <a:graphicFrameLocks noChangeAspect="1"/>
              </p:cNvGraphicFramePr>
              <p:nvPr/>
            </p:nvGraphicFramePr>
            <p:xfrm>
              <a:off x="3250" y="1832"/>
              <a:ext cx="782" cy="30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9" name="Equation" r:id="rId6" imgW="584200" imgH="228600" progId="Equation.DSMT4">
                      <p:embed/>
                    </p:oleObj>
                  </mc:Choice>
                  <mc:Fallback>
                    <p:oleObj name="Equation" r:id="rId6" imgW="584200" imgH="228600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tretch>
                            <a:fillRect/>
                          </a:stretch>
                        </p:blipFill>
                        <p:spPr>
                          <a:xfrm>
                            <a:off x="3250" y="1832"/>
                            <a:ext cx="782" cy="302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28" name="Object 184"/>
              <p:cNvGraphicFramePr>
                <a:graphicFrameLocks noChangeAspect="1"/>
              </p:cNvGraphicFramePr>
              <p:nvPr/>
            </p:nvGraphicFramePr>
            <p:xfrm>
              <a:off x="2413" y="1851"/>
              <a:ext cx="782" cy="31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0" name="Equation" r:id="rId8" imgW="584200" imgH="241300" progId="Equation.DSMT4">
                      <p:embed/>
                    </p:oleObj>
                  </mc:Choice>
                  <mc:Fallback>
                    <p:oleObj name="Equation" r:id="rId8" imgW="584200" imgH="241300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tretch>
                            <a:fillRect/>
                          </a:stretch>
                        </p:blipFill>
                        <p:spPr>
                          <a:xfrm>
                            <a:off x="2413" y="1851"/>
                            <a:ext cx="782" cy="319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29" name="Object 187"/>
              <p:cNvGraphicFramePr>
                <a:graphicFrameLocks noChangeAspect="1"/>
              </p:cNvGraphicFramePr>
              <p:nvPr/>
            </p:nvGraphicFramePr>
            <p:xfrm>
              <a:off x="4032" y="1801"/>
              <a:ext cx="748" cy="30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1" name="Equation" r:id="rId10" imgW="558800" imgH="228600" progId="Equation.DSMT4">
                      <p:embed/>
                    </p:oleObj>
                  </mc:Choice>
                  <mc:Fallback>
                    <p:oleObj name="Equation" r:id="rId10" imgW="558800" imgH="228600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tretch>
                            <a:fillRect/>
                          </a:stretch>
                        </p:blipFill>
                        <p:spPr>
                          <a:xfrm>
                            <a:off x="4032" y="1801"/>
                            <a:ext cx="748" cy="302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118" name="Rectangle 193"/>
            <p:cNvSpPr>
              <a:spLocks noChangeArrowheads="1"/>
            </p:cNvSpPr>
            <p:nvPr/>
          </p:nvSpPr>
          <p:spPr bwMode="auto">
            <a:xfrm>
              <a:off x="2070" y="1860"/>
              <a:ext cx="403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>
                  <a:latin typeface="宋体" panose="02010600030101010101" pitchFamily="2" charset="-122"/>
                </a:rPr>
                <a:t>2</a:t>
              </a:r>
              <a:r>
                <a:rPr lang="zh-CN" altLang="en-US"/>
                <a:t>、</a:t>
              </a:r>
            </a:p>
          </p:txBody>
        </p:sp>
      </p:grpSp>
      <p:sp>
        <p:nvSpPr>
          <p:cNvPr id="80077" name="Text Box 205"/>
          <p:cNvSpPr txBox="1">
            <a:spLocks noChangeArrowheads="1"/>
          </p:cNvSpPr>
          <p:nvPr/>
        </p:nvSpPr>
        <p:spPr bwMode="auto">
          <a:xfrm>
            <a:off x="4914900" y="3992563"/>
            <a:ext cx="5676900" cy="101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、能不能用直角三角形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ABC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的三边表</a:t>
            </a:r>
          </a:p>
          <a:p>
            <a:pPr algn="l" eaLnBrk="1" hangingPunct="1">
              <a:spcBef>
                <a:spcPct val="50000"/>
              </a:spcBef>
            </a:pP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示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</a:t>
            </a:r>
            <a:r>
              <a:rPr lang="zh-CN" altLang="en-US" baseline="-25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黄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</a:t>
            </a:r>
            <a:r>
              <a:rPr lang="zh-CN" altLang="en-US" baseline="-25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蓝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</a:t>
            </a:r>
            <a:r>
              <a:rPr lang="zh-CN" altLang="en-US" baseline="-25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红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的等量关系？</a:t>
            </a:r>
          </a:p>
        </p:txBody>
      </p:sp>
      <p:sp>
        <p:nvSpPr>
          <p:cNvPr id="80078" name="Text Box 206"/>
          <p:cNvSpPr txBox="1">
            <a:spLocks noChangeArrowheads="1"/>
          </p:cNvSpPr>
          <p:nvPr/>
        </p:nvSpPr>
        <p:spPr bwMode="auto">
          <a:xfrm>
            <a:off x="8343900" y="3306763"/>
            <a:ext cx="198120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i="1">
                <a:solidFill>
                  <a:srgbClr val="0000CC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S</a:t>
            </a:r>
            <a:r>
              <a:rPr lang="zh-CN" altLang="en-US" sz="2800" baseline="-25000">
                <a:solidFill>
                  <a:srgbClr val="0000CC"/>
                </a:solidFill>
                <a:latin typeface="Times New Roman" panose="02020603050405020304"/>
                <a:ea typeface="楷体" panose="02010609060101010101" pitchFamily="49" charset="-122"/>
              </a:rPr>
              <a:t>黄</a:t>
            </a:r>
            <a:r>
              <a:rPr lang="en-US" altLang="zh-CN" sz="2800">
                <a:solidFill>
                  <a:srgbClr val="0000CC"/>
                </a:solidFill>
                <a:latin typeface="Times New Roman" panose="02020603050405020304"/>
                <a:ea typeface="楷体" panose="02010609060101010101" pitchFamily="49" charset="-122"/>
              </a:rPr>
              <a:t>+</a:t>
            </a:r>
            <a:r>
              <a:rPr lang="en-US" altLang="zh-CN" sz="2800" i="1">
                <a:solidFill>
                  <a:srgbClr val="0000CC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S</a:t>
            </a:r>
            <a:r>
              <a:rPr lang="zh-CN" altLang="en-US" sz="2800" baseline="-25000">
                <a:solidFill>
                  <a:srgbClr val="0000CC"/>
                </a:solidFill>
                <a:latin typeface="Times New Roman" panose="02020603050405020304"/>
                <a:ea typeface="楷体" panose="02010609060101010101" pitchFamily="49" charset="-122"/>
              </a:rPr>
              <a:t>蓝</a:t>
            </a:r>
            <a:r>
              <a:rPr lang="en-US" altLang="zh-CN" sz="2800">
                <a:solidFill>
                  <a:srgbClr val="0000CC"/>
                </a:solidFill>
                <a:latin typeface="Times New Roman" panose="02020603050405020304"/>
                <a:ea typeface="楷体" panose="02010609060101010101" pitchFamily="49" charset="-122"/>
              </a:rPr>
              <a:t>=</a:t>
            </a:r>
            <a:r>
              <a:rPr lang="en-US" altLang="zh-CN" sz="2800" i="1">
                <a:solidFill>
                  <a:srgbClr val="0000CC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S</a:t>
            </a:r>
            <a:r>
              <a:rPr lang="zh-CN" altLang="en-US" sz="2800" baseline="-25000">
                <a:solidFill>
                  <a:srgbClr val="0000CC"/>
                </a:solidFill>
                <a:latin typeface="Times New Roman" panose="02020603050405020304"/>
                <a:ea typeface="楷体" panose="02010609060101010101" pitchFamily="49" charset="-122"/>
              </a:rPr>
              <a:t>红</a:t>
            </a:r>
          </a:p>
        </p:txBody>
      </p:sp>
      <p:sp>
        <p:nvSpPr>
          <p:cNvPr id="80079" name="Text Box 207"/>
          <p:cNvSpPr txBox="1">
            <a:spLocks noChangeArrowheads="1"/>
          </p:cNvSpPr>
          <p:nvPr/>
        </p:nvSpPr>
        <p:spPr bwMode="auto">
          <a:xfrm>
            <a:off x="5448300" y="5211763"/>
            <a:ext cx="342900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 smtClean="0">
                <a:solidFill>
                  <a:srgbClr val="0000CC"/>
                </a:solidFill>
                <a:latin typeface="微软雅黑" panose="020B0503020204020204" charset="-122"/>
                <a:ea typeface="微软雅黑" panose="020B0503020204020204" charset="-122"/>
              </a:rPr>
              <a:t>AC</a:t>
            </a:r>
            <a:r>
              <a:rPr lang="en-US" altLang="zh-CN" sz="2800" b="1" baseline="30000" dirty="0" smtClean="0">
                <a:solidFill>
                  <a:srgbClr val="0000CC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en-US" altLang="zh-CN" sz="2800" b="1" dirty="0" smtClean="0">
                <a:solidFill>
                  <a:srgbClr val="0000CC"/>
                </a:solidFill>
                <a:latin typeface="微软雅黑" panose="020B0503020204020204" charset="-122"/>
                <a:ea typeface="微软雅黑" panose="020B0503020204020204" charset="-122"/>
              </a:rPr>
              <a:t>+BC</a:t>
            </a:r>
            <a:r>
              <a:rPr lang="en-US" altLang="zh-CN" sz="2800" b="1" baseline="30000" dirty="0" smtClean="0">
                <a:solidFill>
                  <a:srgbClr val="0000CC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en-US" altLang="zh-CN" sz="2800" b="1" dirty="0" smtClean="0">
                <a:solidFill>
                  <a:srgbClr val="0000CC"/>
                </a:solidFill>
                <a:latin typeface="微软雅黑" panose="020B0503020204020204" charset="-122"/>
                <a:ea typeface="微软雅黑" panose="020B0503020204020204" charset="-122"/>
              </a:rPr>
              <a:t>=AB</a:t>
            </a:r>
            <a:r>
              <a:rPr lang="en-US" altLang="zh-CN" sz="2800" b="1" baseline="30000" dirty="0" smtClean="0">
                <a:solidFill>
                  <a:srgbClr val="0000CC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endParaRPr lang="en-US" altLang="zh-CN" sz="2800" b="1" baseline="30000" dirty="0">
              <a:solidFill>
                <a:srgbClr val="0000CC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4" name="Group 104"/>
          <p:cNvGrpSpPr/>
          <p:nvPr/>
        </p:nvGrpSpPr>
        <p:grpSpPr>
          <a:xfrm rot="16200000" flipV="1">
            <a:off x="1594644" y="1669256"/>
            <a:ext cx="3200400" cy="2884488"/>
            <a:chOff x="288" y="624"/>
            <a:chExt cx="3410" cy="3072"/>
          </a:xfrm>
        </p:grpSpPr>
        <p:grpSp>
          <p:nvGrpSpPr>
            <p:cNvPr id="5" name="Group 105"/>
            <p:cNvGrpSpPr/>
            <p:nvPr/>
          </p:nvGrpSpPr>
          <p:grpSpPr>
            <a:xfrm>
              <a:off x="1648" y="2670"/>
              <a:ext cx="1020" cy="1026"/>
              <a:chOff x="3408" y="1326"/>
              <a:chExt cx="1020" cy="1026"/>
            </a:xfrm>
          </p:grpSpPr>
          <p:grpSp>
            <p:nvGrpSpPr>
              <p:cNvPr id="1102" name="Group 106"/>
              <p:cNvGrpSpPr/>
              <p:nvPr/>
            </p:nvGrpSpPr>
            <p:grpSpPr>
              <a:xfrm>
                <a:off x="3408" y="2010"/>
                <a:ext cx="1020" cy="342"/>
                <a:chOff x="3408" y="2010"/>
                <a:chExt cx="1020" cy="342"/>
              </a:xfrm>
            </p:grpSpPr>
            <p:sp>
              <p:nvSpPr>
                <p:cNvPr id="1111" name="Rectangle 107"/>
                <p:cNvSpPr>
                  <a:spLocks noChangeAspect="1" noChangeArrowheads="1"/>
                </p:cNvSpPr>
                <p:nvPr/>
              </p:nvSpPr>
              <p:spPr bwMode="auto">
                <a:xfrm>
                  <a:off x="3408" y="2012"/>
                  <a:ext cx="340" cy="340"/>
                </a:xfrm>
                <a:prstGeom prst="rect">
                  <a:avLst/>
                </a:prstGeom>
                <a:solidFill>
                  <a:srgbClr val="FFFF00"/>
                </a:solidFill>
                <a:ln w="19050" algn="ctr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112" name="Rectangle 108"/>
                <p:cNvSpPr>
                  <a:spLocks noChangeAspect="1" noChangeArrowheads="1"/>
                </p:cNvSpPr>
                <p:nvPr/>
              </p:nvSpPr>
              <p:spPr bwMode="auto">
                <a:xfrm>
                  <a:off x="4088" y="2010"/>
                  <a:ext cx="340" cy="340"/>
                </a:xfrm>
                <a:prstGeom prst="rect">
                  <a:avLst/>
                </a:prstGeom>
                <a:solidFill>
                  <a:srgbClr val="FFFF00"/>
                </a:solidFill>
                <a:ln w="19050" algn="ctr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113" name="Rectangle 109"/>
                <p:cNvSpPr>
                  <a:spLocks noChangeAspect="1" noChangeArrowheads="1"/>
                </p:cNvSpPr>
                <p:nvPr/>
              </p:nvSpPr>
              <p:spPr bwMode="auto">
                <a:xfrm>
                  <a:off x="3747" y="2012"/>
                  <a:ext cx="340" cy="340"/>
                </a:xfrm>
                <a:prstGeom prst="rect">
                  <a:avLst/>
                </a:prstGeom>
                <a:solidFill>
                  <a:srgbClr val="FFFF00"/>
                </a:solidFill>
                <a:ln w="19050" algn="ctr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grpSp>
            <p:nvGrpSpPr>
              <p:cNvPr id="1103" name="Group 110"/>
              <p:cNvGrpSpPr/>
              <p:nvPr/>
            </p:nvGrpSpPr>
            <p:grpSpPr>
              <a:xfrm>
                <a:off x="3408" y="1668"/>
                <a:ext cx="1020" cy="342"/>
                <a:chOff x="3408" y="2010"/>
                <a:chExt cx="1020" cy="342"/>
              </a:xfrm>
            </p:grpSpPr>
            <p:sp>
              <p:nvSpPr>
                <p:cNvPr id="1108" name="Rectangle 111"/>
                <p:cNvSpPr>
                  <a:spLocks noChangeAspect="1" noChangeArrowheads="1"/>
                </p:cNvSpPr>
                <p:nvPr/>
              </p:nvSpPr>
              <p:spPr bwMode="auto">
                <a:xfrm>
                  <a:off x="3408" y="2012"/>
                  <a:ext cx="340" cy="340"/>
                </a:xfrm>
                <a:prstGeom prst="rect">
                  <a:avLst/>
                </a:prstGeom>
                <a:solidFill>
                  <a:srgbClr val="FFFF00"/>
                </a:solidFill>
                <a:ln w="19050" algn="ctr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109" name="Rectangle 112"/>
                <p:cNvSpPr>
                  <a:spLocks noChangeAspect="1" noChangeArrowheads="1"/>
                </p:cNvSpPr>
                <p:nvPr/>
              </p:nvSpPr>
              <p:spPr bwMode="auto">
                <a:xfrm>
                  <a:off x="4088" y="2010"/>
                  <a:ext cx="340" cy="340"/>
                </a:xfrm>
                <a:prstGeom prst="rect">
                  <a:avLst/>
                </a:prstGeom>
                <a:solidFill>
                  <a:srgbClr val="FFFF00"/>
                </a:solidFill>
                <a:ln w="19050" algn="ctr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110" name="Rectangle 113"/>
                <p:cNvSpPr>
                  <a:spLocks noChangeAspect="1" noChangeArrowheads="1"/>
                </p:cNvSpPr>
                <p:nvPr/>
              </p:nvSpPr>
              <p:spPr bwMode="auto">
                <a:xfrm>
                  <a:off x="3747" y="2012"/>
                  <a:ext cx="340" cy="340"/>
                </a:xfrm>
                <a:prstGeom prst="rect">
                  <a:avLst/>
                </a:prstGeom>
                <a:solidFill>
                  <a:srgbClr val="FFFF00"/>
                </a:solidFill>
                <a:ln w="19050" algn="ctr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grpSp>
            <p:nvGrpSpPr>
              <p:cNvPr id="1104" name="Group 114"/>
              <p:cNvGrpSpPr/>
              <p:nvPr/>
            </p:nvGrpSpPr>
            <p:grpSpPr>
              <a:xfrm>
                <a:off x="3408" y="1326"/>
                <a:ext cx="1020" cy="342"/>
                <a:chOff x="3408" y="2010"/>
                <a:chExt cx="1020" cy="342"/>
              </a:xfrm>
            </p:grpSpPr>
            <p:sp>
              <p:nvSpPr>
                <p:cNvPr id="1105" name="Rectangle 115"/>
                <p:cNvSpPr>
                  <a:spLocks noChangeAspect="1" noChangeArrowheads="1"/>
                </p:cNvSpPr>
                <p:nvPr/>
              </p:nvSpPr>
              <p:spPr bwMode="auto">
                <a:xfrm>
                  <a:off x="3408" y="2012"/>
                  <a:ext cx="340" cy="340"/>
                </a:xfrm>
                <a:prstGeom prst="rect">
                  <a:avLst/>
                </a:prstGeom>
                <a:solidFill>
                  <a:srgbClr val="FFFF00"/>
                </a:solidFill>
                <a:ln w="19050" algn="ctr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106" name="Rectangle 116"/>
                <p:cNvSpPr>
                  <a:spLocks noChangeAspect="1" noChangeArrowheads="1"/>
                </p:cNvSpPr>
                <p:nvPr/>
              </p:nvSpPr>
              <p:spPr bwMode="auto">
                <a:xfrm>
                  <a:off x="4088" y="2010"/>
                  <a:ext cx="340" cy="340"/>
                </a:xfrm>
                <a:prstGeom prst="rect">
                  <a:avLst/>
                </a:prstGeom>
                <a:solidFill>
                  <a:srgbClr val="FFFF00"/>
                </a:solidFill>
                <a:ln w="19050" algn="ctr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107" name="Rectangle 117"/>
                <p:cNvSpPr>
                  <a:spLocks noChangeAspect="1" noChangeArrowheads="1"/>
                </p:cNvSpPr>
                <p:nvPr/>
              </p:nvSpPr>
              <p:spPr bwMode="auto">
                <a:xfrm>
                  <a:off x="3747" y="2012"/>
                  <a:ext cx="340" cy="340"/>
                </a:xfrm>
                <a:prstGeom prst="rect">
                  <a:avLst/>
                </a:prstGeom>
                <a:solidFill>
                  <a:srgbClr val="FFFF00"/>
                </a:solidFill>
                <a:ln w="19050" algn="ctr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</p:grpSp>
        <p:grpSp>
          <p:nvGrpSpPr>
            <p:cNvPr id="1048" name="Group 118"/>
            <p:cNvGrpSpPr/>
            <p:nvPr/>
          </p:nvGrpSpPr>
          <p:grpSpPr>
            <a:xfrm>
              <a:off x="288" y="1308"/>
              <a:ext cx="1361" cy="1356"/>
              <a:chOff x="1776" y="1532"/>
              <a:chExt cx="1361" cy="1356"/>
            </a:xfrm>
          </p:grpSpPr>
          <p:grpSp>
            <p:nvGrpSpPr>
              <p:cNvPr id="1080" name="Group 119"/>
              <p:cNvGrpSpPr/>
              <p:nvPr/>
            </p:nvGrpSpPr>
            <p:grpSpPr>
              <a:xfrm>
                <a:off x="1776" y="1532"/>
                <a:ext cx="1361" cy="680"/>
                <a:chOff x="1776" y="1532"/>
                <a:chExt cx="1361" cy="680"/>
              </a:xfrm>
            </p:grpSpPr>
            <p:grpSp>
              <p:nvGrpSpPr>
                <p:cNvPr id="1092" name="Group 120"/>
                <p:cNvGrpSpPr/>
                <p:nvPr/>
              </p:nvGrpSpPr>
              <p:grpSpPr>
                <a:xfrm>
                  <a:off x="1776" y="1872"/>
                  <a:ext cx="1361" cy="340"/>
                  <a:chOff x="2016" y="1920"/>
                  <a:chExt cx="1361" cy="340"/>
                </a:xfrm>
              </p:grpSpPr>
              <p:sp>
                <p:nvSpPr>
                  <p:cNvPr id="1098" name="Rectangle 12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037" y="1920"/>
                    <a:ext cx="340" cy="340"/>
                  </a:xfrm>
                  <a:prstGeom prst="rect">
                    <a:avLst/>
                  </a:prstGeom>
                  <a:solidFill>
                    <a:srgbClr val="0066FF"/>
                  </a:solidFill>
                  <a:ln w="19050" algn="ctr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  <p:sp>
                <p:nvSpPr>
                  <p:cNvPr id="1099" name="Rectangle 12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697" y="1920"/>
                    <a:ext cx="340" cy="340"/>
                  </a:xfrm>
                  <a:prstGeom prst="rect">
                    <a:avLst/>
                  </a:prstGeom>
                  <a:solidFill>
                    <a:srgbClr val="0066FF"/>
                  </a:solidFill>
                  <a:ln w="19050" algn="ctr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  <p:sp>
                <p:nvSpPr>
                  <p:cNvPr id="1100" name="Rectangle 12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355" y="1920"/>
                    <a:ext cx="340" cy="340"/>
                  </a:xfrm>
                  <a:prstGeom prst="rect">
                    <a:avLst/>
                  </a:prstGeom>
                  <a:solidFill>
                    <a:srgbClr val="0066FF"/>
                  </a:solidFill>
                  <a:ln w="19050" algn="ctr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  <p:sp>
                <p:nvSpPr>
                  <p:cNvPr id="1101" name="Rectangle 1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016" y="1920"/>
                    <a:ext cx="340" cy="340"/>
                  </a:xfrm>
                  <a:prstGeom prst="rect">
                    <a:avLst/>
                  </a:prstGeom>
                  <a:solidFill>
                    <a:srgbClr val="0066FF"/>
                  </a:solidFill>
                  <a:ln w="19050" algn="ctr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</p:grpSp>
            <p:grpSp>
              <p:nvGrpSpPr>
                <p:cNvPr id="1093" name="Group 125"/>
                <p:cNvGrpSpPr/>
                <p:nvPr/>
              </p:nvGrpSpPr>
              <p:grpSpPr>
                <a:xfrm>
                  <a:off x="1776" y="1532"/>
                  <a:ext cx="1361" cy="340"/>
                  <a:chOff x="2016" y="1920"/>
                  <a:chExt cx="1361" cy="340"/>
                </a:xfrm>
              </p:grpSpPr>
              <p:sp>
                <p:nvSpPr>
                  <p:cNvPr id="1094" name="Rectangle 12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037" y="1920"/>
                    <a:ext cx="340" cy="340"/>
                  </a:xfrm>
                  <a:prstGeom prst="rect">
                    <a:avLst/>
                  </a:prstGeom>
                  <a:solidFill>
                    <a:srgbClr val="0066FF"/>
                  </a:solidFill>
                  <a:ln w="19050" algn="ctr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  <p:sp>
                <p:nvSpPr>
                  <p:cNvPr id="1095" name="Rectangle 12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697" y="1920"/>
                    <a:ext cx="340" cy="340"/>
                  </a:xfrm>
                  <a:prstGeom prst="rect">
                    <a:avLst/>
                  </a:prstGeom>
                  <a:solidFill>
                    <a:srgbClr val="0066FF"/>
                  </a:solidFill>
                  <a:ln w="19050" algn="ctr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  <p:sp>
                <p:nvSpPr>
                  <p:cNvPr id="1096" name="Rectangle 12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355" y="1920"/>
                    <a:ext cx="340" cy="340"/>
                  </a:xfrm>
                  <a:prstGeom prst="rect">
                    <a:avLst/>
                  </a:prstGeom>
                  <a:solidFill>
                    <a:srgbClr val="0066FF"/>
                  </a:solidFill>
                  <a:ln w="19050" algn="ctr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  <p:sp>
                <p:nvSpPr>
                  <p:cNvPr id="1097" name="Rectangle 12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016" y="1920"/>
                    <a:ext cx="340" cy="340"/>
                  </a:xfrm>
                  <a:prstGeom prst="rect">
                    <a:avLst/>
                  </a:prstGeom>
                  <a:solidFill>
                    <a:srgbClr val="0066FF"/>
                  </a:solidFill>
                  <a:ln w="19050" algn="ctr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</p:grpSp>
          </p:grpSp>
          <p:grpSp>
            <p:nvGrpSpPr>
              <p:cNvPr id="1081" name="Group 130"/>
              <p:cNvGrpSpPr/>
              <p:nvPr/>
            </p:nvGrpSpPr>
            <p:grpSpPr>
              <a:xfrm>
                <a:off x="1776" y="2208"/>
                <a:ext cx="1361" cy="680"/>
                <a:chOff x="1776" y="1532"/>
                <a:chExt cx="1361" cy="680"/>
              </a:xfrm>
            </p:grpSpPr>
            <p:grpSp>
              <p:nvGrpSpPr>
                <p:cNvPr id="1082" name="Group 131"/>
                <p:cNvGrpSpPr/>
                <p:nvPr/>
              </p:nvGrpSpPr>
              <p:grpSpPr>
                <a:xfrm>
                  <a:off x="1776" y="1872"/>
                  <a:ext cx="1361" cy="340"/>
                  <a:chOff x="2016" y="1920"/>
                  <a:chExt cx="1361" cy="340"/>
                </a:xfrm>
              </p:grpSpPr>
              <p:sp>
                <p:nvSpPr>
                  <p:cNvPr id="1088" name="Rectangle 13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037" y="1920"/>
                    <a:ext cx="340" cy="340"/>
                  </a:xfrm>
                  <a:prstGeom prst="rect">
                    <a:avLst/>
                  </a:prstGeom>
                  <a:solidFill>
                    <a:srgbClr val="0066FF"/>
                  </a:solidFill>
                  <a:ln w="19050" algn="ctr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  <p:sp>
                <p:nvSpPr>
                  <p:cNvPr id="1089" name="Rectangle 13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697" y="1920"/>
                    <a:ext cx="340" cy="340"/>
                  </a:xfrm>
                  <a:prstGeom prst="rect">
                    <a:avLst/>
                  </a:prstGeom>
                  <a:solidFill>
                    <a:srgbClr val="0066FF"/>
                  </a:solidFill>
                  <a:ln w="19050" algn="ctr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  <p:sp>
                <p:nvSpPr>
                  <p:cNvPr id="1090" name="Rectangle 13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355" y="1920"/>
                    <a:ext cx="340" cy="340"/>
                  </a:xfrm>
                  <a:prstGeom prst="rect">
                    <a:avLst/>
                  </a:prstGeom>
                  <a:solidFill>
                    <a:srgbClr val="0066FF"/>
                  </a:solidFill>
                  <a:ln w="19050" algn="ctr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  <p:sp>
                <p:nvSpPr>
                  <p:cNvPr id="1091" name="Rectangle 13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016" y="1920"/>
                    <a:ext cx="340" cy="340"/>
                  </a:xfrm>
                  <a:prstGeom prst="rect">
                    <a:avLst/>
                  </a:prstGeom>
                  <a:solidFill>
                    <a:srgbClr val="0066FF"/>
                  </a:solidFill>
                  <a:ln w="19050" algn="ctr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</p:grpSp>
            <p:grpSp>
              <p:nvGrpSpPr>
                <p:cNvPr id="1083" name="Group 136"/>
                <p:cNvGrpSpPr/>
                <p:nvPr/>
              </p:nvGrpSpPr>
              <p:grpSpPr>
                <a:xfrm>
                  <a:off x="1776" y="1532"/>
                  <a:ext cx="1361" cy="340"/>
                  <a:chOff x="2016" y="1920"/>
                  <a:chExt cx="1361" cy="340"/>
                </a:xfrm>
              </p:grpSpPr>
              <p:sp>
                <p:nvSpPr>
                  <p:cNvPr id="1084" name="Rectangle 13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037" y="1920"/>
                    <a:ext cx="340" cy="340"/>
                  </a:xfrm>
                  <a:prstGeom prst="rect">
                    <a:avLst/>
                  </a:prstGeom>
                  <a:solidFill>
                    <a:srgbClr val="0066FF"/>
                  </a:solidFill>
                  <a:ln w="19050" algn="ctr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  <p:sp>
                <p:nvSpPr>
                  <p:cNvPr id="1085" name="Rectangle 13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697" y="1920"/>
                    <a:ext cx="340" cy="340"/>
                  </a:xfrm>
                  <a:prstGeom prst="rect">
                    <a:avLst/>
                  </a:prstGeom>
                  <a:solidFill>
                    <a:srgbClr val="0066FF"/>
                  </a:solidFill>
                  <a:ln w="19050" algn="ctr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  <p:sp>
                <p:nvSpPr>
                  <p:cNvPr id="1086" name="Rectangle 13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355" y="1920"/>
                    <a:ext cx="340" cy="340"/>
                  </a:xfrm>
                  <a:prstGeom prst="rect">
                    <a:avLst/>
                  </a:prstGeom>
                  <a:solidFill>
                    <a:srgbClr val="0066FF"/>
                  </a:solidFill>
                  <a:ln w="19050" algn="ctr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  <p:sp>
                <p:nvSpPr>
                  <p:cNvPr id="1087" name="Rectangle 14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016" y="1920"/>
                    <a:ext cx="340" cy="340"/>
                  </a:xfrm>
                  <a:prstGeom prst="rect">
                    <a:avLst/>
                  </a:prstGeom>
                  <a:solidFill>
                    <a:srgbClr val="0066FF"/>
                  </a:solidFill>
                  <a:ln w="19050" algn="ctr">
                    <a:solidFill>
                      <a:schemeClr val="tx1"/>
                    </a:solidFill>
                    <a:miter lim="800000"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</p:grpSp>
          </p:grpSp>
        </p:grpSp>
        <p:grpSp>
          <p:nvGrpSpPr>
            <p:cNvPr id="1049" name="Group 141"/>
            <p:cNvGrpSpPr/>
            <p:nvPr/>
          </p:nvGrpSpPr>
          <p:grpSpPr>
            <a:xfrm rot="-2204298">
              <a:off x="1986" y="624"/>
              <a:ext cx="1712" cy="1705"/>
              <a:chOff x="3072" y="1952"/>
              <a:chExt cx="1712" cy="1705"/>
            </a:xfrm>
          </p:grpSpPr>
          <p:grpSp>
            <p:nvGrpSpPr>
              <p:cNvPr id="1050" name="Group 142"/>
              <p:cNvGrpSpPr/>
              <p:nvPr/>
            </p:nvGrpSpPr>
            <p:grpSpPr>
              <a:xfrm>
                <a:off x="3072" y="2972"/>
                <a:ext cx="1712" cy="344"/>
                <a:chOff x="3072" y="2972"/>
                <a:chExt cx="1712" cy="344"/>
              </a:xfrm>
            </p:grpSpPr>
            <p:sp>
              <p:nvSpPr>
                <p:cNvPr id="1075" name="Rectangle 143"/>
                <p:cNvSpPr>
                  <a:spLocks noChangeArrowheads="1"/>
                </p:cNvSpPr>
                <p:nvPr/>
              </p:nvSpPr>
              <p:spPr bwMode="auto">
                <a:xfrm>
                  <a:off x="3072" y="2976"/>
                  <a:ext cx="340" cy="340"/>
                </a:xfrm>
                <a:prstGeom prst="rect">
                  <a:avLst/>
                </a:prstGeom>
                <a:solidFill>
                  <a:srgbClr val="FF0000"/>
                </a:solidFill>
                <a:ln w="19050" algn="ctr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076" name="Rectangle 144"/>
                <p:cNvSpPr>
                  <a:spLocks noChangeArrowheads="1"/>
                </p:cNvSpPr>
                <p:nvPr/>
              </p:nvSpPr>
              <p:spPr bwMode="auto">
                <a:xfrm>
                  <a:off x="3416" y="2975"/>
                  <a:ext cx="340" cy="340"/>
                </a:xfrm>
                <a:prstGeom prst="rect">
                  <a:avLst/>
                </a:prstGeom>
                <a:solidFill>
                  <a:srgbClr val="FF0000"/>
                </a:solidFill>
                <a:ln w="19050" algn="ctr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077" name="Rectangle 145"/>
                <p:cNvSpPr>
                  <a:spLocks noChangeArrowheads="1"/>
                </p:cNvSpPr>
                <p:nvPr/>
              </p:nvSpPr>
              <p:spPr bwMode="auto">
                <a:xfrm>
                  <a:off x="3756" y="2973"/>
                  <a:ext cx="340" cy="340"/>
                </a:xfrm>
                <a:prstGeom prst="rect">
                  <a:avLst/>
                </a:prstGeom>
                <a:solidFill>
                  <a:srgbClr val="FF0000"/>
                </a:solidFill>
                <a:ln w="19050" algn="ctr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078" name="Rectangle 146"/>
                <p:cNvSpPr>
                  <a:spLocks noChangeArrowheads="1"/>
                </p:cNvSpPr>
                <p:nvPr/>
              </p:nvSpPr>
              <p:spPr bwMode="auto">
                <a:xfrm>
                  <a:off x="4100" y="2972"/>
                  <a:ext cx="340" cy="340"/>
                </a:xfrm>
                <a:prstGeom prst="rect">
                  <a:avLst/>
                </a:prstGeom>
                <a:solidFill>
                  <a:srgbClr val="FF0000"/>
                </a:solidFill>
                <a:ln w="19050" algn="ctr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079" name="Rectangle 147"/>
                <p:cNvSpPr>
                  <a:spLocks noChangeArrowheads="1"/>
                </p:cNvSpPr>
                <p:nvPr/>
              </p:nvSpPr>
              <p:spPr bwMode="auto">
                <a:xfrm>
                  <a:off x="4444" y="2972"/>
                  <a:ext cx="340" cy="340"/>
                </a:xfrm>
                <a:prstGeom prst="rect">
                  <a:avLst/>
                </a:prstGeom>
                <a:solidFill>
                  <a:srgbClr val="FF0000"/>
                </a:solidFill>
                <a:ln w="19050" algn="ctr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grpSp>
            <p:nvGrpSpPr>
              <p:cNvPr id="1051" name="Group 148"/>
              <p:cNvGrpSpPr/>
              <p:nvPr/>
            </p:nvGrpSpPr>
            <p:grpSpPr>
              <a:xfrm>
                <a:off x="3072" y="2632"/>
                <a:ext cx="1712" cy="344"/>
                <a:chOff x="3072" y="2972"/>
                <a:chExt cx="1712" cy="344"/>
              </a:xfrm>
            </p:grpSpPr>
            <p:sp>
              <p:nvSpPr>
                <p:cNvPr id="1070" name="Rectangle 149"/>
                <p:cNvSpPr>
                  <a:spLocks noChangeArrowheads="1"/>
                </p:cNvSpPr>
                <p:nvPr/>
              </p:nvSpPr>
              <p:spPr bwMode="auto">
                <a:xfrm>
                  <a:off x="3072" y="2976"/>
                  <a:ext cx="340" cy="340"/>
                </a:xfrm>
                <a:prstGeom prst="rect">
                  <a:avLst/>
                </a:prstGeom>
                <a:solidFill>
                  <a:srgbClr val="FF0000"/>
                </a:solidFill>
                <a:ln w="19050" algn="ctr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071" name="Rectangle 150"/>
                <p:cNvSpPr>
                  <a:spLocks noChangeArrowheads="1"/>
                </p:cNvSpPr>
                <p:nvPr/>
              </p:nvSpPr>
              <p:spPr bwMode="auto">
                <a:xfrm>
                  <a:off x="3416" y="2975"/>
                  <a:ext cx="340" cy="340"/>
                </a:xfrm>
                <a:prstGeom prst="rect">
                  <a:avLst/>
                </a:prstGeom>
                <a:solidFill>
                  <a:srgbClr val="FF0000"/>
                </a:solidFill>
                <a:ln w="19050" algn="ctr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072" name="Rectangle 151"/>
                <p:cNvSpPr>
                  <a:spLocks noChangeArrowheads="1"/>
                </p:cNvSpPr>
                <p:nvPr/>
              </p:nvSpPr>
              <p:spPr bwMode="auto">
                <a:xfrm>
                  <a:off x="3756" y="2973"/>
                  <a:ext cx="340" cy="340"/>
                </a:xfrm>
                <a:prstGeom prst="rect">
                  <a:avLst/>
                </a:prstGeom>
                <a:solidFill>
                  <a:srgbClr val="FF0000"/>
                </a:solidFill>
                <a:ln w="19050" algn="ctr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073" name="Rectangle 152"/>
                <p:cNvSpPr>
                  <a:spLocks noChangeArrowheads="1"/>
                </p:cNvSpPr>
                <p:nvPr/>
              </p:nvSpPr>
              <p:spPr bwMode="auto">
                <a:xfrm>
                  <a:off x="4100" y="2972"/>
                  <a:ext cx="340" cy="340"/>
                </a:xfrm>
                <a:prstGeom prst="rect">
                  <a:avLst/>
                </a:prstGeom>
                <a:solidFill>
                  <a:srgbClr val="FF0000"/>
                </a:solidFill>
                <a:ln w="19050" algn="ctr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074" name="Rectangle 153"/>
                <p:cNvSpPr>
                  <a:spLocks noChangeArrowheads="1"/>
                </p:cNvSpPr>
                <p:nvPr/>
              </p:nvSpPr>
              <p:spPr bwMode="auto">
                <a:xfrm>
                  <a:off x="4444" y="2972"/>
                  <a:ext cx="340" cy="340"/>
                </a:xfrm>
                <a:prstGeom prst="rect">
                  <a:avLst/>
                </a:prstGeom>
                <a:solidFill>
                  <a:srgbClr val="FF0000"/>
                </a:solidFill>
                <a:ln w="19050" algn="ctr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grpSp>
            <p:nvGrpSpPr>
              <p:cNvPr id="1052" name="Group 154"/>
              <p:cNvGrpSpPr/>
              <p:nvPr/>
            </p:nvGrpSpPr>
            <p:grpSpPr>
              <a:xfrm>
                <a:off x="3072" y="2292"/>
                <a:ext cx="1712" cy="344"/>
                <a:chOff x="3072" y="2972"/>
                <a:chExt cx="1712" cy="344"/>
              </a:xfrm>
            </p:grpSpPr>
            <p:sp>
              <p:nvSpPr>
                <p:cNvPr id="1065" name="Rectangle 155"/>
                <p:cNvSpPr>
                  <a:spLocks noChangeArrowheads="1"/>
                </p:cNvSpPr>
                <p:nvPr/>
              </p:nvSpPr>
              <p:spPr bwMode="auto">
                <a:xfrm>
                  <a:off x="3072" y="2976"/>
                  <a:ext cx="340" cy="340"/>
                </a:xfrm>
                <a:prstGeom prst="rect">
                  <a:avLst/>
                </a:prstGeom>
                <a:solidFill>
                  <a:srgbClr val="FF0000"/>
                </a:solidFill>
                <a:ln w="19050" algn="ctr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066" name="Rectangle 156"/>
                <p:cNvSpPr>
                  <a:spLocks noChangeArrowheads="1"/>
                </p:cNvSpPr>
                <p:nvPr/>
              </p:nvSpPr>
              <p:spPr bwMode="auto">
                <a:xfrm>
                  <a:off x="3416" y="2975"/>
                  <a:ext cx="340" cy="340"/>
                </a:xfrm>
                <a:prstGeom prst="rect">
                  <a:avLst/>
                </a:prstGeom>
                <a:solidFill>
                  <a:srgbClr val="FF0000"/>
                </a:solidFill>
                <a:ln w="19050" algn="ctr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067" name="Rectangle 157"/>
                <p:cNvSpPr>
                  <a:spLocks noChangeArrowheads="1"/>
                </p:cNvSpPr>
                <p:nvPr/>
              </p:nvSpPr>
              <p:spPr bwMode="auto">
                <a:xfrm>
                  <a:off x="3756" y="2973"/>
                  <a:ext cx="340" cy="340"/>
                </a:xfrm>
                <a:prstGeom prst="rect">
                  <a:avLst/>
                </a:prstGeom>
                <a:solidFill>
                  <a:srgbClr val="FF0000"/>
                </a:solidFill>
                <a:ln w="19050" algn="ctr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068" name="Rectangle 158"/>
                <p:cNvSpPr>
                  <a:spLocks noChangeArrowheads="1"/>
                </p:cNvSpPr>
                <p:nvPr/>
              </p:nvSpPr>
              <p:spPr bwMode="auto">
                <a:xfrm>
                  <a:off x="4100" y="2972"/>
                  <a:ext cx="340" cy="340"/>
                </a:xfrm>
                <a:prstGeom prst="rect">
                  <a:avLst/>
                </a:prstGeom>
                <a:solidFill>
                  <a:srgbClr val="FF0000"/>
                </a:solidFill>
                <a:ln w="19050" algn="ctr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069" name="Rectangle 159"/>
                <p:cNvSpPr>
                  <a:spLocks noChangeArrowheads="1"/>
                </p:cNvSpPr>
                <p:nvPr/>
              </p:nvSpPr>
              <p:spPr bwMode="auto">
                <a:xfrm>
                  <a:off x="4444" y="2972"/>
                  <a:ext cx="340" cy="340"/>
                </a:xfrm>
                <a:prstGeom prst="rect">
                  <a:avLst/>
                </a:prstGeom>
                <a:solidFill>
                  <a:srgbClr val="FF0000"/>
                </a:solidFill>
                <a:ln w="19050" algn="ctr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grpSp>
            <p:nvGrpSpPr>
              <p:cNvPr id="1053" name="Group 160"/>
              <p:cNvGrpSpPr/>
              <p:nvPr/>
            </p:nvGrpSpPr>
            <p:grpSpPr>
              <a:xfrm>
                <a:off x="3072" y="1952"/>
                <a:ext cx="1712" cy="344"/>
                <a:chOff x="3072" y="2972"/>
                <a:chExt cx="1712" cy="344"/>
              </a:xfrm>
            </p:grpSpPr>
            <p:sp>
              <p:nvSpPr>
                <p:cNvPr id="1060" name="Rectangle 161"/>
                <p:cNvSpPr>
                  <a:spLocks noChangeArrowheads="1"/>
                </p:cNvSpPr>
                <p:nvPr/>
              </p:nvSpPr>
              <p:spPr bwMode="auto">
                <a:xfrm>
                  <a:off x="3072" y="2976"/>
                  <a:ext cx="340" cy="340"/>
                </a:xfrm>
                <a:prstGeom prst="rect">
                  <a:avLst/>
                </a:prstGeom>
                <a:solidFill>
                  <a:srgbClr val="FF0000"/>
                </a:solidFill>
                <a:ln w="19050" algn="ctr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061" name="Rectangle 162"/>
                <p:cNvSpPr>
                  <a:spLocks noChangeArrowheads="1"/>
                </p:cNvSpPr>
                <p:nvPr/>
              </p:nvSpPr>
              <p:spPr bwMode="auto">
                <a:xfrm>
                  <a:off x="3416" y="2975"/>
                  <a:ext cx="340" cy="340"/>
                </a:xfrm>
                <a:prstGeom prst="rect">
                  <a:avLst/>
                </a:prstGeom>
                <a:solidFill>
                  <a:srgbClr val="FF0000"/>
                </a:solidFill>
                <a:ln w="19050" algn="ctr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062" name="Rectangle 163"/>
                <p:cNvSpPr>
                  <a:spLocks noChangeArrowheads="1"/>
                </p:cNvSpPr>
                <p:nvPr/>
              </p:nvSpPr>
              <p:spPr bwMode="auto">
                <a:xfrm>
                  <a:off x="3756" y="2973"/>
                  <a:ext cx="340" cy="340"/>
                </a:xfrm>
                <a:prstGeom prst="rect">
                  <a:avLst/>
                </a:prstGeom>
                <a:solidFill>
                  <a:srgbClr val="FF0000"/>
                </a:solidFill>
                <a:ln w="19050" algn="ctr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063" name="Rectangle 164"/>
                <p:cNvSpPr>
                  <a:spLocks noChangeArrowheads="1"/>
                </p:cNvSpPr>
                <p:nvPr/>
              </p:nvSpPr>
              <p:spPr bwMode="auto">
                <a:xfrm>
                  <a:off x="4100" y="2972"/>
                  <a:ext cx="340" cy="340"/>
                </a:xfrm>
                <a:prstGeom prst="rect">
                  <a:avLst/>
                </a:prstGeom>
                <a:solidFill>
                  <a:srgbClr val="FF0000"/>
                </a:solidFill>
                <a:ln w="19050" algn="ctr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064" name="Rectangle 165"/>
                <p:cNvSpPr>
                  <a:spLocks noChangeArrowheads="1"/>
                </p:cNvSpPr>
                <p:nvPr/>
              </p:nvSpPr>
              <p:spPr bwMode="auto">
                <a:xfrm>
                  <a:off x="4444" y="2972"/>
                  <a:ext cx="340" cy="340"/>
                </a:xfrm>
                <a:prstGeom prst="rect">
                  <a:avLst/>
                </a:prstGeom>
                <a:solidFill>
                  <a:srgbClr val="FF0000"/>
                </a:solidFill>
                <a:ln w="19050" algn="ctr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grpSp>
            <p:nvGrpSpPr>
              <p:cNvPr id="1054" name="Group 166"/>
              <p:cNvGrpSpPr/>
              <p:nvPr/>
            </p:nvGrpSpPr>
            <p:grpSpPr>
              <a:xfrm>
                <a:off x="3072" y="3313"/>
                <a:ext cx="1712" cy="344"/>
                <a:chOff x="3072" y="2972"/>
                <a:chExt cx="1712" cy="344"/>
              </a:xfrm>
            </p:grpSpPr>
            <p:sp>
              <p:nvSpPr>
                <p:cNvPr id="1055" name="Rectangle 167"/>
                <p:cNvSpPr>
                  <a:spLocks noChangeArrowheads="1"/>
                </p:cNvSpPr>
                <p:nvPr/>
              </p:nvSpPr>
              <p:spPr bwMode="auto">
                <a:xfrm>
                  <a:off x="3072" y="2976"/>
                  <a:ext cx="340" cy="340"/>
                </a:xfrm>
                <a:prstGeom prst="rect">
                  <a:avLst/>
                </a:prstGeom>
                <a:solidFill>
                  <a:srgbClr val="FF0000"/>
                </a:solidFill>
                <a:ln w="19050" algn="ctr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056" name="Rectangle 168"/>
                <p:cNvSpPr>
                  <a:spLocks noChangeArrowheads="1"/>
                </p:cNvSpPr>
                <p:nvPr/>
              </p:nvSpPr>
              <p:spPr bwMode="auto">
                <a:xfrm>
                  <a:off x="3416" y="2975"/>
                  <a:ext cx="340" cy="340"/>
                </a:xfrm>
                <a:prstGeom prst="rect">
                  <a:avLst/>
                </a:prstGeom>
                <a:solidFill>
                  <a:srgbClr val="FF0000"/>
                </a:solidFill>
                <a:ln w="19050" algn="ctr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057" name="Rectangle 169"/>
                <p:cNvSpPr>
                  <a:spLocks noChangeArrowheads="1"/>
                </p:cNvSpPr>
                <p:nvPr/>
              </p:nvSpPr>
              <p:spPr bwMode="auto">
                <a:xfrm>
                  <a:off x="3756" y="2973"/>
                  <a:ext cx="340" cy="340"/>
                </a:xfrm>
                <a:prstGeom prst="rect">
                  <a:avLst/>
                </a:prstGeom>
                <a:solidFill>
                  <a:srgbClr val="FF0000"/>
                </a:solidFill>
                <a:ln w="19050" algn="ctr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058" name="Rectangle 170"/>
                <p:cNvSpPr>
                  <a:spLocks noChangeArrowheads="1"/>
                </p:cNvSpPr>
                <p:nvPr/>
              </p:nvSpPr>
              <p:spPr bwMode="auto">
                <a:xfrm>
                  <a:off x="4100" y="2972"/>
                  <a:ext cx="340" cy="340"/>
                </a:xfrm>
                <a:prstGeom prst="rect">
                  <a:avLst/>
                </a:prstGeom>
                <a:solidFill>
                  <a:srgbClr val="FF0000"/>
                </a:solidFill>
                <a:ln w="19050" algn="ctr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059" name="Rectangle 171"/>
                <p:cNvSpPr>
                  <a:spLocks noChangeArrowheads="1"/>
                </p:cNvSpPr>
                <p:nvPr/>
              </p:nvSpPr>
              <p:spPr bwMode="auto">
                <a:xfrm>
                  <a:off x="4444" y="2972"/>
                  <a:ext cx="340" cy="340"/>
                </a:xfrm>
                <a:prstGeom prst="rect">
                  <a:avLst/>
                </a:prstGeom>
                <a:solidFill>
                  <a:srgbClr val="FF0000"/>
                </a:solidFill>
                <a:ln w="19050" algn="ctr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</p:grpSp>
      </p:grpSp>
      <p:sp>
        <p:nvSpPr>
          <p:cNvPr id="1042" name="Text Box 188"/>
          <p:cNvSpPr txBox="1">
            <a:spLocks noChangeArrowheads="1"/>
          </p:cNvSpPr>
          <p:nvPr/>
        </p:nvSpPr>
        <p:spPr bwMode="auto">
          <a:xfrm>
            <a:off x="1609725" y="5212080"/>
            <a:ext cx="3429000" cy="82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图中每个小方格子都是边长为</a:t>
            </a:r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的小正方形．</a:t>
            </a:r>
          </a:p>
        </p:txBody>
      </p:sp>
      <p:sp>
        <p:nvSpPr>
          <p:cNvPr id="1043" name="AutoShape 100"/>
          <p:cNvSpPr>
            <a:spLocks noChangeArrowheads="1"/>
          </p:cNvSpPr>
          <p:nvPr/>
        </p:nvSpPr>
        <p:spPr bwMode="auto">
          <a:xfrm rot="16200000" flipV="1">
            <a:off x="2876550" y="2381250"/>
            <a:ext cx="885825" cy="1152525"/>
          </a:xfrm>
          <a:prstGeom prst="rtTriangle">
            <a:avLst/>
          </a:prstGeom>
          <a:solidFill>
            <a:schemeClr val="bg1"/>
          </a:solidFill>
          <a:ln w="69850" algn="ctr">
            <a:solidFill>
              <a:srgbClr val="000080"/>
            </a:solidFill>
            <a:miter lim="800000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6" name="Text Box 101"/>
          <p:cNvSpPr txBox="1">
            <a:spLocks noChangeArrowheads="1"/>
          </p:cNvSpPr>
          <p:nvPr/>
        </p:nvSpPr>
        <p:spPr bwMode="auto">
          <a:xfrm rot="10800000" flipV="1">
            <a:off x="2387600" y="2120900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i="1">
                <a:latin typeface="Times New Roman" panose="02020603050405020304" pitchFamily="18" charset="0"/>
                <a:ea typeface="楷体" panose="02010609060101010101" pitchFamily="49" charset="-122"/>
              </a:rPr>
              <a:t>B</a:t>
            </a:r>
          </a:p>
        </p:txBody>
      </p:sp>
      <p:sp>
        <p:nvSpPr>
          <p:cNvPr id="7" name="Text Box 102"/>
          <p:cNvSpPr txBox="1">
            <a:spLocks noChangeArrowheads="1"/>
          </p:cNvSpPr>
          <p:nvPr/>
        </p:nvSpPr>
        <p:spPr bwMode="auto">
          <a:xfrm rot="10800000" flipV="1">
            <a:off x="2387600" y="3449638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i="1">
                <a:latin typeface="Times New Roman" panose="02020603050405020304" pitchFamily="18" charset="0"/>
                <a:ea typeface="楷体" panose="02010609060101010101" pitchFamily="49" charset="-122"/>
              </a:rPr>
              <a:t>C</a:t>
            </a:r>
          </a:p>
        </p:txBody>
      </p:sp>
      <p:sp>
        <p:nvSpPr>
          <p:cNvPr id="8" name="Text Box 103"/>
          <p:cNvSpPr txBox="1">
            <a:spLocks noChangeArrowheads="1"/>
          </p:cNvSpPr>
          <p:nvPr/>
        </p:nvSpPr>
        <p:spPr bwMode="auto">
          <a:xfrm rot="10800000" flipV="1">
            <a:off x="4102100" y="3632200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i="1">
                <a:latin typeface="Times New Roman" panose="02020603050405020304" pitchFamily="18" charset="0"/>
                <a:ea typeface="楷体" panose="02010609060101010101" pitchFamily="49" charset="-122"/>
              </a:rPr>
              <a:t>A</a:t>
            </a:r>
          </a:p>
        </p:txBody>
      </p:sp>
      <p:grpSp>
        <p:nvGrpSpPr>
          <p:cNvPr id="9" name="Group 197"/>
          <p:cNvGrpSpPr/>
          <p:nvPr/>
        </p:nvGrpSpPr>
        <p:grpSpPr>
          <a:xfrm>
            <a:off x="5038725" y="278765"/>
            <a:ext cx="5715000" cy="765175"/>
            <a:chOff x="0" y="0"/>
            <a:chExt cx="2108" cy="482"/>
          </a:xfrm>
        </p:grpSpPr>
        <p:sp>
          <p:nvSpPr>
            <p:cNvPr id="10" name="Text Box 198"/>
            <p:cNvSpPr txBox="1">
              <a:spLocks noChangeArrowheads="1"/>
            </p:cNvSpPr>
            <p:nvPr/>
          </p:nvSpPr>
          <p:spPr bwMode="auto">
            <a:xfrm>
              <a:off x="0" y="0"/>
              <a:ext cx="2108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A50021"/>
                  </a:solidFill>
                  <a:latin typeface="微软雅黑" panose="020B0503020204020204" charset="-122"/>
                  <a:ea typeface="微软雅黑" panose="020B0503020204020204" charset="-122"/>
                </a:rPr>
                <a:t>猜想直角三角形的三边关系</a:t>
              </a:r>
            </a:p>
          </p:txBody>
        </p:sp>
        <p:sp>
          <p:nvSpPr>
            <p:cNvPr id="11" name="Line 199"/>
            <p:cNvSpPr>
              <a:spLocks noChangeShapeType="1"/>
            </p:cNvSpPr>
            <p:nvPr/>
          </p:nvSpPr>
          <p:spPr bwMode="auto">
            <a:xfrm flipH="1">
              <a:off x="1905" y="0"/>
              <a:ext cx="0" cy="4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2" name="Line 200"/>
            <p:cNvSpPr>
              <a:spLocks noChangeShapeType="1"/>
            </p:cNvSpPr>
            <p:nvPr/>
          </p:nvSpPr>
          <p:spPr bwMode="auto">
            <a:xfrm>
              <a:off x="0" y="346"/>
              <a:ext cx="204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487045" y="213360"/>
            <a:ext cx="2044700" cy="521970"/>
            <a:chOff x="752" y="350"/>
            <a:chExt cx="3220" cy="822"/>
          </a:xfrm>
        </p:grpSpPr>
        <p:sp>
          <p:nvSpPr>
            <p:cNvPr id="1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获取新知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19" name="圆角矩形 31"/>
          <p:cNvSpPr/>
          <p:nvPr/>
        </p:nvSpPr>
        <p:spPr>
          <a:xfrm>
            <a:off x="514668" y="735330"/>
            <a:ext cx="1836737" cy="59055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一起探究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80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0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0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80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077" grpId="0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矩形 5121"/>
          <p:cNvSpPr/>
          <p:nvPr/>
        </p:nvSpPr>
        <p:spPr>
          <a:xfrm rot="-2680247">
            <a:off x="9688830" y="2990850"/>
            <a:ext cx="720725" cy="720725"/>
          </a:xfrm>
          <a:prstGeom prst="rect">
            <a:avLst/>
          </a:prstGeom>
          <a:solidFill>
            <a:srgbClr val="4F81BD"/>
          </a:solidFill>
          <a:ln w="9525" cap="flat" cmpd="sng">
            <a:solidFill>
              <a:sysClr val="windowText" lastClr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lstStyle/>
          <a:p>
            <a:endParaRPr lang="zh-CN" altLang="en-US" i="1">
              <a:solidFill>
                <a:schemeClr val="bg2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5167" name="组合 5166"/>
          <p:cNvGrpSpPr/>
          <p:nvPr/>
        </p:nvGrpSpPr>
        <p:grpSpPr>
          <a:xfrm>
            <a:off x="9144318" y="2936875"/>
            <a:ext cx="1282700" cy="1290638"/>
            <a:chOff x="7" y="-30"/>
            <a:chExt cx="808" cy="813"/>
          </a:xfrm>
        </p:grpSpPr>
        <p:sp>
          <p:nvSpPr>
            <p:cNvPr id="6187" name="文本框 5167"/>
            <p:cNvSpPr txBox="1"/>
            <p:nvPr/>
          </p:nvSpPr>
          <p:spPr>
            <a:xfrm>
              <a:off x="53" y="-30"/>
              <a:ext cx="317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000" i="1">
                  <a:solidFill>
                    <a:schemeClr val="bg2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6188" name="文本框 5168"/>
            <p:cNvSpPr txBox="1"/>
            <p:nvPr/>
          </p:nvSpPr>
          <p:spPr>
            <a:xfrm>
              <a:off x="7" y="533"/>
              <a:ext cx="317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000" i="1">
                  <a:solidFill>
                    <a:schemeClr val="bg2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6189" name="文本框 5169"/>
            <p:cNvSpPr txBox="1"/>
            <p:nvPr/>
          </p:nvSpPr>
          <p:spPr>
            <a:xfrm>
              <a:off x="498" y="515"/>
              <a:ext cx="317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000" i="1">
                  <a:solidFill>
                    <a:schemeClr val="bg2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1265555" y="890905"/>
            <a:ext cx="98717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问题</a:t>
            </a:r>
            <a:r>
              <a:rPr lang="en-US" altLang="zh-CN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 </a:t>
            </a: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2800" dirty="0" smtClean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观察</a:t>
            </a:r>
            <a:r>
              <a:rPr lang="zh-CN" altLang="en-US" sz="2800" dirty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正方形瓷砖铺成的地面</a:t>
            </a:r>
            <a:r>
              <a:rPr lang="en-US" altLang="zh-CN" sz="2800" dirty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  <a:r>
              <a:rPr lang="zh-CN" altLang="en-US" sz="2800" dirty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完成下列内容，并试着探究其中规律</a:t>
            </a:r>
            <a:r>
              <a:rPr lang="en-US" altLang="zh-CN" sz="2800" dirty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  <a:endParaRPr lang="en-US" altLang="zh-CN" sz="2800" dirty="0">
              <a:solidFill>
                <a:schemeClr val="accent1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5123" name="表格 5122"/>
          <p:cNvGraphicFramePr>
            <a:graphicFrameLocks noGrp="1"/>
          </p:cNvGraphicFramePr>
          <p:nvPr/>
        </p:nvGraphicFramePr>
        <p:xfrm>
          <a:off x="8464550" y="2826703"/>
          <a:ext cx="2087880" cy="2072005"/>
        </p:xfrm>
        <a:graphic>
          <a:graphicData uri="http://schemas.openxmlformats.org/drawingml/2006/table">
            <a:tbl>
              <a:tblPr>
                <a:effectLst/>
                <a:tableStyleId>{5940675A-B579-460E-94D1-54222C63F5DA}</a:tableStyleId>
              </a:tblPr>
              <a:tblGrid>
                <a:gridCol w="522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3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6255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i="1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i="1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i="1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i="1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i="1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i="1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i="1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i="1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i="1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i="1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i="1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i="1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i="1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i="1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i="1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i="1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150" name="文本框 5149"/>
          <p:cNvSpPr txBox="1"/>
          <p:nvPr/>
        </p:nvSpPr>
        <p:spPr>
          <a:xfrm>
            <a:off x="7652385" y="4964430"/>
            <a:ext cx="4294505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chemeClr val="bg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zh-CN" altLang="en-US">
                <a:solidFill>
                  <a:schemeClr val="bg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图中每一格代表一平方厘米</a:t>
            </a:r>
            <a:r>
              <a:rPr lang="zh-CN" altLang="en-US" b="1">
                <a:solidFill>
                  <a:schemeClr val="bg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5162" name="矩形 5161"/>
          <p:cNvSpPr/>
          <p:nvPr/>
        </p:nvSpPr>
        <p:spPr>
          <a:xfrm>
            <a:off x="8999855" y="3346450"/>
            <a:ext cx="504825" cy="504825"/>
          </a:xfrm>
          <a:prstGeom prst="rect">
            <a:avLst/>
          </a:prstGeom>
          <a:solidFill>
            <a:srgbClr val="4F81BD"/>
          </a:solidFill>
          <a:ln w="9525" cap="flat" cmpd="sng">
            <a:solidFill>
              <a:sysClr val="windowText" lastClr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lstStyle/>
          <a:p>
            <a:endParaRPr lang="zh-CN" altLang="en-US" i="1">
              <a:solidFill>
                <a:schemeClr val="bg2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166" name="文本框 5165"/>
          <p:cNvSpPr txBox="1"/>
          <p:nvPr/>
        </p:nvSpPr>
        <p:spPr>
          <a:xfrm>
            <a:off x="9036368" y="3392488"/>
            <a:ext cx="503237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 i="1">
                <a:solidFill>
                  <a:schemeClr val="bg2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5171" name="直角三角形 5170"/>
          <p:cNvSpPr/>
          <p:nvPr/>
        </p:nvSpPr>
        <p:spPr>
          <a:xfrm>
            <a:off x="9520555" y="3343275"/>
            <a:ext cx="504825" cy="504825"/>
          </a:xfrm>
          <a:prstGeom prst="rtTriangle">
            <a:avLst/>
          </a:prstGeom>
          <a:solidFill>
            <a:srgbClr val="FFCC00"/>
          </a:solidFill>
          <a:ln w="9525" cap="flat" cmpd="sng">
            <a:solidFill>
              <a:sysClr val="windowText" lastClr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lstStyle/>
          <a:p>
            <a:endParaRPr lang="zh-CN" altLang="en-US" i="1">
              <a:solidFill>
                <a:schemeClr val="bg2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463675" y="2455863"/>
            <a:ext cx="6284913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（1）正方形</a:t>
            </a:r>
            <a:r>
              <a:rPr lang="zh-CN" altLang="zh-CN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的面积是</a:t>
            </a:r>
            <a:r>
              <a:rPr lang="zh-CN" altLang="en-US" sz="2800" u="sng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平方厘米；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452563" y="3280093"/>
            <a:ext cx="6296025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（2）正方形</a:t>
            </a:r>
            <a:r>
              <a:rPr lang="zh-CN" altLang="zh-CN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Q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的面积是</a:t>
            </a:r>
            <a:r>
              <a:rPr lang="zh-CN" altLang="en-US" sz="2800" u="sng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平方厘米；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434465" y="4122420"/>
            <a:ext cx="642810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（3）正方形</a:t>
            </a:r>
            <a:r>
              <a:rPr lang="zh-CN" altLang="zh-CN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的面积是</a:t>
            </a:r>
            <a:r>
              <a:rPr lang="zh-CN" altLang="en-US" sz="2800" u="sng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平方厘米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5155" name="文本框 5154"/>
          <p:cNvSpPr txBox="1"/>
          <p:nvPr/>
        </p:nvSpPr>
        <p:spPr>
          <a:xfrm>
            <a:off x="5543233" y="2456180"/>
            <a:ext cx="504825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156" name="文本框 5155"/>
          <p:cNvSpPr txBox="1"/>
          <p:nvPr/>
        </p:nvSpPr>
        <p:spPr>
          <a:xfrm>
            <a:off x="5543550" y="4154170"/>
            <a:ext cx="504825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157" name="文本框 5156"/>
          <p:cNvSpPr txBox="1"/>
          <p:nvPr/>
        </p:nvSpPr>
        <p:spPr>
          <a:xfrm>
            <a:off x="5543233" y="3221355"/>
            <a:ext cx="504825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161" name="文本框 5160"/>
          <p:cNvSpPr txBox="1"/>
          <p:nvPr/>
        </p:nvSpPr>
        <p:spPr>
          <a:xfrm>
            <a:off x="3155950" y="5687695"/>
            <a:ext cx="2147570" cy="521970"/>
          </a:xfrm>
          <a:prstGeom prst="rect">
            <a:avLst/>
          </a:prstGeom>
          <a:solidFill>
            <a:sysClr val="window" lastClr="FFFFFF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dirty="0">
                <a:solidFill>
                  <a:srgbClr val="FF0000"/>
                </a:solidFill>
                <a:latin typeface="+mn-ea"/>
              </a:rPr>
              <a:t>S</a:t>
            </a:r>
            <a:r>
              <a:rPr lang="zh-CN" altLang="zh-CN" sz="2800" baseline="-25000" dirty="0">
                <a:solidFill>
                  <a:srgbClr val="FF0000"/>
                </a:solidFill>
                <a:latin typeface="+mn-ea"/>
              </a:rPr>
              <a:t>P</a:t>
            </a:r>
            <a:r>
              <a:rPr lang="zh-CN" altLang="zh-CN" sz="2800" dirty="0">
                <a:solidFill>
                  <a:srgbClr val="FF0000"/>
                </a:solidFill>
                <a:latin typeface="+mn-ea"/>
              </a:rPr>
              <a:t>+S</a:t>
            </a:r>
            <a:r>
              <a:rPr lang="zh-CN" altLang="zh-CN" sz="2800" baseline="-25000" dirty="0">
                <a:solidFill>
                  <a:srgbClr val="FF0000"/>
                </a:solidFill>
                <a:latin typeface="+mn-ea"/>
              </a:rPr>
              <a:t>Q</a:t>
            </a:r>
            <a:r>
              <a:rPr lang="zh-CN" altLang="zh-CN" sz="2800" dirty="0">
                <a:solidFill>
                  <a:srgbClr val="FF0000"/>
                </a:solidFill>
                <a:latin typeface="+mn-ea"/>
              </a:rPr>
              <a:t>=S</a:t>
            </a:r>
            <a:r>
              <a:rPr lang="zh-CN" altLang="zh-CN" sz="2800" baseline="-25000" dirty="0">
                <a:solidFill>
                  <a:srgbClr val="FF0000"/>
                </a:solidFill>
                <a:latin typeface="+mn-ea"/>
              </a:rPr>
              <a:t>R</a:t>
            </a:r>
            <a:endParaRPr lang="en-US" altLang="zh-CN" sz="2800" baseline="-25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201" name="文本框 2"/>
          <p:cNvSpPr txBox="1"/>
          <p:nvPr/>
        </p:nvSpPr>
        <p:spPr>
          <a:xfrm>
            <a:off x="1738630" y="4890135"/>
            <a:ext cx="662813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上面三个正方形的面积之间有什么关系？</a:t>
            </a:r>
          </a:p>
        </p:txBody>
      </p:sp>
      <p:sp>
        <p:nvSpPr>
          <p:cNvPr id="5163" name="矩形 5162"/>
          <p:cNvSpPr/>
          <p:nvPr/>
        </p:nvSpPr>
        <p:spPr>
          <a:xfrm>
            <a:off x="9520555" y="3851275"/>
            <a:ext cx="505460" cy="526415"/>
          </a:xfrm>
          <a:prstGeom prst="rect">
            <a:avLst/>
          </a:prstGeom>
          <a:solidFill>
            <a:srgbClr val="4F81BD"/>
          </a:solidFill>
          <a:ln w="9525" cap="flat" cmpd="sng">
            <a:solidFill>
              <a:sysClr val="windowText" lastClr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lstStyle/>
          <a:p>
            <a:endParaRPr lang="zh-CN" altLang="en-US" i="1">
              <a:solidFill>
                <a:schemeClr val="bg2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165" name="文本框 5164"/>
          <p:cNvSpPr txBox="1"/>
          <p:nvPr/>
        </p:nvSpPr>
        <p:spPr>
          <a:xfrm>
            <a:off x="9522460" y="3886200"/>
            <a:ext cx="503238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 i="1">
                <a:solidFill>
                  <a:schemeClr val="bg2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Q</a:t>
            </a:r>
          </a:p>
        </p:txBody>
      </p:sp>
      <p:sp>
        <p:nvSpPr>
          <p:cNvPr id="5164" name="文本框 5163"/>
          <p:cNvSpPr txBox="1"/>
          <p:nvPr/>
        </p:nvSpPr>
        <p:spPr>
          <a:xfrm>
            <a:off x="9797415" y="3121978"/>
            <a:ext cx="503238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 i="1">
                <a:solidFill>
                  <a:schemeClr val="bg2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0" grpId="0"/>
      <p:bldP spid="5166" grpId="0"/>
      <p:bldP spid="11" grpId="0"/>
      <p:bldP spid="13" grpId="0"/>
      <p:bldP spid="15" grpId="0"/>
      <p:bldP spid="5155" grpId="0"/>
      <p:bldP spid="5156" grpId="0"/>
      <p:bldP spid="5157" grpId="0"/>
      <p:bldP spid="5161" grpId="0" animBg="1"/>
      <p:bldP spid="6201" grpId="0"/>
      <p:bldP spid="5165" grpId="0"/>
      <p:bldP spid="51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9"/>
          <p:cNvSpPr txBox="1"/>
          <p:nvPr/>
        </p:nvSpPr>
        <p:spPr>
          <a:xfrm>
            <a:off x="1547495" y="1193165"/>
            <a:ext cx="9871710" cy="650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问题</a:t>
            </a: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2.1   </a:t>
            </a:r>
            <a:r>
              <a:rPr sz="2800" dirty="0" err="1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直角三角形ABC三边长度之间存在什么关系吗</a:t>
            </a:r>
            <a:r>
              <a:rPr sz="2800" dirty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？</a:t>
            </a:r>
          </a:p>
        </p:txBody>
      </p:sp>
      <p:sp>
        <p:nvSpPr>
          <p:cNvPr id="5172" name="文本框 5171"/>
          <p:cNvSpPr txBox="1"/>
          <p:nvPr/>
        </p:nvSpPr>
        <p:spPr>
          <a:xfrm>
            <a:off x="7467600" y="2182813"/>
            <a:ext cx="2489200" cy="460375"/>
          </a:xfrm>
          <a:prstGeom prst="rect">
            <a:avLst/>
          </a:prstGeom>
          <a:solidFill>
            <a:sysClr val="window" lastClr="FFFFFF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AC</a:t>
            </a:r>
            <a:r>
              <a:rPr lang="zh-CN" altLang="zh-CN" sz="2400" baseline="30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+BC</a:t>
            </a:r>
            <a:r>
              <a:rPr lang="zh-CN" altLang="zh-CN" sz="2400" baseline="30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=AB</a:t>
            </a:r>
            <a:r>
              <a:rPr lang="zh-CN" altLang="zh-CN" sz="2400" baseline="30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endParaRPr lang="en-US" altLang="zh-CN" sz="2400" baseline="300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179" name="文本框 5178"/>
          <p:cNvSpPr txBox="1"/>
          <p:nvPr/>
        </p:nvSpPr>
        <p:spPr>
          <a:xfrm>
            <a:off x="2493010" y="2121535"/>
            <a:ext cx="4192588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en-US" altLang="zh-CN" sz="2800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=AC</a:t>
            </a:r>
            <a:r>
              <a:rPr lang="en-US" altLang="zh-CN" sz="2800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S</a:t>
            </a:r>
            <a:r>
              <a:rPr lang="en-US" altLang="zh-CN" sz="2800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Q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=BC</a:t>
            </a:r>
            <a:r>
              <a:rPr lang="en-US" altLang="zh-CN" sz="2800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S</a:t>
            </a:r>
            <a:r>
              <a:rPr lang="en-US" altLang="zh-CN" sz="2800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=AB</a:t>
            </a:r>
            <a:r>
              <a:rPr lang="en-US" altLang="zh-CN" sz="2800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36866" name="Text Box 2"/>
          <p:cNvSpPr txBox="1"/>
          <p:nvPr/>
        </p:nvSpPr>
        <p:spPr>
          <a:xfrm>
            <a:off x="1547495" y="3600450"/>
            <a:ext cx="967676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如果直角三角形的两条直角边长分别为</a:t>
            </a:r>
            <a:r>
              <a:rPr lang="en-US" altLang="zh-CN" sz="2800" dirty="0" err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a,b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，斜边长为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c,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那么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lang="en-US" altLang="zh-CN" sz="2800" baseline="30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+b</a:t>
            </a:r>
            <a:r>
              <a:rPr lang="en-US" altLang="zh-CN" sz="2800" baseline="30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=c</a:t>
            </a:r>
            <a:r>
              <a:rPr lang="en-US" altLang="zh-CN" sz="2800" baseline="30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即两直角边的平方和等于斜边的平方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 </a:t>
            </a:r>
          </a:p>
        </p:txBody>
      </p:sp>
      <p:sp>
        <p:nvSpPr>
          <p:cNvPr id="32771" name="Rectangle 4"/>
          <p:cNvSpPr/>
          <p:nvPr/>
        </p:nvSpPr>
        <p:spPr>
          <a:xfrm>
            <a:off x="1660525" y="3000376"/>
            <a:ext cx="6623050" cy="4972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由上面的例子，我们猜想：</a:t>
            </a:r>
          </a:p>
        </p:txBody>
      </p:sp>
      <p:grpSp>
        <p:nvGrpSpPr>
          <p:cNvPr id="10244" name="Group 3"/>
          <p:cNvGrpSpPr/>
          <p:nvPr/>
        </p:nvGrpSpPr>
        <p:grpSpPr>
          <a:xfrm>
            <a:off x="5062220" y="5140325"/>
            <a:ext cx="1925955" cy="1342687"/>
            <a:chOff x="600" y="1434"/>
            <a:chExt cx="1388" cy="1036"/>
          </a:xfrm>
        </p:grpSpPr>
        <p:grpSp>
          <p:nvGrpSpPr>
            <p:cNvPr id="17413" name="Group 4"/>
            <p:cNvGrpSpPr/>
            <p:nvPr/>
          </p:nvGrpSpPr>
          <p:grpSpPr>
            <a:xfrm>
              <a:off x="884" y="1434"/>
              <a:ext cx="1104" cy="672"/>
              <a:chOff x="4272" y="1872"/>
              <a:chExt cx="1104" cy="672"/>
            </a:xfrm>
          </p:grpSpPr>
          <p:sp>
            <p:nvSpPr>
              <p:cNvPr id="17414" name="AutoShape 5"/>
              <p:cNvSpPr/>
              <p:nvPr/>
            </p:nvSpPr>
            <p:spPr>
              <a:xfrm>
                <a:off x="4272" y="1872"/>
                <a:ext cx="1104" cy="672"/>
              </a:xfrm>
              <a:prstGeom prst="rtTriangle">
                <a:avLst/>
              </a:prstGeom>
              <a:noFill/>
              <a:ln w="28575" cap="flat" cmpd="sng">
                <a:solidFill>
                  <a:sysClr val="windowText" lastClr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17415" name="Rectangle 6"/>
              <p:cNvSpPr/>
              <p:nvPr/>
            </p:nvSpPr>
            <p:spPr>
              <a:xfrm>
                <a:off x="4272" y="2448"/>
                <a:ext cx="96" cy="96"/>
              </a:xfrm>
              <a:prstGeom prst="rect">
                <a:avLst/>
              </a:prstGeom>
              <a:noFill/>
              <a:ln w="28575" cap="flat" cmpd="sng">
                <a:solidFill>
                  <a:srgbClr val="1F497D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17416" name="Group 7"/>
            <p:cNvGrpSpPr/>
            <p:nvPr/>
          </p:nvGrpSpPr>
          <p:grpSpPr>
            <a:xfrm>
              <a:off x="600" y="1438"/>
              <a:ext cx="1170" cy="1032"/>
              <a:chOff x="555" y="2300"/>
              <a:chExt cx="1170" cy="1032"/>
            </a:xfrm>
          </p:grpSpPr>
          <p:sp>
            <p:nvSpPr>
              <p:cNvPr id="17417" name="Text Box 8"/>
              <p:cNvSpPr txBox="1"/>
              <p:nvPr/>
            </p:nvSpPr>
            <p:spPr>
              <a:xfrm>
                <a:off x="555" y="2406"/>
                <a:ext cx="288" cy="45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32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a</a:t>
                </a:r>
              </a:p>
            </p:txBody>
          </p:sp>
          <p:sp>
            <p:nvSpPr>
              <p:cNvPr id="17418" name="Text Box 9"/>
              <p:cNvSpPr txBox="1"/>
              <p:nvPr/>
            </p:nvSpPr>
            <p:spPr>
              <a:xfrm>
                <a:off x="1277" y="2929"/>
                <a:ext cx="336" cy="40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b</a:t>
                </a:r>
              </a:p>
            </p:txBody>
          </p:sp>
          <p:sp>
            <p:nvSpPr>
              <p:cNvPr id="17419" name="Text Box 10"/>
              <p:cNvSpPr txBox="1"/>
              <p:nvPr/>
            </p:nvSpPr>
            <p:spPr>
              <a:xfrm>
                <a:off x="1389" y="2300"/>
                <a:ext cx="336" cy="45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32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c</a:t>
                </a:r>
              </a:p>
            </p:txBody>
          </p:sp>
        </p:grp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2" grpId="0" animBg="1"/>
      <p:bldP spid="5179" grpId="0"/>
      <p:bldP spid="36866" grpId="0"/>
      <p:bldP spid="327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文本框 148481"/>
          <p:cNvSpPr/>
          <p:nvPr/>
        </p:nvSpPr>
        <p:spPr>
          <a:xfrm>
            <a:off x="1098550" y="603885"/>
            <a:ext cx="2569210" cy="52197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证明猜想方法：</a:t>
            </a:r>
          </a:p>
        </p:txBody>
      </p:sp>
      <p:sp>
        <p:nvSpPr>
          <p:cNvPr id="51202" name="文本框 148482"/>
          <p:cNvSpPr/>
          <p:nvPr/>
        </p:nvSpPr>
        <p:spPr>
          <a:xfrm>
            <a:off x="5878512" y="3065462"/>
            <a:ext cx="504825" cy="5835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A</a:t>
            </a:r>
          </a:p>
        </p:txBody>
      </p:sp>
      <p:sp>
        <p:nvSpPr>
          <p:cNvPr id="51203" name="文本框 148483"/>
          <p:cNvSpPr/>
          <p:nvPr/>
        </p:nvSpPr>
        <p:spPr>
          <a:xfrm>
            <a:off x="8040688" y="4437062"/>
            <a:ext cx="504825" cy="5835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B</a:t>
            </a:r>
          </a:p>
        </p:txBody>
      </p:sp>
      <p:sp>
        <p:nvSpPr>
          <p:cNvPr id="51204" name="文本框 148484"/>
          <p:cNvSpPr/>
          <p:nvPr/>
        </p:nvSpPr>
        <p:spPr>
          <a:xfrm>
            <a:off x="5735638" y="4652962"/>
            <a:ext cx="504825" cy="5835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C</a:t>
            </a:r>
          </a:p>
        </p:txBody>
      </p:sp>
      <p:grpSp>
        <p:nvGrpSpPr>
          <p:cNvPr id="51205" name="组合 148485"/>
          <p:cNvGrpSpPr/>
          <p:nvPr/>
        </p:nvGrpSpPr>
        <p:grpSpPr>
          <a:xfrm>
            <a:off x="5235575" y="2133600"/>
            <a:ext cx="3524250" cy="4313238"/>
            <a:chOff x="1425" y="1577"/>
            <a:chExt cx="2220" cy="2717"/>
          </a:xfrm>
        </p:grpSpPr>
        <p:sp>
          <p:nvSpPr>
            <p:cNvPr id="51206" name="直角三角形 148486"/>
            <p:cNvSpPr/>
            <p:nvPr/>
          </p:nvSpPr>
          <p:spPr>
            <a:xfrm>
              <a:off x="2064" y="2478"/>
              <a:ext cx="1134" cy="680"/>
            </a:xfrm>
            <a:prstGeom prst="rtTriangle">
              <a:avLst/>
            </a:prstGeom>
            <a:noFill/>
            <a:ln>
              <a:solidFill>
                <a:prstClr val="black"/>
              </a:solidFill>
              <a:round/>
            </a:ln>
          </p:spPr>
          <p:txBody>
            <a:bodyPr anchor="t" anchorCtr="0"/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207" name="矩形 148487"/>
            <p:cNvSpPr/>
            <p:nvPr/>
          </p:nvSpPr>
          <p:spPr>
            <a:xfrm rot="1860000">
              <a:off x="2310" y="1577"/>
              <a:ext cx="1335" cy="1335"/>
            </a:xfrm>
            <a:prstGeom prst="rect">
              <a:avLst/>
            </a:prstGeom>
            <a:solidFill>
              <a:srgbClr val="FF0000"/>
            </a:solidFill>
            <a:ln w="28575">
              <a:noFill/>
              <a:miter lim="800000"/>
            </a:ln>
          </p:spPr>
          <p:txBody>
            <a:bodyPr anchor="t" anchorCtr="0"/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208" name="矩形 148488"/>
            <p:cNvSpPr/>
            <p:nvPr/>
          </p:nvSpPr>
          <p:spPr>
            <a:xfrm>
              <a:off x="1425" y="2478"/>
              <a:ext cx="635" cy="680"/>
            </a:xfrm>
            <a:prstGeom prst="rect">
              <a:avLst/>
            </a:prstGeom>
            <a:solidFill>
              <a:srgbClr val="FFFF00"/>
            </a:solidFill>
            <a:ln>
              <a:noFill/>
              <a:miter lim="800000"/>
            </a:ln>
          </p:spPr>
          <p:txBody>
            <a:bodyPr anchor="t" anchorCtr="0"/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209" name="矩形 148489"/>
            <p:cNvSpPr/>
            <p:nvPr/>
          </p:nvSpPr>
          <p:spPr>
            <a:xfrm>
              <a:off x="2064" y="3160"/>
              <a:ext cx="1134" cy="1134"/>
            </a:xfrm>
            <a:prstGeom prst="rect">
              <a:avLst/>
            </a:prstGeom>
            <a:solidFill>
              <a:schemeClr val="accent1"/>
            </a:solidFill>
            <a:ln>
              <a:noFill/>
              <a:miter lim="800000"/>
            </a:ln>
          </p:spPr>
          <p:txBody>
            <a:bodyPr anchor="t" anchorCtr="0"/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51211" name="文本框 148491"/>
          <p:cNvSpPr/>
          <p:nvPr/>
        </p:nvSpPr>
        <p:spPr>
          <a:xfrm>
            <a:off x="1588770" y="1278890"/>
            <a:ext cx="1588770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补的方法</a:t>
            </a:r>
          </a:p>
        </p:txBody>
      </p:sp>
      <p:sp>
        <p:nvSpPr>
          <p:cNvPr id="51212" name="矩形 148498"/>
          <p:cNvSpPr/>
          <p:nvPr/>
        </p:nvSpPr>
        <p:spPr>
          <a:xfrm>
            <a:off x="6256338" y="1758950"/>
            <a:ext cx="2879725" cy="2879725"/>
          </a:xfrm>
          <a:prstGeom prst="rect">
            <a:avLst/>
          </a:prstGeom>
          <a:noFill/>
          <a:ln w="28575">
            <a:solidFill>
              <a:prstClr val="black"/>
            </a:solidFill>
            <a:round/>
          </a:ln>
        </p:spPr>
        <p:txBody>
          <a:bodyPr anchor="t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213" name="文本框 148499"/>
          <p:cNvSpPr/>
          <p:nvPr/>
        </p:nvSpPr>
        <p:spPr>
          <a:xfrm>
            <a:off x="5591175" y="3789362"/>
            <a:ext cx="504825" cy="5835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P</a:t>
            </a:r>
          </a:p>
        </p:txBody>
      </p:sp>
      <p:sp>
        <p:nvSpPr>
          <p:cNvPr id="51214" name="文本框 148500"/>
          <p:cNvSpPr/>
          <p:nvPr/>
        </p:nvSpPr>
        <p:spPr>
          <a:xfrm>
            <a:off x="6888162" y="5084762"/>
            <a:ext cx="504825" cy="5835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Q</a:t>
            </a:r>
          </a:p>
        </p:txBody>
      </p:sp>
      <p:sp>
        <p:nvSpPr>
          <p:cNvPr id="51215" name="文本框 148502"/>
          <p:cNvSpPr/>
          <p:nvPr/>
        </p:nvSpPr>
        <p:spPr>
          <a:xfrm>
            <a:off x="7535862" y="2849562"/>
            <a:ext cx="504825" cy="5835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R</a:t>
            </a:r>
          </a:p>
        </p:txBody>
      </p:sp>
      <p:sp>
        <p:nvSpPr>
          <p:cNvPr id="51216" name="文本框 148504"/>
          <p:cNvSpPr/>
          <p:nvPr/>
        </p:nvSpPr>
        <p:spPr>
          <a:xfrm>
            <a:off x="1304925" y="2005330"/>
            <a:ext cx="4126230" cy="246126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>
                <a:latin typeface="Arial" panose="020B0604020202020204" pitchFamily="34" charset="0"/>
              </a:rPr>
              <a:t>S</a:t>
            </a:r>
            <a:r>
              <a:rPr lang="en-US" altLang="zh-CN" sz="2800" b="1" baseline="-25000">
                <a:latin typeface="Arial" panose="020B0604020202020204" pitchFamily="34" charset="0"/>
              </a:rPr>
              <a:t>R</a:t>
            </a:r>
            <a:r>
              <a:rPr lang="en-US" altLang="zh-CN" sz="2800" b="1">
                <a:latin typeface="Arial" panose="020B0604020202020204" pitchFamily="34" charset="0"/>
              </a:rPr>
              <a:t>=C</a:t>
            </a:r>
            <a:r>
              <a:rPr lang="en-US" altLang="zh-CN" sz="2800" b="1" baseline="30000">
                <a:latin typeface="Arial" panose="020B0604020202020204" pitchFamily="34" charset="0"/>
              </a:rPr>
              <a:t>2</a:t>
            </a:r>
            <a:r>
              <a:rPr lang="en-US" altLang="zh-CN" sz="2800" b="1">
                <a:latin typeface="Arial" panose="020B0604020202020204" pitchFamily="34" charset="0"/>
              </a:rPr>
              <a:t>=(a+b) </a:t>
            </a:r>
            <a:r>
              <a:rPr lang="en-US" altLang="zh-CN" sz="2800" b="1" baseline="30000">
                <a:latin typeface="Arial" panose="020B0604020202020204" pitchFamily="34" charset="0"/>
              </a:rPr>
              <a:t>2</a:t>
            </a:r>
            <a:r>
              <a:rPr lang="en-US" altLang="zh-CN" sz="2800" b="1">
                <a:latin typeface="Arial" panose="020B0604020202020204" pitchFamily="34" charset="0"/>
              </a:rPr>
              <a:t>-ab/2×4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>
                <a:latin typeface="Arial" panose="020B0604020202020204" pitchFamily="34" charset="0"/>
              </a:rPr>
              <a:t>           =a</a:t>
            </a:r>
            <a:r>
              <a:rPr lang="en-US" altLang="zh-CN" sz="2800" b="1" baseline="30000">
                <a:latin typeface="Arial" panose="020B0604020202020204" pitchFamily="34" charset="0"/>
              </a:rPr>
              <a:t>2</a:t>
            </a:r>
            <a:r>
              <a:rPr lang="en-US" altLang="zh-CN" sz="2800" b="1">
                <a:latin typeface="Arial" panose="020B0604020202020204" pitchFamily="34" charset="0"/>
              </a:rPr>
              <a:t>+b</a:t>
            </a:r>
            <a:r>
              <a:rPr lang="en-US" altLang="zh-CN" sz="2800" b="1" baseline="30000">
                <a:latin typeface="Arial" panose="020B0604020202020204" pitchFamily="34" charset="0"/>
              </a:rPr>
              <a:t>2</a:t>
            </a:r>
            <a:r>
              <a:rPr lang="en-US" altLang="zh-CN" sz="2800" b="1">
                <a:latin typeface="Arial" panose="020B0604020202020204" pitchFamily="34" charset="0"/>
              </a:rPr>
              <a:t>+2ab-2ab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>
                <a:latin typeface="Arial" panose="020B0604020202020204" pitchFamily="34" charset="0"/>
              </a:rPr>
              <a:t>           =a</a:t>
            </a:r>
            <a:r>
              <a:rPr lang="en-US" altLang="zh-CN" sz="2800" b="1" baseline="30000">
                <a:latin typeface="Arial" panose="020B0604020202020204" pitchFamily="34" charset="0"/>
              </a:rPr>
              <a:t>2</a:t>
            </a:r>
            <a:r>
              <a:rPr lang="en-US" altLang="zh-CN" sz="2800" b="1">
                <a:latin typeface="Arial" panose="020B0604020202020204" pitchFamily="34" charset="0"/>
              </a:rPr>
              <a:t>+b</a:t>
            </a:r>
            <a:r>
              <a:rPr lang="en-US" altLang="zh-CN" sz="2800" b="1" baseline="300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51218" name="文本框 148506"/>
          <p:cNvSpPr/>
          <p:nvPr/>
        </p:nvSpPr>
        <p:spPr>
          <a:xfrm>
            <a:off x="6167438" y="3789362"/>
            <a:ext cx="504825" cy="5835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b</a:t>
            </a:r>
          </a:p>
        </p:txBody>
      </p:sp>
      <p:sp>
        <p:nvSpPr>
          <p:cNvPr id="51219" name="文本框 148507"/>
          <p:cNvSpPr/>
          <p:nvPr/>
        </p:nvSpPr>
        <p:spPr>
          <a:xfrm>
            <a:off x="6816725" y="4149725"/>
            <a:ext cx="504825" cy="5835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a</a:t>
            </a:r>
          </a:p>
        </p:txBody>
      </p:sp>
      <p:sp>
        <p:nvSpPr>
          <p:cNvPr id="51220" name="文本框 148508"/>
          <p:cNvSpPr/>
          <p:nvPr/>
        </p:nvSpPr>
        <p:spPr>
          <a:xfrm>
            <a:off x="6743700" y="3786188"/>
            <a:ext cx="504825" cy="5835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c</a:t>
            </a:r>
          </a:p>
        </p:txBody>
      </p:sp>
      <p:grpSp>
        <p:nvGrpSpPr>
          <p:cNvPr id="51221" name="组合 148509"/>
          <p:cNvGrpSpPr/>
          <p:nvPr/>
        </p:nvGrpSpPr>
        <p:grpSpPr>
          <a:xfrm>
            <a:off x="6240462" y="4510088"/>
            <a:ext cx="144462" cy="142875"/>
            <a:chOff x="3878" y="2478"/>
            <a:chExt cx="91" cy="90"/>
          </a:xfrm>
        </p:grpSpPr>
        <p:cxnSp>
          <p:nvCxnSpPr>
            <p:cNvPr id="51222" name="直接连接符 148510"/>
            <p:cNvCxnSpPr/>
            <p:nvPr/>
          </p:nvCxnSpPr>
          <p:spPr>
            <a:xfrm>
              <a:off x="3878" y="2478"/>
              <a:ext cx="91" cy="0"/>
            </a:xfrm>
            <a:prstGeom prst="line">
              <a:avLst/>
            </a:prstGeom>
            <a:noFill/>
            <a:ln w="25400">
              <a:solidFill>
                <a:prstClr val="black"/>
              </a:solidFill>
              <a:bevel/>
            </a:ln>
          </p:spPr>
        </p:cxnSp>
        <p:cxnSp>
          <p:nvCxnSpPr>
            <p:cNvPr id="51223" name="直接连接符 148511"/>
            <p:cNvCxnSpPr/>
            <p:nvPr/>
          </p:nvCxnSpPr>
          <p:spPr>
            <a:xfrm flipH="1">
              <a:off x="3969" y="2478"/>
              <a:ext cx="0" cy="90"/>
            </a:xfrm>
            <a:prstGeom prst="line">
              <a:avLst/>
            </a:prstGeom>
            <a:noFill/>
            <a:ln w="25400">
              <a:solidFill>
                <a:prstClr val="black"/>
              </a:solidFill>
              <a:bevel/>
            </a:ln>
          </p:spPr>
        </p:cxnSp>
      </p:grp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文本框 152577"/>
          <p:cNvSpPr/>
          <p:nvPr/>
        </p:nvSpPr>
        <p:spPr>
          <a:xfrm>
            <a:off x="795020" y="547370"/>
            <a:ext cx="2668905" cy="52197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证明猜想方法：</a:t>
            </a:r>
          </a:p>
        </p:txBody>
      </p:sp>
      <p:sp>
        <p:nvSpPr>
          <p:cNvPr id="53250" name="文本框 152578"/>
          <p:cNvSpPr/>
          <p:nvPr/>
        </p:nvSpPr>
        <p:spPr>
          <a:xfrm>
            <a:off x="5878512" y="3065462"/>
            <a:ext cx="504825" cy="5835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A</a:t>
            </a:r>
          </a:p>
        </p:txBody>
      </p:sp>
      <p:sp>
        <p:nvSpPr>
          <p:cNvPr id="53251" name="文本框 152579"/>
          <p:cNvSpPr/>
          <p:nvPr/>
        </p:nvSpPr>
        <p:spPr>
          <a:xfrm>
            <a:off x="8040688" y="4437062"/>
            <a:ext cx="504825" cy="5835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B</a:t>
            </a:r>
          </a:p>
        </p:txBody>
      </p:sp>
      <p:sp>
        <p:nvSpPr>
          <p:cNvPr id="53252" name="文本框 152580"/>
          <p:cNvSpPr/>
          <p:nvPr/>
        </p:nvSpPr>
        <p:spPr>
          <a:xfrm>
            <a:off x="5735638" y="4652962"/>
            <a:ext cx="504825" cy="5835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C</a:t>
            </a:r>
          </a:p>
        </p:txBody>
      </p:sp>
      <p:grpSp>
        <p:nvGrpSpPr>
          <p:cNvPr id="53253" name="组合 152581"/>
          <p:cNvGrpSpPr/>
          <p:nvPr/>
        </p:nvGrpSpPr>
        <p:grpSpPr>
          <a:xfrm>
            <a:off x="5235575" y="2133600"/>
            <a:ext cx="3524250" cy="4313238"/>
            <a:chOff x="1425" y="1577"/>
            <a:chExt cx="2220" cy="2717"/>
          </a:xfrm>
        </p:grpSpPr>
        <p:sp>
          <p:nvSpPr>
            <p:cNvPr id="53254" name="直角三角形 152582"/>
            <p:cNvSpPr/>
            <p:nvPr/>
          </p:nvSpPr>
          <p:spPr>
            <a:xfrm>
              <a:off x="2064" y="2478"/>
              <a:ext cx="1134" cy="680"/>
            </a:xfrm>
            <a:prstGeom prst="rtTriangle">
              <a:avLst/>
            </a:prstGeom>
            <a:noFill/>
            <a:ln>
              <a:solidFill>
                <a:prstClr val="black"/>
              </a:solidFill>
              <a:round/>
            </a:ln>
          </p:spPr>
          <p:txBody>
            <a:bodyPr anchor="t" anchorCtr="0"/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3255" name="矩形 152583"/>
            <p:cNvSpPr/>
            <p:nvPr/>
          </p:nvSpPr>
          <p:spPr>
            <a:xfrm rot="1860000">
              <a:off x="2310" y="1577"/>
              <a:ext cx="1335" cy="1335"/>
            </a:xfrm>
            <a:prstGeom prst="rect">
              <a:avLst/>
            </a:prstGeom>
            <a:solidFill>
              <a:srgbClr val="FF0000"/>
            </a:solidFill>
            <a:ln w="28575">
              <a:noFill/>
              <a:miter lim="800000"/>
            </a:ln>
          </p:spPr>
          <p:txBody>
            <a:bodyPr anchor="t" anchorCtr="0"/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3256" name="矩形 152584"/>
            <p:cNvSpPr/>
            <p:nvPr/>
          </p:nvSpPr>
          <p:spPr>
            <a:xfrm>
              <a:off x="1425" y="2478"/>
              <a:ext cx="635" cy="680"/>
            </a:xfrm>
            <a:prstGeom prst="rect">
              <a:avLst/>
            </a:prstGeom>
            <a:solidFill>
              <a:srgbClr val="FFFF00"/>
            </a:solidFill>
            <a:ln>
              <a:noFill/>
              <a:miter lim="800000"/>
            </a:ln>
          </p:spPr>
          <p:txBody>
            <a:bodyPr anchor="t" anchorCtr="0"/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3257" name="矩形 152585"/>
            <p:cNvSpPr/>
            <p:nvPr/>
          </p:nvSpPr>
          <p:spPr>
            <a:xfrm>
              <a:off x="2064" y="3160"/>
              <a:ext cx="1134" cy="1134"/>
            </a:xfrm>
            <a:prstGeom prst="rect">
              <a:avLst/>
            </a:prstGeom>
            <a:solidFill>
              <a:schemeClr val="accent1"/>
            </a:solidFill>
            <a:ln>
              <a:noFill/>
              <a:miter lim="800000"/>
            </a:ln>
          </p:spPr>
          <p:txBody>
            <a:bodyPr anchor="t" anchorCtr="0"/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53259" name="文本框 152587"/>
          <p:cNvSpPr/>
          <p:nvPr/>
        </p:nvSpPr>
        <p:spPr>
          <a:xfrm>
            <a:off x="932180" y="1369695"/>
            <a:ext cx="1859280" cy="52197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割的方法</a:t>
            </a:r>
          </a:p>
        </p:txBody>
      </p:sp>
      <p:sp>
        <p:nvSpPr>
          <p:cNvPr id="53260" name="文本框 152594"/>
          <p:cNvSpPr/>
          <p:nvPr/>
        </p:nvSpPr>
        <p:spPr>
          <a:xfrm>
            <a:off x="5591175" y="3789362"/>
            <a:ext cx="504825" cy="5835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P</a:t>
            </a:r>
          </a:p>
        </p:txBody>
      </p:sp>
      <p:sp>
        <p:nvSpPr>
          <p:cNvPr id="53261" name="文本框 152595"/>
          <p:cNvSpPr/>
          <p:nvPr/>
        </p:nvSpPr>
        <p:spPr>
          <a:xfrm>
            <a:off x="6888162" y="5084762"/>
            <a:ext cx="504825" cy="5835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Q</a:t>
            </a:r>
          </a:p>
        </p:txBody>
      </p:sp>
      <p:sp>
        <p:nvSpPr>
          <p:cNvPr id="53262" name="文本框 152596"/>
          <p:cNvSpPr/>
          <p:nvPr/>
        </p:nvSpPr>
        <p:spPr>
          <a:xfrm>
            <a:off x="7535862" y="2849562"/>
            <a:ext cx="504825" cy="5835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R</a:t>
            </a:r>
          </a:p>
        </p:txBody>
      </p:sp>
      <p:cxnSp>
        <p:nvCxnSpPr>
          <p:cNvPr id="53263" name="直接连接符 152597"/>
          <p:cNvCxnSpPr/>
          <p:nvPr/>
        </p:nvCxnSpPr>
        <p:spPr>
          <a:xfrm flipH="1">
            <a:off x="7335838" y="1738312"/>
            <a:ext cx="0" cy="1817688"/>
          </a:xfrm>
          <a:prstGeom prst="line">
            <a:avLst/>
          </a:prstGeom>
          <a:noFill/>
          <a:ln>
            <a:solidFill>
              <a:prstClr val="black"/>
            </a:solidFill>
            <a:bevel/>
          </a:ln>
        </p:spPr>
      </p:cxnSp>
      <p:cxnSp>
        <p:nvCxnSpPr>
          <p:cNvPr id="53264" name="直接连接符 152598"/>
          <p:cNvCxnSpPr/>
          <p:nvPr/>
        </p:nvCxnSpPr>
        <p:spPr>
          <a:xfrm flipH="1">
            <a:off x="7335838" y="2835275"/>
            <a:ext cx="1817688" cy="0"/>
          </a:xfrm>
          <a:prstGeom prst="line">
            <a:avLst/>
          </a:prstGeom>
          <a:noFill/>
          <a:ln>
            <a:solidFill>
              <a:prstClr val="black"/>
            </a:solidFill>
            <a:bevel/>
          </a:ln>
        </p:spPr>
      </p:cxnSp>
      <p:cxnSp>
        <p:nvCxnSpPr>
          <p:cNvPr id="53265" name="直接连接符 152599"/>
          <p:cNvCxnSpPr/>
          <p:nvPr/>
        </p:nvCxnSpPr>
        <p:spPr>
          <a:xfrm>
            <a:off x="6240462" y="3565525"/>
            <a:ext cx="1817688" cy="0"/>
          </a:xfrm>
          <a:prstGeom prst="line">
            <a:avLst/>
          </a:prstGeom>
          <a:noFill/>
          <a:ln>
            <a:solidFill>
              <a:prstClr val="black"/>
            </a:solidFill>
            <a:bevel/>
          </a:ln>
        </p:spPr>
      </p:cxnSp>
      <p:cxnSp>
        <p:nvCxnSpPr>
          <p:cNvPr id="53266" name="直接连接符 152600"/>
          <p:cNvCxnSpPr/>
          <p:nvPr/>
        </p:nvCxnSpPr>
        <p:spPr>
          <a:xfrm flipH="1" flipV="1">
            <a:off x="8054975" y="2835275"/>
            <a:ext cx="0" cy="1817688"/>
          </a:xfrm>
          <a:prstGeom prst="line">
            <a:avLst/>
          </a:prstGeom>
          <a:noFill/>
          <a:ln>
            <a:solidFill>
              <a:prstClr val="black"/>
            </a:solidFill>
            <a:bevel/>
          </a:ln>
        </p:spPr>
      </p:cxnSp>
      <p:sp>
        <p:nvSpPr>
          <p:cNvPr id="53267" name="文本框 152601"/>
          <p:cNvSpPr/>
          <p:nvPr/>
        </p:nvSpPr>
        <p:spPr>
          <a:xfrm>
            <a:off x="929005" y="2192020"/>
            <a:ext cx="4160520" cy="246126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>
                <a:latin typeface="Arial" panose="020B0604020202020204" pitchFamily="34" charset="0"/>
              </a:rPr>
              <a:t>S</a:t>
            </a:r>
            <a:r>
              <a:rPr lang="en-US" altLang="zh-CN" sz="2800" b="1" baseline="-25000">
                <a:latin typeface="Arial" panose="020B0604020202020204" pitchFamily="34" charset="0"/>
              </a:rPr>
              <a:t>R</a:t>
            </a:r>
            <a:r>
              <a:rPr lang="en-US" altLang="zh-CN" sz="2800" b="1">
                <a:latin typeface="Arial" panose="020B0604020202020204" pitchFamily="34" charset="0"/>
              </a:rPr>
              <a:t>=C</a:t>
            </a:r>
            <a:r>
              <a:rPr lang="en-US" altLang="zh-CN" sz="2800" b="1" baseline="30000">
                <a:latin typeface="Arial" panose="020B0604020202020204" pitchFamily="34" charset="0"/>
              </a:rPr>
              <a:t>2</a:t>
            </a:r>
            <a:r>
              <a:rPr lang="en-US" altLang="zh-CN" sz="2800" b="1">
                <a:latin typeface="Arial" panose="020B0604020202020204" pitchFamily="34" charset="0"/>
              </a:rPr>
              <a:t>=(b-a) </a:t>
            </a:r>
            <a:r>
              <a:rPr lang="en-US" altLang="zh-CN" sz="2800" b="1" baseline="30000">
                <a:latin typeface="Arial" panose="020B0604020202020204" pitchFamily="34" charset="0"/>
              </a:rPr>
              <a:t>2</a:t>
            </a:r>
            <a:r>
              <a:rPr lang="en-US" altLang="zh-CN" sz="2800" b="1">
                <a:latin typeface="Arial" panose="020B0604020202020204" pitchFamily="34" charset="0"/>
              </a:rPr>
              <a:t>+ab/2×4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>
                <a:latin typeface="Arial" panose="020B0604020202020204" pitchFamily="34" charset="0"/>
              </a:rPr>
              <a:t>           =a</a:t>
            </a:r>
            <a:r>
              <a:rPr lang="en-US" altLang="zh-CN" sz="2800" b="1" baseline="30000">
                <a:latin typeface="Arial" panose="020B0604020202020204" pitchFamily="34" charset="0"/>
              </a:rPr>
              <a:t>2</a:t>
            </a:r>
            <a:r>
              <a:rPr lang="en-US" altLang="zh-CN" sz="2800" b="1">
                <a:latin typeface="Arial" panose="020B0604020202020204" pitchFamily="34" charset="0"/>
              </a:rPr>
              <a:t>+b</a:t>
            </a:r>
            <a:r>
              <a:rPr lang="en-US" altLang="zh-CN" sz="2800" b="1" baseline="30000">
                <a:latin typeface="Arial" panose="020B0604020202020204" pitchFamily="34" charset="0"/>
              </a:rPr>
              <a:t>2</a:t>
            </a:r>
            <a:r>
              <a:rPr lang="en-US" altLang="zh-CN" sz="2800" b="1">
                <a:latin typeface="Arial" panose="020B0604020202020204" pitchFamily="34" charset="0"/>
              </a:rPr>
              <a:t>-2ab+2ab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>
                <a:latin typeface="Arial" panose="020B0604020202020204" pitchFamily="34" charset="0"/>
              </a:rPr>
              <a:t>           =a</a:t>
            </a:r>
            <a:r>
              <a:rPr lang="en-US" altLang="zh-CN" sz="2800" b="1" baseline="30000">
                <a:latin typeface="Arial" panose="020B0604020202020204" pitchFamily="34" charset="0"/>
              </a:rPr>
              <a:t>2</a:t>
            </a:r>
            <a:r>
              <a:rPr lang="en-US" altLang="zh-CN" sz="2800" b="1">
                <a:latin typeface="Arial" panose="020B0604020202020204" pitchFamily="34" charset="0"/>
              </a:rPr>
              <a:t>+b</a:t>
            </a:r>
            <a:r>
              <a:rPr lang="en-US" altLang="zh-CN" sz="2800" b="1" baseline="300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53269" name="文本框 152603"/>
          <p:cNvSpPr/>
          <p:nvPr/>
        </p:nvSpPr>
        <p:spPr>
          <a:xfrm>
            <a:off x="6167438" y="3789362"/>
            <a:ext cx="504825" cy="5835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b</a:t>
            </a:r>
          </a:p>
        </p:txBody>
      </p:sp>
      <p:sp>
        <p:nvSpPr>
          <p:cNvPr id="53270" name="文本框 152604"/>
          <p:cNvSpPr/>
          <p:nvPr/>
        </p:nvSpPr>
        <p:spPr>
          <a:xfrm>
            <a:off x="6816725" y="4149725"/>
            <a:ext cx="504825" cy="5835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a</a:t>
            </a:r>
          </a:p>
        </p:txBody>
      </p:sp>
      <p:sp>
        <p:nvSpPr>
          <p:cNvPr id="53271" name="文本框 152605"/>
          <p:cNvSpPr/>
          <p:nvPr/>
        </p:nvSpPr>
        <p:spPr>
          <a:xfrm>
            <a:off x="6743700" y="3786188"/>
            <a:ext cx="504825" cy="5835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c</a:t>
            </a:r>
          </a:p>
        </p:txBody>
      </p:sp>
      <p:grpSp>
        <p:nvGrpSpPr>
          <p:cNvPr id="53272" name="组合 152606"/>
          <p:cNvGrpSpPr/>
          <p:nvPr/>
        </p:nvGrpSpPr>
        <p:grpSpPr>
          <a:xfrm>
            <a:off x="6240462" y="4510088"/>
            <a:ext cx="144462" cy="142875"/>
            <a:chOff x="3878" y="2478"/>
            <a:chExt cx="91" cy="90"/>
          </a:xfrm>
        </p:grpSpPr>
        <p:cxnSp>
          <p:nvCxnSpPr>
            <p:cNvPr id="53273" name="直接连接符 152607"/>
            <p:cNvCxnSpPr/>
            <p:nvPr/>
          </p:nvCxnSpPr>
          <p:spPr>
            <a:xfrm>
              <a:off x="3878" y="2478"/>
              <a:ext cx="91" cy="0"/>
            </a:xfrm>
            <a:prstGeom prst="line">
              <a:avLst/>
            </a:prstGeom>
            <a:noFill/>
            <a:ln w="25400">
              <a:solidFill>
                <a:prstClr val="black"/>
              </a:solidFill>
              <a:bevel/>
            </a:ln>
          </p:spPr>
        </p:cxnSp>
        <p:cxnSp>
          <p:nvCxnSpPr>
            <p:cNvPr id="53274" name="直接连接符 152608"/>
            <p:cNvCxnSpPr/>
            <p:nvPr/>
          </p:nvCxnSpPr>
          <p:spPr>
            <a:xfrm flipH="1">
              <a:off x="3969" y="2478"/>
              <a:ext cx="0" cy="90"/>
            </a:xfrm>
            <a:prstGeom prst="line">
              <a:avLst/>
            </a:prstGeom>
            <a:noFill/>
            <a:ln w="25400">
              <a:solidFill>
                <a:prstClr val="black"/>
              </a:solidFill>
              <a:bevel/>
            </a:ln>
          </p:spPr>
        </p:cxnSp>
      </p:grp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278130" y="250190"/>
            <a:ext cx="645922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华文楷体" panose="02010600040101010101" pitchFamily="2" charset="-122"/>
                <a:sym typeface="+mn-ea"/>
              </a:rPr>
              <a:t>勾股定理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04470" y="5593715"/>
            <a:ext cx="10892155" cy="91988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1F497D">
                    <a:lumMod val="60000"/>
                    <a:lumOff val="40000"/>
                  </a:srgbClr>
                </a:solidFill>
                <a:latin typeface="+mj-ea"/>
                <a:ea typeface="+mj-ea"/>
                <a:cs typeface="+mj-ea"/>
                <a:sym typeface="+mn-ea"/>
              </a:rPr>
              <a:t>   </a:t>
            </a:r>
            <a:r>
              <a:rPr lang="en-US" altLang="zh-CN" sz="3200" b="1" dirty="0" err="1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勾股定理:直角三角形两直角边的平方和等于斜边的平方</a:t>
            </a:r>
            <a:r>
              <a:rPr lang="en-US" altLang="zh-CN" sz="3200" b="1" dirty="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.</a:t>
            </a:r>
            <a:endParaRPr lang="en-US" altLang="zh-CN" sz="3200" b="1" dirty="0">
              <a:solidFill>
                <a:srgbClr val="1F497D">
                  <a:lumMod val="60000"/>
                  <a:lumOff val="40000"/>
                </a:srgbClr>
              </a:solidFill>
              <a:latin typeface="+mj-ea"/>
              <a:ea typeface="+mj-ea"/>
              <a:cs typeface="+mj-ea"/>
              <a:sym typeface="+mn-ea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8056880" y="3428365"/>
            <a:ext cx="2978785" cy="1808480"/>
            <a:chOff x="4906" y="6424"/>
            <a:chExt cx="4691" cy="2848"/>
          </a:xfrm>
        </p:grpSpPr>
        <p:grpSp>
          <p:nvGrpSpPr>
            <p:cNvPr id="18" name="组合 17"/>
            <p:cNvGrpSpPr/>
            <p:nvPr/>
          </p:nvGrpSpPr>
          <p:grpSpPr>
            <a:xfrm>
              <a:off x="4906" y="6424"/>
              <a:ext cx="4691" cy="2467"/>
              <a:chOff x="6262" y="6424"/>
              <a:chExt cx="4691" cy="2467"/>
            </a:xfrm>
          </p:grpSpPr>
          <p:sp>
            <p:nvSpPr>
              <p:cNvPr id="17" name="直角三角形 16"/>
              <p:cNvSpPr/>
              <p:nvPr/>
            </p:nvSpPr>
            <p:spPr>
              <a:xfrm flipH="1">
                <a:off x="6942" y="6973"/>
                <a:ext cx="3105" cy="1587"/>
              </a:xfrm>
              <a:prstGeom prst="rtTriangl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320" name="文本框 13320"/>
              <p:cNvSpPr txBox="1"/>
              <p:nvPr/>
            </p:nvSpPr>
            <p:spPr>
              <a:xfrm>
                <a:off x="6262" y="8167"/>
                <a:ext cx="680" cy="72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 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A</a:t>
                </a:r>
              </a:p>
            </p:txBody>
          </p:sp>
          <p:sp>
            <p:nvSpPr>
              <p:cNvPr id="13321" name="文本框 13321"/>
              <p:cNvSpPr txBox="1"/>
              <p:nvPr/>
            </p:nvSpPr>
            <p:spPr>
              <a:xfrm>
                <a:off x="10047" y="6424"/>
                <a:ext cx="680" cy="72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 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B</a:t>
                </a:r>
              </a:p>
            </p:txBody>
          </p:sp>
          <p:sp>
            <p:nvSpPr>
              <p:cNvPr id="13322" name="文本框 13322"/>
              <p:cNvSpPr txBox="1"/>
              <p:nvPr/>
            </p:nvSpPr>
            <p:spPr>
              <a:xfrm>
                <a:off x="10047" y="8167"/>
                <a:ext cx="907" cy="72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 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C</a:t>
                </a:r>
              </a:p>
            </p:txBody>
          </p:sp>
          <p:sp>
            <p:nvSpPr>
              <p:cNvPr id="17415" name="Rectangle 6"/>
              <p:cNvSpPr/>
              <p:nvPr/>
            </p:nvSpPr>
            <p:spPr>
              <a:xfrm>
                <a:off x="9824" y="8351"/>
                <a:ext cx="210" cy="196"/>
              </a:xfrm>
              <a:prstGeom prst="rect">
                <a:avLst/>
              </a:prstGeom>
              <a:noFill/>
              <a:ln w="25400" cap="flat" cmpd="sng">
                <a:solidFill>
                  <a:sysClr val="windowText" lastClr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zh-CN" altLang="en-US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endParaRPr>
              </a:p>
            </p:txBody>
          </p:sp>
        </p:grpSp>
        <p:sp>
          <p:nvSpPr>
            <p:cNvPr id="19" name="文本框 18"/>
            <p:cNvSpPr txBox="1"/>
            <p:nvPr/>
          </p:nvSpPr>
          <p:spPr>
            <a:xfrm>
              <a:off x="8648" y="7404"/>
              <a:ext cx="766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勾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6860" y="8547"/>
              <a:ext cx="766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股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6632" y="7097"/>
              <a:ext cx="766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弦</a:t>
              </a: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320040" y="831404"/>
            <a:ext cx="10716260" cy="3322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归纳：如图，我国古代把直角三角形较短的直角边叫做“勾”，较长的直角边叫做“股”，斜边叫做“弦”.因此，</a:t>
            </a:r>
            <a:r>
              <a:rPr lang="en-US" altLang="zh-CN" sz="2800" b="1" dirty="0" err="1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直角三角形三边之间的关系称为勾股定理</a:t>
            </a:r>
            <a:r>
              <a:rPr lang="en-US" altLang="zh-CN" sz="28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.  </a:t>
            </a:r>
            <a:endParaRPr lang="en-US" altLang="zh-CN" sz="2800" b="1" dirty="0">
              <a:solidFill>
                <a:srgbClr val="1F497D">
                  <a:lumMod val="60000"/>
                  <a:lumOff val="40000"/>
                </a:srgb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sz="28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由前面的探索可以发现：对于任意的直角三角形，如果它的两条直角边分别为a，b，斜边为c，那么一定有a</a:t>
            </a:r>
            <a:r>
              <a:rPr sz="2800" b="1" baseline="30000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sz="28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+b</a:t>
            </a:r>
            <a:r>
              <a:rPr sz="2800" b="1" baseline="30000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sz="28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=c</a:t>
            </a:r>
            <a:r>
              <a:rPr sz="2800" b="1" baseline="30000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sz="28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TEMPLATE_SUBCATEGORY" val="0"/>
  <p:tag name="KSO_WM_TEMPLATE_THUMBS_INDEX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1135</Words>
  <Application>Microsoft Office PowerPoint</Application>
  <PresentationFormat>宽屏</PresentationFormat>
  <Paragraphs>207</Paragraphs>
  <Slides>23</Slides>
  <Notes>6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38" baseType="lpstr">
      <vt:lpstr>EU-BX</vt:lpstr>
      <vt:lpstr>黑体</vt:lpstr>
      <vt:lpstr>华文楷体</vt:lpstr>
      <vt:lpstr>楷体</vt:lpstr>
      <vt:lpstr>楷体_GB2312</vt:lpstr>
      <vt:lpstr>宋体</vt:lpstr>
      <vt:lpstr>微软雅黑</vt:lpstr>
      <vt:lpstr>Arial</vt:lpstr>
      <vt:lpstr>Cambria Math</vt:lpstr>
      <vt:lpstr>Sitka Display</vt:lpstr>
      <vt:lpstr>Times New Roman</vt:lpstr>
      <vt:lpstr>Wingdings</vt:lpstr>
      <vt:lpstr>WWW.2PPT.COM
</vt:lpstr>
      <vt:lpstr>Equation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2021-06-30T16:37:00Z</cp:lastPrinted>
  <dcterms:created xsi:type="dcterms:W3CDTF">2021-06-30T16:37:00Z</dcterms:created>
  <dcterms:modified xsi:type="dcterms:W3CDTF">2023-01-17T01:22:06Z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21B5733938084D7E82DDD5A87F1BDC98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