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19" r:id="rId2"/>
    <p:sldId id="437" r:id="rId3"/>
    <p:sldId id="399" r:id="rId4"/>
    <p:sldId id="412" r:id="rId5"/>
    <p:sldId id="474" r:id="rId6"/>
    <p:sldId id="472" r:id="rId7"/>
    <p:sldId id="473" r:id="rId8"/>
    <p:sldId id="432" r:id="rId9"/>
    <p:sldId id="443" r:id="rId10"/>
    <p:sldId id="483" r:id="rId11"/>
    <p:sldId id="475" r:id="rId12"/>
    <p:sldId id="445" r:id="rId13"/>
    <p:sldId id="450" r:id="rId14"/>
    <p:sldId id="482" r:id="rId15"/>
    <p:sldId id="444" r:id="rId16"/>
    <p:sldId id="446" r:id="rId17"/>
    <p:sldId id="470" r:id="rId18"/>
    <p:sldId id="453" r:id="rId19"/>
    <p:sldId id="477" r:id="rId20"/>
    <p:sldId id="447" r:id="rId21"/>
    <p:sldId id="476" r:id="rId22"/>
    <p:sldId id="478" r:id="rId23"/>
    <p:sldId id="480" r:id="rId24"/>
    <p:sldId id="456" r:id="rId25"/>
    <p:sldId id="481" r:id="rId26"/>
    <p:sldId id="458" r:id="rId27"/>
    <p:sldId id="459" r:id="rId28"/>
    <p:sldId id="455" r:id="rId29"/>
    <p:sldId id="461" r:id="rId30"/>
    <p:sldId id="479" r:id="rId31"/>
    <p:sldId id="448" r:id="rId32"/>
    <p:sldId id="449" r:id="rId33"/>
    <p:sldId id="372" r:id="rId34"/>
    <p:sldId id="386" r:id="rId35"/>
    <p:sldId id="462" r:id="rId36"/>
    <p:sldId id="463" r:id="rId37"/>
    <p:sldId id="464" r:id="rId38"/>
    <p:sldId id="465" r:id="rId39"/>
    <p:sldId id="466" r:id="rId40"/>
    <p:sldId id="467" r:id="rId41"/>
    <p:sldId id="361" r:id="rId4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33FF"/>
    <a:srgbClr val="008000"/>
    <a:srgbClr val="3366FF"/>
    <a:srgbClr val="6600CC"/>
    <a:srgbClr val="FF3300"/>
    <a:srgbClr val="FF0066"/>
    <a:srgbClr val="CC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3716" autoAdjust="0"/>
  </p:normalViewPr>
  <p:slideViewPr>
    <p:cSldViewPr>
      <p:cViewPr>
        <p:scale>
          <a:sx n="100" d="100"/>
          <a:sy n="100" d="100"/>
        </p:scale>
        <p:origin x="-31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42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2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42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25265599-F52E-4F70-924C-0DBA989E7E9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74B9FF5-D1B4-49EE-A329-0BF81D4785F0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5599-F52E-4F70-924C-0DBA989E7E96}" type="slidenum">
              <a:rPr lang="en-US" altLang="zh-CN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E246F-28A7-41F8-97BC-D28B234326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395C3-5D8E-4C16-B7BC-0D66B138563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BD103-AD60-4F12-97B7-7F0734207D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BBEBC-71AC-49D8-8C62-0A42A1FBBEA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B8119-01C9-4A21-8EA5-1F4AE58B83E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CC3EA-9824-41F9-9EE3-BCCE2BD390A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AADE8-A62E-4F70-BB7A-133003930E9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B1927-B175-487A-86F6-A66D391121C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B13AF-4AEC-40C5-8FE7-A01ED15A791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58966-1C50-481A-892C-79926417684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23341-E4C2-4174-AEB3-8FC16C3D49A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327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+mn-lt"/>
              </a:defRPr>
            </a:lvl1pPr>
          </a:lstStyle>
          <a:p>
            <a:fld id="{CC6B9165-DFE8-46AA-9EBD-D6A3616ED23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33521;&#22269;&#21021;&#20013;&#25945;&#32946;.mp4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2U1A6.mp3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reading%20comprehension.doc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2U1A2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80" name="Picture 28" descr="thCARPQW3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580" y="3250292"/>
            <a:ext cx="2822819" cy="21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81" name="Picture 29" descr="thp;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25" y="3231242"/>
            <a:ext cx="3019425" cy="23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84" name="Text Box 4"/>
          <p:cNvSpPr txBox="1">
            <a:spLocks noChangeArrowheads="1"/>
          </p:cNvSpPr>
          <p:nvPr/>
        </p:nvSpPr>
        <p:spPr bwMode="auto">
          <a:xfrm>
            <a:off x="1038225" y="905065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C0099"/>
                </a:solidFill>
                <a:latin typeface="Verdana" panose="020B0604030504040204" pitchFamily="34" charset="0"/>
              </a:rPr>
              <a:t>Module </a:t>
            </a:r>
            <a:r>
              <a:rPr lang="en-US" altLang="zh-CN" sz="4000" dirty="0" smtClean="0">
                <a:solidFill>
                  <a:srgbClr val="CC0099"/>
                </a:solidFill>
                <a:latin typeface="Verdana" panose="020B0604030504040204" pitchFamily="34" charset="0"/>
              </a:rPr>
              <a:t>2  Education</a:t>
            </a:r>
            <a:endParaRPr lang="en-US" altLang="zh-CN" sz="4000" dirty="0">
              <a:solidFill>
                <a:srgbClr val="CC0099"/>
              </a:solidFill>
              <a:latin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3900" y="1981200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kern="10" dirty="0" smtClean="0">
                <a:solidFill>
                  <a:srgbClr val="0033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Unit 1 </a:t>
            </a:r>
            <a:r>
              <a:rPr lang="en-US" altLang="zh-CN" sz="4400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They don’t sit in rows.</a:t>
            </a:r>
          </a:p>
        </p:txBody>
      </p:sp>
      <p:sp>
        <p:nvSpPr>
          <p:cNvPr id="10" name="矩形 9"/>
          <p:cNvSpPr/>
          <p:nvPr/>
        </p:nvSpPr>
        <p:spPr>
          <a:xfrm>
            <a:off x="2747498" y="5934075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kern="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4" name="Picture 6"/>
          <p:cNvPicPr>
            <a:picLocks noChangeAspect="1" noChangeArrowheads="1"/>
          </p:cNvPicPr>
          <p:nvPr/>
        </p:nvPicPr>
        <p:blipFill>
          <a:blip r:embed="rId2" cstate="email">
            <a:lum bright="12000" contrast="18000"/>
          </a:blip>
          <a:srcRect/>
          <a:stretch>
            <a:fillRect/>
          </a:stretch>
        </p:blipFill>
        <p:spPr bwMode="auto">
          <a:xfrm>
            <a:off x="609600" y="0"/>
            <a:ext cx="7848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92" name="AutoShape 8"/>
          <p:cNvSpPr>
            <a:spLocks noChangeArrowheads="1"/>
          </p:cNvSpPr>
          <p:nvPr/>
        </p:nvSpPr>
        <p:spPr bwMode="auto">
          <a:xfrm>
            <a:off x="381000" y="2895600"/>
            <a:ext cx="6096000" cy="3352800"/>
          </a:xfrm>
          <a:prstGeom prst="wedgeEllipseCallout">
            <a:avLst>
              <a:gd name="adj1" fmla="val 50130"/>
              <a:gd name="adj2" fmla="val 33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1828800" y="914400"/>
            <a:ext cx="6400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6600CC"/>
                </a:solidFill>
              </a:rPr>
              <a:t>Do you think Susie’s school in London is the same with or different from ours?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1066800" y="3276600"/>
            <a:ext cx="53340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It’s totally different from ours. There are, in fact, many differences between schools internationally and even within the same country.</a:t>
            </a:r>
          </a:p>
        </p:txBody>
      </p:sp>
      <p:pic>
        <p:nvPicPr>
          <p:cNvPr id="323590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288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591" name="Picture 7" descr="u=195485134,3265792308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4648200"/>
            <a:ext cx="2189163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94" name="AutoShape 10"/>
          <p:cNvSpPr>
            <a:spLocks noChangeArrowheads="1"/>
          </p:cNvSpPr>
          <p:nvPr/>
        </p:nvSpPr>
        <p:spPr bwMode="auto">
          <a:xfrm>
            <a:off x="1676400" y="2743200"/>
            <a:ext cx="5715000" cy="2438400"/>
          </a:xfrm>
          <a:prstGeom prst="wedgeEllipseCallout">
            <a:avLst>
              <a:gd name="adj1" fmla="val 42389"/>
              <a:gd name="adj2" fmla="val 461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2057400" y="3048000"/>
            <a:ext cx="5029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Can you guess what the differences are between Susie’s school and ours?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23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2" grpId="0" animBg="1"/>
      <p:bldP spid="323592" grpId="1" animBg="1"/>
      <p:bldP spid="323589" grpId="0"/>
      <p:bldP spid="323589" grpId="1"/>
      <p:bldP spid="323594" grpId="0" animBg="1"/>
      <p:bldP spid="3235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AutoShape 4"/>
          <p:cNvSpPr>
            <a:spLocks noChangeArrowheads="1"/>
          </p:cNvSpPr>
          <p:nvPr/>
        </p:nvSpPr>
        <p:spPr bwMode="auto">
          <a:xfrm>
            <a:off x="685800" y="838200"/>
            <a:ext cx="7772400" cy="3887788"/>
          </a:xfrm>
          <a:prstGeom prst="cloudCallout">
            <a:avLst>
              <a:gd name="adj1" fmla="val 45671"/>
              <a:gd name="adj2" fmla="val 62861"/>
            </a:avLst>
          </a:prstGeom>
          <a:solidFill>
            <a:srgbClr val="CCFFFF">
              <a:alpha val="63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3600" dirty="0"/>
              <a:t>Tony and his friends are talking about something. Listen and read. Finish the following tasks.</a:t>
            </a:r>
          </a:p>
        </p:txBody>
      </p:sp>
      <p:pic>
        <p:nvPicPr>
          <p:cNvPr id="271365" name="Picture 5" descr="j02921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650" y="5300663"/>
            <a:ext cx="14033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AutoShape 2"/>
          <p:cNvSpPr>
            <a:spLocks noChangeArrowheads="1"/>
          </p:cNvSpPr>
          <p:nvPr/>
        </p:nvSpPr>
        <p:spPr bwMode="auto">
          <a:xfrm>
            <a:off x="2667000" y="457200"/>
            <a:ext cx="3352800" cy="457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/>
              <a:t>Task 1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7239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  <a:latin typeface="Arial Narrow" panose="020B0606020202030204" pitchFamily="34" charset="0"/>
                <a:ea typeface="楷体_GB2312" pitchFamily="49" charset="-122"/>
              </a:rPr>
              <a:t>Listen to the conversation and answer the following questions.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8229600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zh-CN" sz="3600" i="1" dirty="0">
                <a:latin typeface="Times New Roman" panose="02020603050405020304" pitchFamily="18" charset="0"/>
              </a:rPr>
              <a:t>1. What are they talking about?</a:t>
            </a:r>
          </a:p>
          <a:p>
            <a:pPr>
              <a:spcBef>
                <a:spcPct val="15000"/>
              </a:spcBef>
              <a:buFontTx/>
              <a:buChar char="•"/>
            </a:pPr>
            <a:endParaRPr lang="en-US" altLang="zh-CN" sz="3600" i="1" dirty="0"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zh-CN" sz="3600" i="1" dirty="0">
                <a:latin typeface="Times New Roman" panose="02020603050405020304" pitchFamily="18" charset="0"/>
              </a:rPr>
              <a:t>2. Do they think Susie’s school is greater than theirs?</a:t>
            </a: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990600" y="28194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66"/>
                </a:solidFill>
              </a:rPr>
              <a:t>They are talking about Susie’s school.</a:t>
            </a:r>
          </a:p>
        </p:txBody>
      </p: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990600" y="4648200"/>
            <a:ext cx="7467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66"/>
                </a:solidFill>
              </a:rPr>
              <a:t>No, they think their school is great, too.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9" grpId="0"/>
      <p:bldP spid="277510" grpId="0"/>
      <p:bldP spid="2775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990600" y="1752600"/>
            <a:ext cx="77724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600" dirty="0"/>
              <a:t>1. Tony enjoyed himself in London.</a:t>
            </a:r>
          </a:p>
          <a:p>
            <a:pPr>
              <a:spcBef>
                <a:spcPct val="20000"/>
              </a:spcBef>
            </a:pPr>
            <a:r>
              <a:rPr lang="en-US" altLang="zh-CN" sz="3600" dirty="0"/>
              <a:t>2. Students in London sit in rows in the classroom.</a:t>
            </a:r>
          </a:p>
          <a:p>
            <a:pPr>
              <a:spcBef>
                <a:spcPct val="20000"/>
              </a:spcBef>
            </a:pPr>
            <a:r>
              <a:rPr lang="en-US" altLang="zh-CN" sz="3600" dirty="0"/>
              <a:t>3. Susie’s school has a swimming pool which Tony’s school doesn’t have.</a:t>
            </a:r>
          </a:p>
          <a:p>
            <a:pPr>
              <a:spcBef>
                <a:spcPct val="20000"/>
              </a:spcBef>
            </a:pPr>
            <a:r>
              <a:rPr lang="en-US" altLang="zh-CN" sz="3600" dirty="0"/>
              <a:t>4. Everyone in  Tony’s school wears a jacket and tie.</a:t>
            </a:r>
          </a:p>
        </p:txBody>
      </p:sp>
      <p:pic>
        <p:nvPicPr>
          <p:cNvPr id="333829" name="Picture 5" descr="T or 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685800"/>
            <a:ext cx="4103688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830" name="Picture 6" descr="t0101ea39fc38be55d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874838"/>
            <a:ext cx="381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831" name="Picture 7" descr="t0171644798496fc96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2560638"/>
            <a:ext cx="331788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832" name="Picture 8" descr="t0171644798496fc96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3765550"/>
            <a:ext cx="331788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833" name="Picture 9" descr="t0171644798496fc96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4984750"/>
            <a:ext cx="331788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34" name="Text Box 10"/>
          <p:cNvSpPr txBox="1">
            <a:spLocks noChangeArrowheads="1"/>
          </p:cNvSpPr>
          <p:nvPr/>
        </p:nvSpPr>
        <p:spPr bwMode="auto">
          <a:xfrm>
            <a:off x="5105400" y="3017838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solidFill>
                  <a:srgbClr val="FF0066"/>
                </a:solidFill>
              </a:rPr>
              <a:t>around tables</a:t>
            </a:r>
          </a:p>
        </p:txBody>
      </p:sp>
      <p:sp>
        <p:nvSpPr>
          <p:cNvPr id="333835" name="Oval 11"/>
          <p:cNvSpPr>
            <a:spLocks noChangeArrowheads="1"/>
          </p:cNvSpPr>
          <p:nvPr/>
        </p:nvSpPr>
        <p:spPr bwMode="auto">
          <a:xfrm>
            <a:off x="6019800" y="2560638"/>
            <a:ext cx="1524000" cy="5334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5105400" y="4222750"/>
            <a:ext cx="3048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solidFill>
                  <a:srgbClr val="FF0066"/>
                </a:solidFill>
              </a:rPr>
              <a:t>also has.</a:t>
            </a:r>
          </a:p>
        </p:txBody>
      </p:sp>
      <p:sp>
        <p:nvSpPr>
          <p:cNvPr id="333838" name="Text Box 14"/>
          <p:cNvSpPr txBox="1">
            <a:spLocks noChangeArrowheads="1"/>
          </p:cNvSpPr>
          <p:nvPr/>
        </p:nvSpPr>
        <p:spPr bwMode="auto">
          <a:xfrm>
            <a:off x="3886200" y="4876800"/>
            <a:ext cx="1600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solidFill>
                  <a:srgbClr val="FF0066"/>
                </a:solidFill>
              </a:rPr>
              <a:t>Susie’s</a:t>
            </a:r>
          </a:p>
        </p:txBody>
      </p:sp>
      <p:sp>
        <p:nvSpPr>
          <p:cNvPr id="333839" name="AutoShape 15"/>
          <p:cNvSpPr>
            <a:spLocks noChangeArrowheads="1"/>
          </p:cNvSpPr>
          <p:nvPr/>
        </p:nvSpPr>
        <p:spPr bwMode="auto">
          <a:xfrm>
            <a:off x="2667000" y="152400"/>
            <a:ext cx="3352800" cy="457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/>
              <a:t>Task 2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4" grpId="0"/>
      <p:bldP spid="333835" grpId="0" animBg="1"/>
      <p:bldP spid="333836" grpId="0" animBg="1"/>
      <p:bldP spid="3338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762000" y="866775"/>
            <a:ext cx="777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accent2"/>
                </a:solidFill>
                <a:latin typeface="Arial Narrow" panose="020B0606020202030204" pitchFamily="34" charset="0"/>
              </a:rPr>
              <a:t>Look through the conversation and complete Susie’s column in the table.</a:t>
            </a: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304800" y="88265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70342" name="Oval 6"/>
          <p:cNvSpPr>
            <a:spLocks noChangeArrowheads="1"/>
          </p:cNvSpPr>
          <p:nvPr/>
        </p:nvSpPr>
        <p:spPr bwMode="auto">
          <a:xfrm>
            <a:off x="76200" y="304800"/>
            <a:ext cx="1066800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>
                <a:solidFill>
                  <a:srgbClr val="6600CC"/>
                </a:solidFill>
              </a:rPr>
              <a:t>P11</a:t>
            </a:r>
          </a:p>
        </p:txBody>
      </p:sp>
      <p:sp>
        <p:nvSpPr>
          <p:cNvPr id="270343" name="AutoShape 7"/>
          <p:cNvSpPr>
            <a:spLocks noChangeArrowheads="1"/>
          </p:cNvSpPr>
          <p:nvPr/>
        </p:nvSpPr>
        <p:spPr bwMode="auto">
          <a:xfrm>
            <a:off x="2514600" y="381000"/>
            <a:ext cx="3352800" cy="457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Task 3</a:t>
            </a:r>
          </a:p>
        </p:txBody>
      </p:sp>
      <p:graphicFrame>
        <p:nvGraphicFramePr>
          <p:cNvPr id="270375" name="Group 39"/>
          <p:cNvGraphicFramePr>
            <a:graphicFrameLocks noGrp="1"/>
          </p:cNvGraphicFramePr>
          <p:nvPr/>
        </p:nvGraphicFramePr>
        <p:xfrm>
          <a:off x="685800" y="2144713"/>
          <a:ext cx="7772400" cy="418084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Susie’s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Number of pupils in the 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Number of pupils in a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Arrangement of seats in the classroom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Sports areas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0376" name="Text Box 40"/>
          <p:cNvSpPr txBox="1">
            <a:spLocks noChangeArrowheads="1"/>
          </p:cNvSpPr>
          <p:nvPr/>
        </p:nvSpPr>
        <p:spPr bwMode="auto">
          <a:xfrm>
            <a:off x="4876800" y="286385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66"/>
                </a:solidFill>
                <a:latin typeface="Arial Narrow" panose="020B0606020202030204" pitchFamily="34" charset="0"/>
              </a:rPr>
              <a:t> about 700 pupils</a:t>
            </a:r>
          </a:p>
        </p:txBody>
      </p:sp>
      <p:sp>
        <p:nvSpPr>
          <p:cNvPr id="270377" name="Text Box 41"/>
          <p:cNvSpPr txBox="1">
            <a:spLocks noChangeArrowheads="1"/>
          </p:cNvSpPr>
          <p:nvPr/>
        </p:nvSpPr>
        <p:spPr bwMode="auto">
          <a:xfrm>
            <a:off x="4876800" y="377825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66"/>
                </a:solidFill>
                <a:latin typeface="Arial Narrow" panose="020B0606020202030204" pitchFamily="34" charset="0"/>
              </a:rPr>
              <a:t> about 30 pupils</a:t>
            </a:r>
          </a:p>
        </p:txBody>
      </p:sp>
      <p:sp>
        <p:nvSpPr>
          <p:cNvPr id="270378" name="Text Box 42"/>
          <p:cNvSpPr txBox="1">
            <a:spLocks noChangeArrowheads="1"/>
          </p:cNvSpPr>
          <p:nvPr/>
        </p:nvSpPr>
        <p:spPr bwMode="auto">
          <a:xfrm>
            <a:off x="4572000" y="476885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66"/>
                </a:solidFill>
                <a:latin typeface="Arial Narrow" panose="020B0606020202030204" pitchFamily="34" charset="0"/>
              </a:rPr>
              <a:t>Pupils sit around tables.</a:t>
            </a:r>
          </a:p>
        </p:txBody>
      </p:sp>
      <p:sp>
        <p:nvSpPr>
          <p:cNvPr id="270379" name="Text Box 43"/>
          <p:cNvSpPr txBox="1">
            <a:spLocks noChangeArrowheads="1"/>
          </p:cNvSpPr>
          <p:nvPr/>
        </p:nvSpPr>
        <p:spPr bwMode="auto">
          <a:xfrm>
            <a:off x="5105400" y="560705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66"/>
                </a:solidFill>
                <a:latin typeface="Arial Narrow" panose="020B0606020202030204" pitchFamily="34" charset="0"/>
              </a:rPr>
              <a:t>Sports grounds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76" grpId="0"/>
      <p:bldP spid="270377" grpId="0"/>
      <p:bldP spid="270378" grpId="0"/>
      <p:bldP spid="2703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609600" y="866775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accent2"/>
                </a:solidFill>
                <a:latin typeface="Arial Narrow" panose="020B0606020202030204" pitchFamily="34" charset="0"/>
              </a:rPr>
              <a:t>Read the passage and answer the questions.</a:t>
            </a: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152400" y="88265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72390" name="Oval 6"/>
          <p:cNvSpPr>
            <a:spLocks noChangeArrowheads="1"/>
          </p:cNvSpPr>
          <p:nvPr/>
        </p:nvSpPr>
        <p:spPr bwMode="auto">
          <a:xfrm>
            <a:off x="152400" y="304800"/>
            <a:ext cx="1066800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>
                <a:solidFill>
                  <a:srgbClr val="6600CC"/>
                </a:solidFill>
              </a:rPr>
              <a:t>P11</a:t>
            </a:r>
          </a:p>
        </p:txBody>
      </p:sp>
      <p:sp>
        <p:nvSpPr>
          <p:cNvPr id="272391" name="AutoShape 7"/>
          <p:cNvSpPr>
            <a:spLocks noChangeArrowheads="1"/>
          </p:cNvSpPr>
          <p:nvPr/>
        </p:nvSpPr>
        <p:spPr bwMode="auto">
          <a:xfrm>
            <a:off x="2362200" y="381000"/>
            <a:ext cx="3352800" cy="457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Task 4</a:t>
            </a:r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457200" y="1524000"/>
            <a:ext cx="8229600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3600" i="1">
                <a:latin typeface="Times New Roman" panose="02020603050405020304" pitchFamily="18" charset="0"/>
              </a:rPr>
              <a:t>1. Who did Tony visit in London?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zh-CN" sz="3600" i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600" i="1">
                <a:latin typeface="Times New Roman" panose="02020603050405020304" pitchFamily="18" charset="0"/>
              </a:rPr>
              <a:t>2. How did Tony get the photos of Susie’s school?</a:t>
            </a:r>
          </a:p>
          <a:p>
            <a:pPr>
              <a:lnSpc>
                <a:spcPct val="90000"/>
              </a:lnSpc>
            </a:pPr>
            <a:endParaRPr lang="en-US" altLang="zh-CN" sz="3600" i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600" i="1">
                <a:latin typeface="Times New Roman" panose="02020603050405020304" pitchFamily="18" charset="0"/>
              </a:rPr>
              <a:t>3. Which class is a bit bigger, Susie’s or Daming’s?</a:t>
            </a:r>
          </a:p>
          <a:p>
            <a:pPr>
              <a:lnSpc>
                <a:spcPct val="90000"/>
              </a:lnSpc>
            </a:pPr>
            <a:endParaRPr lang="en-US" altLang="zh-CN" sz="3600" i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600" i="1">
                <a:latin typeface="Times New Roman" panose="02020603050405020304" pitchFamily="18" charset="0"/>
              </a:rPr>
              <a:t>4. What does Betty hope to do one day?</a:t>
            </a:r>
          </a:p>
        </p:txBody>
      </p:sp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914400" y="19812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66"/>
                </a:solidFill>
              </a:rPr>
              <a:t>Tony visited his friend Susie in London.</a:t>
            </a:r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838200" y="3459163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66"/>
                </a:solidFill>
              </a:rPr>
              <a:t>He took the photos of Susie’s school himself.</a:t>
            </a:r>
          </a:p>
        </p:txBody>
      </p:sp>
      <p:sp>
        <p:nvSpPr>
          <p:cNvPr id="272395" name="Text Box 11"/>
          <p:cNvSpPr txBox="1">
            <a:spLocks noChangeArrowheads="1"/>
          </p:cNvSpPr>
          <p:nvPr/>
        </p:nvSpPr>
        <p:spPr bwMode="auto">
          <a:xfrm>
            <a:off x="457200" y="49530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66"/>
                </a:solidFill>
              </a:rPr>
              <a:t>Daming’s class is a bit bigger than Susie’s class.</a:t>
            </a:r>
          </a:p>
        </p:txBody>
      </p:sp>
      <p:sp>
        <p:nvSpPr>
          <p:cNvPr id="272396" name="Text Box 12"/>
          <p:cNvSpPr txBox="1">
            <a:spLocks noChangeArrowheads="1"/>
          </p:cNvSpPr>
          <p:nvPr/>
        </p:nvSpPr>
        <p:spPr bwMode="auto">
          <a:xfrm>
            <a:off x="914400" y="58674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66"/>
                </a:solidFill>
              </a:rPr>
              <a:t>Betty hopes to visit Susie’s school one day.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3" grpId="0"/>
      <p:bldP spid="272394" grpId="0"/>
      <p:bldP spid="272395" grpId="0"/>
      <p:bldP spid="2723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45" name="Oval 5"/>
          <p:cNvSpPr>
            <a:spLocks noChangeArrowheads="1"/>
          </p:cNvSpPr>
          <p:nvPr/>
        </p:nvSpPr>
        <p:spPr bwMode="auto">
          <a:xfrm>
            <a:off x="4038600" y="1524000"/>
            <a:ext cx="1676400" cy="3810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46" name="Oval 6"/>
          <p:cNvSpPr>
            <a:spLocks noChangeArrowheads="1"/>
          </p:cNvSpPr>
          <p:nvPr/>
        </p:nvSpPr>
        <p:spPr bwMode="auto">
          <a:xfrm>
            <a:off x="1066800" y="2133600"/>
            <a:ext cx="1447800" cy="3810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47" name="Line 7"/>
          <p:cNvSpPr>
            <a:spLocks noChangeShapeType="1"/>
          </p:cNvSpPr>
          <p:nvPr/>
        </p:nvSpPr>
        <p:spPr bwMode="auto">
          <a:xfrm>
            <a:off x="3581400" y="2133600"/>
            <a:ext cx="1143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49" name="Line 9"/>
          <p:cNvSpPr>
            <a:spLocks noChangeShapeType="1"/>
          </p:cNvSpPr>
          <p:nvPr/>
        </p:nvSpPr>
        <p:spPr bwMode="auto">
          <a:xfrm>
            <a:off x="1981200" y="18288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50" name="Oval 10"/>
          <p:cNvSpPr>
            <a:spLocks noChangeArrowheads="1"/>
          </p:cNvSpPr>
          <p:nvPr/>
        </p:nvSpPr>
        <p:spPr bwMode="auto">
          <a:xfrm>
            <a:off x="2667000" y="3352800"/>
            <a:ext cx="3733800" cy="3810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51" name="Oval 11"/>
          <p:cNvSpPr>
            <a:spLocks noChangeArrowheads="1"/>
          </p:cNvSpPr>
          <p:nvPr/>
        </p:nvSpPr>
        <p:spPr bwMode="auto">
          <a:xfrm>
            <a:off x="5181600" y="3962400"/>
            <a:ext cx="1752600" cy="3810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52" name="Line 12"/>
          <p:cNvSpPr>
            <a:spLocks noChangeShapeType="1"/>
          </p:cNvSpPr>
          <p:nvPr/>
        </p:nvSpPr>
        <p:spPr bwMode="auto">
          <a:xfrm>
            <a:off x="1752600" y="609600"/>
            <a:ext cx="4876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53" name="Line 13"/>
          <p:cNvSpPr>
            <a:spLocks noChangeShapeType="1"/>
          </p:cNvSpPr>
          <p:nvPr/>
        </p:nvSpPr>
        <p:spPr bwMode="auto">
          <a:xfrm>
            <a:off x="1066800" y="1219200"/>
            <a:ext cx="403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 flipV="1">
            <a:off x="228600" y="2743200"/>
            <a:ext cx="571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55" name="Line 15"/>
          <p:cNvSpPr>
            <a:spLocks noChangeShapeType="1"/>
          </p:cNvSpPr>
          <p:nvPr/>
        </p:nvSpPr>
        <p:spPr bwMode="auto">
          <a:xfrm>
            <a:off x="457200" y="5486400"/>
            <a:ext cx="4876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 animBg="1"/>
      <p:bldP spid="317446" grpId="0" animBg="1"/>
      <p:bldP spid="317447" grpId="0" animBg="1"/>
      <p:bldP spid="317449" grpId="0" animBg="1"/>
      <p:bldP spid="317450" grpId="0" animBg="1"/>
      <p:bldP spid="317451" grpId="0" animBg="1"/>
      <p:bldP spid="317452" grpId="0" animBg="1"/>
      <p:bldP spid="317453" grpId="0" animBg="1"/>
      <p:bldP spid="317454" grpId="0" animBg="1"/>
      <p:bldP spid="3174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 rot="-738419">
            <a:off x="1187450" y="1341438"/>
            <a:ext cx="6696075" cy="4117975"/>
          </a:xfrm>
          <a:prstGeom prst="rect">
            <a:avLst/>
          </a:prstGeom>
          <a:solidFill>
            <a:srgbClr val="FF3300">
              <a:alpha val="6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>
                <a:solidFill>
                  <a:schemeClr val="bg1"/>
                </a:solidFill>
              </a:rPr>
              <a:t>Read and try to recite the conversations in 5-10 minutes.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WordArt 2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819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Role-play</a:t>
            </a:r>
            <a:endParaRPr lang="zh-CN" altLang="en-US" sz="44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1295400" y="1981200"/>
            <a:ext cx="7162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i="1">
                <a:solidFill>
                  <a:srgbClr val="FF3399"/>
                </a:solidFill>
              </a:rPr>
              <a:t>1.</a:t>
            </a:r>
            <a:r>
              <a:rPr lang="en-US" altLang="zh-CN" sz="4000" i="1">
                <a:solidFill>
                  <a:schemeClr val="accent2"/>
                </a:solidFill>
              </a:rPr>
              <a:t> Read the dialogue aloud for a few minutes by yourself;</a:t>
            </a:r>
          </a:p>
          <a:p>
            <a:r>
              <a:rPr lang="en-US" altLang="zh-CN" sz="4000" i="1">
                <a:solidFill>
                  <a:srgbClr val="FF3399"/>
                </a:solidFill>
              </a:rPr>
              <a:t>2.</a:t>
            </a:r>
            <a:r>
              <a:rPr lang="en-US" altLang="zh-CN" sz="4000" i="1">
                <a:solidFill>
                  <a:schemeClr val="accent2"/>
                </a:solidFill>
              </a:rPr>
              <a:t> Role play in groups;</a:t>
            </a:r>
          </a:p>
          <a:p>
            <a:r>
              <a:rPr lang="en-US" altLang="zh-CN" sz="4000" i="1">
                <a:solidFill>
                  <a:srgbClr val="FF3399"/>
                </a:solidFill>
              </a:rPr>
              <a:t>3.</a:t>
            </a:r>
            <a:r>
              <a:rPr lang="en-US" altLang="zh-CN" sz="4000" i="1">
                <a:solidFill>
                  <a:schemeClr val="accent2"/>
                </a:solidFill>
              </a:rPr>
              <a:t> Role play in front of the class.</a:t>
            </a:r>
          </a:p>
        </p:txBody>
      </p:sp>
      <p:sp>
        <p:nvSpPr>
          <p:cNvPr id="328708" name="Oval 4"/>
          <p:cNvSpPr>
            <a:spLocks noChangeArrowheads="1"/>
          </p:cNvSpPr>
          <p:nvPr/>
        </p:nvSpPr>
        <p:spPr bwMode="auto">
          <a:xfrm>
            <a:off x="304800" y="1600200"/>
            <a:ext cx="8686800" cy="3352800"/>
          </a:xfrm>
          <a:prstGeom prst="ellipse">
            <a:avLst/>
          </a:prstGeom>
          <a:noFill/>
          <a:ln w="38100" cmpd="dbl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709" name="AutoShape 5" descr="th?id=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1143000" y="2286000"/>
            <a:ext cx="7086600" cy="201295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en-US" altLang="zh-CN" sz="600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We’ll see which group does the best.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nimBg="1"/>
      <p:bldP spid="328707" grpId="0"/>
      <p:bldP spid="328708" grpId="0" animBg="1"/>
      <p:bldP spid="3287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21" name="Text Box 393"/>
          <p:cNvSpPr txBox="1">
            <a:spLocks noChangeArrowheads="1"/>
          </p:cNvSpPr>
          <p:nvPr/>
        </p:nvSpPr>
        <p:spPr bwMode="auto">
          <a:xfrm>
            <a:off x="228600" y="2347913"/>
            <a:ext cx="30480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Bef>
                <a:spcPct val="25000"/>
              </a:spcBef>
            </a:pPr>
            <a:r>
              <a:rPr lang="en-US" altLang="zh-CN" sz="3600" dirty="0">
                <a:solidFill>
                  <a:srgbClr val="3333FF"/>
                </a:solidFill>
              </a:rPr>
              <a:t> ours</a:t>
            </a:r>
          </a:p>
          <a:p>
            <a:pPr algn="r">
              <a:lnSpc>
                <a:spcPct val="110000"/>
              </a:lnSpc>
              <a:spcBef>
                <a:spcPct val="25000"/>
              </a:spcBef>
            </a:pPr>
            <a:r>
              <a:rPr lang="en-US" altLang="zh-CN" sz="3600" dirty="0">
                <a:solidFill>
                  <a:srgbClr val="3333FF"/>
                </a:solidFill>
              </a:rPr>
              <a:t> tie</a:t>
            </a:r>
          </a:p>
          <a:p>
            <a:pPr algn="r">
              <a:lnSpc>
                <a:spcPct val="110000"/>
              </a:lnSpc>
              <a:spcBef>
                <a:spcPct val="25000"/>
              </a:spcBef>
            </a:pPr>
            <a:r>
              <a:rPr lang="en-US" altLang="zh-CN" sz="3600" dirty="0">
                <a:solidFill>
                  <a:srgbClr val="3333FF"/>
                </a:solidFill>
              </a:rPr>
              <a:t> row</a:t>
            </a:r>
          </a:p>
          <a:p>
            <a:pPr algn="r">
              <a:lnSpc>
                <a:spcPct val="110000"/>
              </a:lnSpc>
              <a:spcBef>
                <a:spcPct val="25000"/>
              </a:spcBef>
            </a:pPr>
            <a:r>
              <a:rPr lang="en-US" altLang="zh-CN" sz="3600" dirty="0">
                <a:solidFill>
                  <a:srgbClr val="3333FF"/>
                </a:solidFill>
              </a:rPr>
              <a:t> pool</a:t>
            </a:r>
          </a:p>
        </p:txBody>
      </p:sp>
      <p:sp>
        <p:nvSpPr>
          <p:cNvPr id="253322" name="Text Box 394"/>
          <p:cNvSpPr txBox="1">
            <a:spLocks noChangeArrowheads="1"/>
          </p:cNvSpPr>
          <p:nvPr/>
        </p:nvSpPr>
        <p:spPr bwMode="auto">
          <a:xfrm>
            <a:off x="3505200" y="2362200"/>
            <a:ext cx="5638800" cy="2925763"/>
          </a:xfrm>
          <a:prstGeom prst="rect">
            <a:avLst/>
          </a:prstGeom>
          <a:solidFill>
            <a:schemeClr val="bg1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en-US" altLang="zh-CN" sz="3600" i="1" dirty="0">
                <a:solidFill>
                  <a:srgbClr val="FF3300"/>
                </a:solidFill>
              </a:rPr>
              <a:t>pron.</a:t>
            </a:r>
            <a:r>
              <a:rPr lang="en-US" altLang="zh-CN" sz="3600" dirty="0"/>
              <a:t>   </a:t>
            </a:r>
            <a:r>
              <a:rPr lang="zh-CN" altLang="en-US" sz="3600" dirty="0"/>
              <a:t>我们的</a:t>
            </a:r>
            <a:endParaRPr lang="zh-CN" altLang="en-US" sz="3600" i="1" dirty="0">
              <a:solidFill>
                <a:srgbClr val="FF3300"/>
              </a:solidFill>
            </a:endParaRPr>
          </a:p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en-US" altLang="zh-CN" sz="3600" i="1" dirty="0">
                <a:solidFill>
                  <a:srgbClr val="FF3300"/>
                </a:solidFill>
              </a:rPr>
              <a:t>n.</a:t>
            </a:r>
            <a:r>
              <a:rPr lang="en-US" altLang="zh-CN" sz="3600" dirty="0"/>
              <a:t>  </a:t>
            </a:r>
            <a:r>
              <a:rPr lang="zh-CN" altLang="en-US" sz="3600" dirty="0"/>
              <a:t>领带</a:t>
            </a:r>
            <a:endParaRPr lang="zh-CN" altLang="en-US" sz="3600" i="1" dirty="0">
              <a:solidFill>
                <a:srgbClr val="FF3300"/>
              </a:solidFill>
            </a:endParaRPr>
          </a:p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en-US" altLang="zh-CN" sz="3600" i="1" dirty="0">
                <a:solidFill>
                  <a:srgbClr val="FF3300"/>
                </a:solidFill>
              </a:rPr>
              <a:t>n.   </a:t>
            </a:r>
            <a:r>
              <a:rPr lang="zh-CN" altLang="en-US" sz="3600" dirty="0"/>
              <a:t>一排；一行；一列</a:t>
            </a:r>
          </a:p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en-US" altLang="zh-CN" sz="3600" i="1" dirty="0">
                <a:solidFill>
                  <a:srgbClr val="FF3300"/>
                </a:solidFill>
              </a:rPr>
              <a:t>n.   </a:t>
            </a:r>
            <a:r>
              <a:rPr lang="zh-CN" altLang="en-US" sz="3600" dirty="0"/>
              <a:t>水池；游泳池</a:t>
            </a:r>
          </a:p>
        </p:txBody>
      </p:sp>
      <p:grpSp>
        <p:nvGrpSpPr>
          <p:cNvPr id="253323" name="Group 395"/>
          <p:cNvGrpSpPr/>
          <p:nvPr/>
        </p:nvGrpSpPr>
        <p:grpSpPr bwMode="auto">
          <a:xfrm>
            <a:off x="1828800" y="1112838"/>
            <a:ext cx="4824413" cy="865187"/>
            <a:chOff x="1247" y="346"/>
            <a:chExt cx="3039" cy="545"/>
          </a:xfrm>
        </p:grpSpPr>
        <p:grpSp>
          <p:nvGrpSpPr>
            <p:cNvPr id="253324" name="Group 396"/>
            <p:cNvGrpSpPr/>
            <p:nvPr/>
          </p:nvGrpSpPr>
          <p:grpSpPr bwMode="auto">
            <a:xfrm>
              <a:off x="1247" y="346"/>
              <a:ext cx="3039" cy="545"/>
              <a:chOff x="1973" y="391"/>
              <a:chExt cx="2767" cy="709"/>
            </a:xfrm>
          </p:grpSpPr>
          <p:sp>
            <p:nvSpPr>
              <p:cNvPr id="253325" name="AutoShape 397"/>
              <p:cNvSpPr>
                <a:spLocks noChangeAspect="1" noChangeArrowheads="1" noTextEdit="1"/>
              </p:cNvSpPr>
              <p:nvPr/>
            </p:nvSpPr>
            <p:spPr bwMode="auto">
              <a:xfrm>
                <a:off x="1973" y="391"/>
                <a:ext cx="2767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26" name="Freeform 398"/>
              <p:cNvSpPr/>
              <p:nvPr/>
            </p:nvSpPr>
            <p:spPr bwMode="auto">
              <a:xfrm>
                <a:off x="2154" y="482"/>
                <a:ext cx="2434" cy="530"/>
              </a:xfrm>
              <a:custGeom>
                <a:avLst/>
                <a:gdLst>
                  <a:gd name="T0" fmla="*/ 2104 w 2434"/>
                  <a:gd name="T1" fmla="*/ 0 h 530"/>
                  <a:gd name="T2" fmla="*/ 2168 w 2434"/>
                  <a:gd name="T3" fmla="*/ 3 h 530"/>
                  <a:gd name="T4" fmla="*/ 2232 w 2434"/>
                  <a:gd name="T5" fmla="*/ 14 h 530"/>
                  <a:gd name="T6" fmla="*/ 2287 w 2434"/>
                  <a:gd name="T7" fmla="*/ 29 h 530"/>
                  <a:gd name="T8" fmla="*/ 2338 w 2434"/>
                  <a:gd name="T9" fmla="*/ 52 h 530"/>
                  <a:gd name="T10" fmla="*/ 2376 w 2434"/>
                  <a:gd name="T11" fmla="*/ 78 h 530"/>
                  <a:gd name="T12" fmla="*/ 2408 w 2434"/>
                  <a:gd name="T13" fmla="*/ 106 h 530"/>
                  <a:gd name="T14" fmla="*/ 2427 w 2434"/>
                  <a:gd name="T15" fmla="*/ 140 h 530"/>
                  <a:gd name="T16" fmla="*/ 2434 w 2434"/>
                  <a:gd name="T17" fmla="*/ 175 h 530"/>
                  <a:gd name="T18" fmla="*/ 2431 w 2434"/>
                  <a:gd name="T19" fmla="*/ 372 h 530"/>
                  <a:gd name="T20" fmla="*/ 2418 w 2434"/>
                  <a:gd name="T21" fmla="*/ 407 h 530"/>
                  <a:gd name="T22" fmla="*/ 2392 w 2434"/>
                  <a:gd name="T23" fmla="*/ 437 h 530"/>
                  <a:gd name="T24" fmla="*/ 2357 w 2434"/>
                  <a:gd name="T25" fmla="*/ 466 h 530"/>
                  <a:gd name="T26" fmla="*/ 2312 w 2434"/>
                  <a:gd name="T27" fmla="*/ 491 h 530"/>
                  <a:gd name="T28" fmla="*/ 2261 w 2434"/>
                  <a:gd name="T29" fmla="*/ 509 h 530"/>
                  <a:gd name="T30" fmla="*/ 2200 w 2434"/>
                  <a:gd name="T31" fmla="*/ 522 h 530"/>
                  <a:gd name="T32" fmla="*/ 2136 w 2434"/>
                  <a:gd name="T33" fmla="*/ 530 h 530"/>
                  <a:gd name="T34" fmla="*/ 330 w 2434"/>
                  <a:gd name="T35" fmla="*/ 530 h 530"/>
                  <a:gd name="T36" fmla="*/ 263 w 2434"/>
                  <a:gd name="T37" fmla="*/ 527 h 530"/>
                  <a:gd name="T38" fmla="*/ 202 w 2434"/>
                  <a:gd name="T39" fmla="*/ 516 h 530"/>
                  <a:gd name="T40" fmla="*/ 144 w 2434"/>
                  <a:gd name="T41" fmla="*/ 500 h 530"/>
                  <a:gd name="T42" fmla="*/ 96 w 2434"/>
                  <a:gd name="T43" fmla="*/ 478 h 530"/>
                  <a:gd name="T44" fmla="*/ 58 w 2434"/>
                  <a:gd name="T45" fmla="*/ 453 h 530"/>
                  <a:gd name="T46" fmla="*/ 26 w 2434"/>
                  <a:gd name="T47" fmla="*/ 422 h 530"/>
                  <a:gd name="T48" fmla="*/ 6 w 2434"/>
                  <a:gd name="T49" fmla="*/ 390 h 530"/>
                  <a:gd name="T50" fmla="*/ 0 w 2434"/>
                  <a:gd name="T51" fmla="*/ 354 h 530"/>
                  <a:gd name="T52" fmla="*/ 0 w 2434"/>
                  <a:gd name="T53" fmla="*/ 158 h 530"/>
                  <a:gd name="T54" fmla="*/ 16 w 2434"/>
                  <a:gd name="T55" fmla="*/ 123 h 530"/>
                  <a:gd name="T56" fmla="*/ 38 w 2434"/>
                  <a:gd name="T57" fmla="*/ 91 h 530"/>
                  <a:gd name="T58" fmla="*/ 74 w 2434"/>
                  <a:gd name="T59" fmla="*/ 64 h 530"/>
                  <a:gd name="T60" fmla="*/ 118 w 2434"/>
                  <a:gd name="T61" fmla="*/ 40 h 530"/>
                  <a:gd name="T62" fmla="*/ 173 w 2434"/>
                  <a:gd name="T63" fmla="*/ 21 h 530"/>
                  <a:gd name="T64" fmla="*/ 231 w 2434"/>
                  <a:gd name="T65" fmla="*/ 8 h 530"/>
                  <a:gd name="T66" fmla="*/ 295 w 2434"/>
                  <a:gd name="T67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34" h="530">
                    <a:moveTo>
                      <a:pt x="330" y="0"/>
                    </a:moveTo>
                    <a:lnTo>
                      <a:pt x="2104" y="0"/>
                    </a:lnTo>
                    <a:lnTo>
                      <a:pt x="2136" y="0"/>
                    </a:lnTo>
                    <a:lnTo>
                      <a:pt x="2168" y="3"/>
                    </a:lnTo>
                    <a:lnTo>
                      <a:pt x="2200" y="8"/>
                    </a:lnTo>
                    <a:lnTo>
                      <a:pt x="2232" y="14"/>
                    </a:lnTo>
                    <a:lnTo>
                      <a:pt x="2261" y="21"/>
                    </a:lnTo>
                    <a:lnTo>
                      <a:pt x="2287" y="29"/>
                    </a:lnTo>
                    <a:lnTo>
                      <a:pt x="2312" y="40"/>
                    </a:lnTo>
                    <a:lnTo>
                      <a:pt x="2338" y="52"/>
                    </a:lnTo>
                    <a:lnTo>
                      <a:pt x="2357" y="64"/>
                    </a:lnTo>
                    <a:lnTo>
                      <a:pt x="2376" y="78"/>
                    </a:lnTo>
                    <a:lnTo>
                      <a:pt x="2392" y="91"/>
                    </a:lnTo>
                    <a:lnTo>
                      <a:pt x="2408" y="106"/>
                    </a:lnTo>
                    <a:lnTo>
                      <a:pt x="2418" y="123"/>
                    </a:lnTo>
                    <a:lnTo>
                      <a:pt x="2427" y="140"/>
                    </a:lnTo>
                    <a:lnTo>
                      <a:pt x="2431" y="158"/>
                    </a:lnTo>
                    <a:lnTo>
                      <a:pt x="2434" y="175"/>
                    </a:lnTo>
                    <a:lnTo>
                      <a:pt x="2434" y="354"/>
                    </a:lnTo>
                    <a:lnTo>
                      <a:pt x="2431" y="372"/>
                    </a:lnTo>
                    <a:lnTo>
                      <a:pt x="2427" y="390"/>
                    </a:lnTo>
                    <a:lnTo>
                      <a:pt x="2418" y="407"/>
                    </a:lnTo>
                    <a:lnTo>
                      <a:pt x="2408" y="422"/>
                    </a:lnTo>
                    <a:lnTo>
                      <a:pt x="2392" y="437"/>
                    </a:lnTo>
                    <a:lnTo>
                      <a:pt x="2376" y="453"/>
                    </a:lnTo>
                    <a:lnTo>
                      <a:pt x="2357" y="466"/>
                    </a:lnTo>
                    <a:lnTo>
                      <a:pt x="2338" y="478"/>
                    </a:lnTo>
                    <a:lnTo>
                      <a:pt x="2312" y="491"/>
                    </a:lnTo>
                    <a:lnTo>
                      <a:pt x="2287" y="500"/>
                    </a:lnTo>
                    <a:lnTo>
                      <a:pt x="2261" y="509"/>
                    </a:lnTo>
                    <a:lnTo>
                      <a:pt x="2232" y="516"/>
                    </a:lnTo>
                    <a:lnTo>
                      <a:pt x="2200" y="522"/>
                    </a:lnTo>
                    <a:lnTo>
                      <a:pt x="2168" y="527"/>
                    </a:lnTo>
                    <a:lnTo>
                      <a:pt x="2136" y="530"/>
                    </a:lnTo>
                    <a:lnTo>
                      <a:pt x="2104" y="530"/>
                    </a:lnTo>
                    <a:lnTo>
                      <a:pt x="330" y="530"/>
                    </a:lnTo>
                    <a:lnTo>
                      <a:pt x="295" y="530"/>
                    </a:lnTo>
                    <a:lnTo>
                      <a:pt x="263" y="527"/>
                    </a:lnTo>
                    <a:lnTo>
                      <a:pt x="231" y="522"/>
                    </a:lnTo>
                    <a:lnTo>
                      <a:pt x="202" y="516"/>
                    </a:lnTo>
                    <a:lnTo>
                      <a:pt x="173" y="509"/>
                    </a:lnTo>
                    <a:lnTo>
                      <a:pt x="144" y="500"/>
                    </a:lnTo>
                    <a:lnTo>
                      <a:pt x="118" y="491"/>
                    </a:lnTo>
                    <a:lnTo>
                      <a:pt x="96" y="478"/>
                    </a:lnTo>
                    <a:lnTo>
                      <a:pt x="74" y="466"/>
                    </a:lnTo>
                    <a:lnTo>
                      <a:pt x="58" y="453"/>
                    </a:lnTo>
                    <a:lnTo>
                      <a:pt x="38" y="437"/>
                    </a:lnTo>
                    <a:lnTo>
                      <a:pt x="26" y="422"/>
                    </a:lnTo>
                    <a:lnTo>
                      <a:pt x="16" y="407"/>
                    </a:lnTo>
                    <a:lnTo>
                      <a:pt x="6" y="390"/>
                    </a:lnTo>
                    <a:lnTo>
                      <a:pt x="0" y="372"/>
                    </a:lnTo>
                    <a:lnTo>
                      <a:pt x="0" y="354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6" y="140"/>
                    </a:lnTo>
                    <a:lnTo>
                      <a:pt x="16" y="123"/>
                    </a:lnTo>
                    <a:lnTo>
                      <a:pt x="26" y="106"/>
                    </a:lnTo>
                    <a:lnTo>
                      <a:pt x="38" y="91"/>
                    </a:lnTo>
                    <a:lnTo>
                      <a:pt x="58" y="78"/>
                    </a:lnTo>
                    <a:lnTo>
                      <a:pt x="74" y="64"/>
                    </a:lnTo>
                    <a:lnTo>
                      <a:pt x="96" y="52"/>
                    </a:lnTo>
                    <a:lnTo>
                      <a:pt x="118" y="40"/>
                    </a:lnTo>
                    <a:lnTo>
                      <a:pt x="144" y="29"/>
                    </a:lnTo>
                    <a:lnTo>
                      <a:pt x="173" y="21"/>
                    </a:lnTo>
                    <a:lnTo>
                      <a:pt x="202" y="14"/>
                    </a:lnTo>
                    <a:lnTo>
                      <a:pt x="231" y="8"/>
                    </a:lnTo>
                    <a:lnTo>
                      <a:pt x="263" y="3"/>
                    </a:lnTo>
                    <a:lnTo>
                      <a:pt x="295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27" name="Freeform 399"/>
              <p:cNvSpPr/>
              <p:nvPr/>
            </p:nvSpPr>
            <p:spPr bwMode="auto">
              <a:xfrm>
                <a:off x="3171" y="449"/>
                <a:ext cx="16" cy="4"/>
              </a:xfrm>
              <a:custGeom>
                <a:avLst/>
                <a:gdLst>
                  <a:gd name="T0" fmla="*/ 0 w 16"/>
                  <a:gd name="T1" fmla="*/ 4 h 4"/>
                  <a:gd name="T2" fmla="*/ 3 w 16"/>
                  <a:gd name="T3" fmla="*/ 4 h 4"/>
                  <a:gd name="T4" fmla="*/ 6 w 16"/>
                  <a:gd name="T5" fmla="*/ 3 h 4"/>
                  <a:gd name="T6" fmla="*/ 16 w 16"/>
                  <a:gd name="T7" fmla="*/ 0 h 4"/>
                  <a:gd name="T8" fmla="*/ 16 w 16"/>
                  <a:gd name="T9" fmla="*/ 0 h 4"/>
                  <a:gd name="T10" fmla="*/ 0 w 1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lnTo>
                      <a:pt x="3" y="4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28" name="Freeform 400"/>
              <p:cNvSpPr/>
              <p:nvPr/>
            </p:nvSpPr>
            <p:spPr bwMode="auto">
              <a:xfrm>
                <a:off x="3523" y="447"/>
                <a:ext cx="16" cy="5"/>
              </a:xfrm>
              <a:custGeom>
                <a:avLst/>
                <a:gdLst>
                  <a:gd name="T0" fmla="*/ 16 w 16"/>
                  <a:gd name="T1" fmla="*/ 5 h 5"/>
                  <a:gd name="T2" fmla="*/ 13 w 16"/>
                  <a:gd name="T3" fmla="*/ 5 h 5"/>
                  <a:gd name="T4" fmla="*/ 10 w 16"/>
                  <a:gd name="T5" fmla="*/ 3 h 5"/>
                  <a:gd name="T6" fmla="*/ 0 w 16"/>
                  <a:gd name="T7" fmla="*/ 0 h 5"/>
                  <a:gd name="T8" fmla="*/ 0 w 16"/>
                  <a:gd name="T9" fmla="*/ 0 h 5"/>
                  <a:gd name="T10" fmla="*/ 16 w 1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6" y="5"/>
                    </a:moveTo>
                    <a:lnTo>
                      <a:pt x="13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29" name="Freeform 401"/>
              <p:cNvSpPr/>
              <p:nvPr/>
            </p:nvSpPr>
            <p:spPr bwMode="auto">
              <a:xfrm>
                <a:off x="3148" y="393"/>
                <a:ext cx="212" cy="194"/>
              </a:xfrm>
              <a:custGeom>
                <a:avLst/>
                <a:gdLst>
                  <a:gd name="T0" fmla="*/ 167 w 212"/>
                  <a:gd name="T1" fmla="*/ 22 h 194"/>
                  <a:gd name="T2" fmla="*/ 164 w 212"/>
                  <a:gd name="T3" fmla="*/ 24 h 194"/>
                  <a:gd name="T4" fmla="*/ 141 w 212"/>
                  <a:gd name="T5" fmla="*/ 19 h 194"/>
                  <a:gd name="T6" fmla="*/ 116 w 212"/>
                  <a:gd name="T7" fmla="*/ 13 h 194"/>
                  <a:gd name="T8" fmla="*/ 100 w 212"/>
                  <a:gd name="T9" fmla="*/ 13 h 194"/>
                  <a:gd name="T10" fmla="*/ 96 w 212"/>
                  <a:gd name="T11" fmla="*/ 19 h 194"/>
                  <a:gd name="T12" fmla="*/ 93 w 212"/>
                  <a:gd name="T13" fmla="*/ 19 h 194"/>
                  <a:gd name="T14" fmla="*/ 93 w 212"/>
                  <a:gd name="T15" fmla="*/ 21 h 194"/>
                  <a:gd name="T16" fmla="*/ 90 w 212"/>
                  <a:gd name="T17" fmla="*/ 30 h 194"/>
                  <a:gd name="T18" fmla="*/ 90 w 212"/>
                  <a:gd name="T19" fmla="*/ 31 h 194"/>
                  <a:gd name="T20" fmla="*/ 90 w 212"/>
                  <a:gd name="T21" fmla="*/ 34 h 194"/>
                  <a:gd name="T22" fmla="*/ 90 w 212"/>
                  <a:gd name="T23" fmla="*/ 39 h 194"/>
                  <a:gd name="T24" fmla="*/ 90 w 212"/>
                  <a:gd name="T25" fmla="*/ 45 h 194"/>
                  <a:gd name="T26" fmla="*/ 77 w 212"/>
                  <a:gd name="T27" fmla="*/ 45 h 194"/>
                  <a:gd name="T28" fmla="*/ 71 w 212"/>
                  <a:gd name="T29" fmla="*/ 48 h 194"/>
                  <a:gd name="T30" fmla="*/ 64 w 212"/>
                  <a:gd name="T31" fmla="*/ 48 h 194"/>
                  <a:gd name="T32" fmla="*/ 48 w 212"/>
                  <a:gd name="T33" fmla="*/ 53 h 194"/>
                  <a:gd name="T34" fmla="*/ 20 w 212"/>
                  <a:gd name="T35" fmla="*/ 60 h 194"/>
                  <a:gd name="T36" fmla="*/ 16 w 212"/>
                  <a:gd name="T37" fmla="*/ 62 h 194"/>
                  <a:gd name="T38" fmla="*/ 0 w 212"/>
                  <a:gd name="T39" fmla="*/ 69 h 194"/>
                  <a:gd name="T40" fmla="*/ 4 w 212"/>
                  <a:gd name="T41" fmla="*/ 71 h 194"/>
                  <a:gd name="T42" fmla="*/ 32 w 212"/>
                  <a:gd name="T43" fmla="*/ 65 h 194"/>
                  <a:gd name="T44" fmla="*/ 74 w 212"/>
                  <a:gd name="T45" fmla="*/ 62 h 194"/>
                  <a:gd name="T46" fmla="*/ 103 w 212"/>
                  <a:gd name="T47" fmla="*/ 63 h 194"/>
                  <a:gd name="T48" fmla="*/ 132 w 212"/>
                  <a:gd name="T49" fmla="*/ 68 h 194"/>
                  <a:gd name="T50" fmla="*/ 157 w 212"/>
                  <a:gd name="T51" fmla="*/ 74 h 194"/>
                  <a:gd name="T52" fmla="*/ 180 w 212"/>
                  <a:gd name="T53" fmla="*/ 85 h 194"/>
                  <a:gd name="T54" fmla="*/ 144 w 212"/>
                  <a:gd name="T55" fmla="*/ 86 h 194"/>
                  <a:gd name="T56" fmla="*/ 116 w 212"/>
                  <a:gd name="T57" fmla="*/ 92 h 194"/>
                  <a:gd name="T58" fmla="*/ 116 w 212"/>
                  <a:gd name="T59" fmla="*/ 94 h 194"/>
                  <a:gd name="T60" fmla="*/ 119 w 212"/>
                  <a:gd name="T61" fmla="*/ 94 h 194"/>
                  <a:gd name="T62" fmla="*/ 122 w 212"/>
                  <a:gd name="T63" fmla="*/ 94 h 194"/>
                  <a:gd name="T64" fmla="*/ 141 w 212"/>
                  <a:gd name="T65" fmla="*/ 101 h 194"/>
                  <a:gd name="T66" fmla="*/ 151 w 212"/>
                  <a:gd name="T67" fmla="*/ 106 h 194"/>
                  <a:gd name="T68" fmla="*/ 176 w 212"/>
                  <a:gd name="T69" fmla="*/ 127 h 194"/>
                  <a:gd name="T70" fmla="*/ 176 w 212"/>
                  <a:gd name="T71" fmla="*/ 147 h 194"/>
                  <a:gd name="T72" fmla="*/ 164 w 212"/>
                  <a:gd name="T73" fmla="*/ 160 h 194"/>
                  <a:gd name="T74" fmla="*/ 138 w 212"/>
                  <a:gd name="T75" fmla="*/ 174 h 194"/>
                  <a:gd name="T76" fmla="*/ 141 w 212"/>
                  <a:gd name="T77" fmla="*/ 177 h 194"/>
                  <a:gd name="T78" fmla="*/ 148 w 212"/>
                  <a:gd name="T79" fmla="*/ 176 h 194"/>
                  <a:gd name="T80" fmla="*/ 167 w 212"/>
                  <a:gd name="T81" fmla="*/ 176 h 194"/>
                  <a:gd name="T82" fmla="*/ 189 w 212"/>
                  <a:gd name="T83" fmla="*/ 182 h 194"/>
                  <a:gd name="T84" fmla="*/ 199 w 212"/>
                  <a:gd name="T85" fmla="*/ 188 h 194"/>
                  <a:gd name="T86" fmla="*/ 199 w 212"/>
                  <a:gd name="T87" fmla="*/ 189 h 194"/>
                  <a:gd name="T88" fmla="*/ 205 w 212"/>
                  <a:gd name="T89" fmla="*/ 192 h 194"/>
                  <a:gd name="T90" fmla="*/ 205 w 212"/>
                  <a:gd name="T91" fmla="*/ 194 h 194"/>
                  <a:gd name="T92" fmla="*/ 209 w 212"/>
                  <a:gd name="T93" fmla="*/ 194 h 194"/>
                  <a:gd name="T94" fmla="*/ 209 w 212"/>
                  <a:gd name="T95" fmla="*/ 194 h 194"/>
                  <a:gd name="T96" fmla="*/ 209 w 212"/>
                  <a:gd name="T97" fmla="*/ 192 h 194"/>
                  <a:gd name="T98" fmla="*/ 209 w 212"/>
                  <a:gd name="T99" fmla="*/ 192 h 194"/>
                  <a:gd name="T100" fmla="*/ 212 w 212"/>
                  <a:gd name="T101" fmla="*/ 191 h 194"/>
                  <a:gd name="T102" fmla="*/ 209 w 212"/>
                  <a:gd name="T103" fmla="*/ 101 h 194"/>
                  <a:gd name="T104" fmla="*/ 192 w 212"/>
                  <a:gd name="T105" fmla="*/ 0 h 194"/>
                  <a:gd name="T106" fmla="*/ 189 w 212"/>
                  <a:gd name="T107" fmla="*/ 1 h 194"/>
                  <a:gd name="T108" fmla="*/ 189 w 212"/>
                  <a:gd name="T109" fmla="*/ 0 h 194"/>
                  <a:gd name="T110" fmla="*/ 189 w 212"/>
                  <a:gd name="T111" fmla="*/ 0 h 194"/>
                  <a:gd name="T112" fmla="*/ 167 w 212"/>
                  <a:gd name="T113" fmla="*/ 2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2" h="194">
                    <a:moveTo>
                      <a:pt x="167" y="22"/>
                    </a:moveTo>
                    <a:lnTo>
                      <a:pt x="164" y="24"/>
                    </a:lnTo>
                    <a:lnTo>
                      <a:pt x="141" y="19"/>
                    </a:lnTo>
                    <a:lnTo>
                      <a:pt x="116" y="13"/>
                    </a:lnTo>
                    <a:lnTo>
                      <a:pt x="100" y="13"/>
                    </a:lnTo>
                    <a:lnTo>
                      <a:pt x="96" y="19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0" y="30"/>
                    </a:lnTo>
                    <a:lnTo>
                      <a:pt x="90" y="31"/>
                    </a:lnTo>
                    <a:lnTo>
                      <a:pt x="90" y="34"/>
                    </a:lnTo>
                    <a:lnTo>
                      <a:pt x="90" y="39"/>
                    </a:lnTo>
                    <a:lnTo>
                      <a:pt x="90" y="45"/>
                    </a:lnTo>
                    <a:lnTo>
                      <a:pt x="77" y="45"/>
                    </a:lnTo>
                    <a:lnTo>
                      <a:pt x="71" y="48"/>
                    </a:lnTo>
                    <a:lnTo>
                      <a:pt x="64" y="48"/>
                    </a:lnTo>
                    <a:lnTo>
                      <a:pt x="48" y="53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0" y="69"/>
                    </a:lnTo>
                    <a:lnTo>
                      <a:pt x="4" y="71"/>
                    </a:lnTo>
                    <a:lnTo>
                      <a:pt x="32" y="65"/>
                    </a:lnTo>
                    <a:lnTo>
                      <a:pt x="74" y="62"/>
                    </a:lnTo>
                    <a:lnTo>
                      <a:pt x="103" y="63"/>
                    </a:lnTo>
                    <a:lnTo>
                      <a:pt x="132" y="68"/>
                    </a:lnTo>
                    <a:lnTo>
                      <a:pt x="157" y="74"/>
                    </a:lnTo>
                    <a:lnTo>
                      <a:pt x="180" y="85"/>
                    </a:lnTo>
                    <a:lnTo>
                      <a:pt x="144" y="86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9" y="94"/>
                    </a:lnTo>
                    <a:lnTo>
                      <a:pt x="122" y="94"/>
                    </a:lnTo>
                    <a:lnTo>
                      <a:pt x="141" y="101"/>
                    </a:lnTo>
                    <a:lnTo>
                      <a:pt x="151" y="106"/>
                    </a:lnTo>
                    <a:lnTo>
                      <a:pt x="176" y="127"/>
                    </a:lnTo>
                    <a:lnTo>
                      <a:pt x="176" y="147"/>
                    </a:lnTo>
                    <a:lnTo>
                      <a:pt x="164" y="160"/>
                    </a:lnTo>
                    <a:lnTo>
                      <a:pt x="138" y="174"/>
                    </a:lnTo>
                    <a:lnTo>
                      <a:pt x="141" y="177"/>
                    </a:lnTo>
                    <a:lnTo>
                      <a:pt x="148" y="176"/>
                    </a:lnTo>
                    <a:lnTo>
                      <a:pt x="167" y="176"/>
                    </a:lnTo>
                    <a:lnTo>
                      <a:pt x="189" y="182"/>
                    </a:lnTo>
                    <a:lnTo>
                      <a:pt x="199" y="188"/>
                    </a:lnTo>
                    <a:lnTo>
                      <a:pt x="199" y="189"/>
                    </a:lnTo>
                    <a:lnTo>
                      <a:pt x="205" y="192"/>
                    </a:lnTo>
                    <a:lnTo>
                      <a:pt x="205" y="194"/>
                    </a:lnTo>
                    <a:lnTo>
                      <a:pt x="209" y="194"/>
                    </a:lnTo>
                    <a:lnTo>
                      <a:pt x="209" y="194"/>
                    </a:lnTo>
                    <a:lnTo>
                      <a:pt x="209" y="192"/>
                    </a:lnTo>
                    <a:lnTo>
                      <a:pt x="209" y="192"/>
                    </a:lnTo>
                    <a:lnTo>
                      <a:pt x="212" y="191"/>
                    </a:lnTo>
                    <a:lnTo>
                      <a:pt x="209" y="101"/>
                    </a:lnTo>
                    <a:lnTo>
                      <a:pt x="192" y="0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67" y="2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30" name="Freeform 402"/>
              <p:cNvSpPr/>
              <p:nvPr/>
            </p:nvSpPr>
            <p:spPr bwMode="auto">
              <a:xfrm>
                <a:off x="3353" y="391"/>
                <a:ext cx="208" cy="194"/>
              </a:xfrm>
              <a:custGeom>
                <a:avLst/>
                <a:gdLst>
                  <a:gd name="T0" fmla="*/ 42 w 208"/>
                  <a:gd name="T1" fmla="*/ 23 h 194"/>
                  <a:gd name="T2" fmla="*/ 42 w 208"/>
                  <a:gd name="T3" fmla="*/ 24 h 194"/>
                  <a:gd name="T4" fmla="*/ 64 w 208"/>
                  <a:gd name="T5" fmla="*/ 20 h 194"/>
                  <a:gd name="T6" fmla="*/ 90 w 208"/>
                  <a:gd name="T7" fmla="*/ 14 h 194"/>
                  <a:gd name="T8" fmla="*/ 109 w 208"/>
                  <a:gd name="T9" fmla="*/ 14 h 194"/>
                  <a:gd name="T10" fmla="*/ 112 w 208"/>
                  <a:gd name="T11" fmla="*/ 20 h 194"/>
                  <a:gd name="T12" fmla="*/ 116 w 208"/>
                  <a:gd name="T13" fmla="*/ 20 h 194"/>
                  <a:gd name="T14" fmla="*/ 116 w 208"/>
                  <a:gd name="T15" fmla="*/ 21 h 194"/>
                  <a:gd name="T16" fmla="*/ 116 w 208"/>
                  <a:gd name="T17" fmla="*/ 30 h 194"/>
                  <a:gd name="T18" fmla="*/ 116 w 208"/>
                  <a:gd name="T19" fmla="*/ 32 h 194"/>
                  <a:gd name="T20" fmla="*/ 116 w 208"/>
                  <a:gd name="T21" fmla="*/ 36 h 194"/>
                  <a:gd name="T22" fmla="*/ 116 w 208"/>
                  <a:gd name="T23" fmla="*/ 39 h 194"/>
                  <a:gd name="T24" fmla="*/ 119 w 208"/>
                  <a:gd name="T25" fmla="*/ 46 h 194"/>
                  <a:gd name="T26" fmla="*/ 128 w 208"/>
                  <a:gd name="T27" fmla="*/ 46 h 194"/>
                  <a:gd name="T28" fmla="*/ 138 w 208"/>
                  <a:gd name="T29" fmla="*/ 49 h 194"/>
                  <a:gd name="T30" fmla="*/ 144 w 208"/>
                  <a:gd name="T31" fmla="*/ 49 h 194"/>
                  <a:gd name="T32" fmla="*/ 160 w 208"/>
                  <a:gd name="T33" fmla="*/ 53 h 194"/>
                  <a:gd name="T34" fmla="*/ 186 w 208"/>
                  <a:gd name="T35" fmla="*/ 61 h 194"/>
                  <a:gd name="T36" fmla="*/ 192 w 208"/>
                  <a:gd name="T37" fmla="*/ 62 h 194"/>
                  <a:gd name="T38" fmla="*/ 208 w 208"/>
                  <a:gd name="T39" fmla="*/ 70 h 194"/>
                  <a:gd name="T40" fmla="*/ 205 w 208"/>
                  <a:gd name="T41" fmla="*/ 71 h 194"/>
                  <a:gd name="T42" fmla="*/ 173 w 208"/>
                  <a:gd name="T43" fmla="*/ 65 h 194"/>
                  <a:gd name="T44" fmla="*/ 135 w 208"/>
                  <a:gd name="T45" fmla="*/ 64 h 194"/>
                  <a:gd name="T46" fmla="*/ 106 w 208"/>
                  <a:gd name="T47" fmla="*/ 64 h 194"/>
                  <a:gd name="T48" fmla="*/ 77 w 208"/>
                  <a:gd name="T49" fmla="*/ 68 h 194"/>
                  <a:gd name="T50" fmla="*/ 48 w 208"/>
                  <a:gd name="T51" fmla="*/ 74 h 194"/>
                  <a:gd name="T52" fmla="*/ 29 w 208"/>
                  <a:gd name="T53" fmla="*/ 87 h 194"/>
                  <a:gd name="T54" fmla="*/ 64 w 208"/>
                  <a:gd name="T55" fmla="*/ 88 h 194"/>
                  <a:gd name="T56" fmla="*/ 93 w 208"/>
                  <a:gd name="T57" fmla="*/ 93 h 194"/>
                  <a:gd name="T58" fmla="*/ 93 w 208"/>
                  <a:gd name="T59" fmla="*/ 94 h 194"/>
                  <a:gd name="T60" fmla="*/ 90 w 208"/>
                  <a:gd name="T61" fmla="*/ 96 h 194"/>
                  <a:gd name="T62" fmla="*/ 87 w 208"/>
                  <a:gd name="T63" fmla="*/ 96 h 194"/>
                  <a:gd name="T64" fmla="*/ 68 w 208"/>
                  <a:gd name="T65" fmla="*/ 102 h 194"/>
                  <a:gd name="T66" fmla="*/ 58 w 208"/>
                  <a:gd name="T67" fmla="*/ 106 h 194"/>
                  <a:gd name="T68" fmla="*/ 36 w 208"/>
                  <a:gd name="T69" fmla="*/ 128 h 194"/>
                  <a:gd name="T70" fmla="*/ 32 w 208"/>
                  <a:gd name="T71" fmla="*/ 149 h 194"/>
                  <a:gd name="T72" fmla="*/ 45 w 208"/>
                  <a:gd name="T73" fmla="*/ 161 h 194"/>
                  <a:gd name="T74" fmla="*/ 71 w 208"/>
                  <a:gd name="T75" fmla="*/ 175 h 194"/>
                  <a:gd name="T76" fmla="*/ 71 w 208"/>
                  <a:gd name="T77" fmla="*/ 178 h 194"/>
                  <a:gd name="T78" fmla="*/ 61 w 208"/>
                  <a:gd name="T79" fmla="*/ 176 h 194"/>
                  <a:gd name="T80" fmla="*/ 42 w 208"/>
                  <a:gd name="T81" fmla="*/ 178 h 194"/>
                  <a:gd name="T82" fmla="*/ 20 w 208"/>
                  <a:gd name="T83" fmla="*/ 184 h 194"/>
                  <a:gd name="T84" fmla="*/ 13 w 208"/>
                  <a:gd name="T85" fmla="*/ 188 h 194"/>
                  <a:gd name="T86" fmla="*/ 13 w 208"/>
                  <a:gd name="T87" fmla="*/ 191 h 194"/>
                  <a:gd name="T88" fmla="*/ 7 w 208"/>
                  <a:gd name="T89" fmla="*/ 193 h 194"/>
                  <a:gd name="T90" fmla="*/ 7 w 208"/>
                  <a:gd name="T91" fmla="*/ 194 h 194"/>
                  <a:gd name="T92" fmla="*/ 4 w 208"/>
                  <a:gd name="T93" fmla="*/ 194 h 194"/>
                  <a:gd name="T94" fmla="*/ 0 w 208"/>
                  <a:gd name="T95" fmla="*/ 194 h 194"/>
                  <a:gd name="T96" fmla="*/ 0 w 208"/>
                  <a:gd name="T97" fmla="*/ 193 h 194"/>
                  <a:gd name="T98" fmla="*/ 0 w 208"/>
                  <a:gd name="T99" fmla="*/ 193 h 194"/>
                  <a:gd name="T100" fmla="*/ 0 w 208"/>
                  <a:gd name="T101" fmla="*/ 193 h 194"/>
                  <a:gd name="T102" fmla="*/ 0 w 208"/>
                  <a:gd name="T103" fmla="*/ 103 h 194"/>
                  <a:gd name="T104" fmla="*/ 16 w 208"/>
                  <a:gd name="T105" fmla="*/ 0 h 194"/>
                  <a:gd name="T106" fmla="*/ 16 w 208"/>
                  <a:gd name="T107" fmla="*/ 2 h 194"/>
                  <a:gd name="T108" fmla="*/ 16 w 208"/>
                  <a:gd name="T109" fmla="*/ 2 h 194"/>
                  <a:gd name="T110" fmla="*/ 20 w 208"/>
                  <a:gd name="T111" fmla="*/ 0 h 194"/>
                  <a:gd name="T112" fmla="*/ 42 w 208"/>
                  <a:gd name="T113" fmla="*/ 2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8" h="194">
                    <a:moveTo>
                      <a:pt x="42" y="23"/>
                    </a:moveTo>
                    <a:lnTo>
                      <a:pt x="42" y="24"/>
                    </a:lnTo>
                    <a:lnTo>
                      <a:pt x="64" y="20"/>
                    </a:lnTo>
                    <a:lnTo>
                      <a:pt x="90" y="14"/>
                    </a:lnTo>
                    <a:lnTo>
                      <a:pt x="109" y="14"/>
                    </a:lnTo>
                    <a:lnTo>
                      <a:pt x="112" y="20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6" y="30"/>
                    </a:lnTo>
                    <a:lnTo>
                      <a:pt x="116" y="32"/>
                    </a:lnTo>
                    <a:lnTo>
                      <a:pt x="116" y="36"/>
                    </a:lnTo>
                    <a:lnTo>
                      <a:pt x="116" y="39"/>
                    </a:lnTo>
                    <a:lnTo>
                      <a:pt x="119" y="46"/>
                    </a:lnTo>
                    <a:lnTo>
                      <a:pt x="128" y="46"/>
                    </a:lnTo>
                    <a:lnTo>
                      <a:pt x="138" y="49"/>
                    </a:lnTo>
                    <a:lnTo>
                      <a:pt x="144" y="49"/>
                    </a:lnTo>
                    <a:lnTo>
                      <a:pt x="160" y="53"/>
                    </a:lnTo>
                    <a:lnTo>
                      <a:pt x="186" y="61"/>
                    </a:lnTo>
                    <a:lnTo>
                      <a:pt x="192" y="62"/>
                    </a:lnTo>
                    <a:lnTo>
                      <a:pt x="208" y="70"/>
                    </a:lnTo>
                    <a:lnTo>
                      <a:pt x="205" y="71"/>
                    </a:lnTo>
                    <a:lnTo>
                      <a:pt x="173" y="65"/>
                    </a:lnTo>
                    <a:lnTo>
                      <a:pt x="135" y="64"/>
                    </a:lnTo>
                    <a:lnTo>
                      <a:pt x="106" y="64"/>
                    </a:lnTo>
                    <a:lnTo>
                      <a:pt x="77" y="68"/>
                    </a:lnTo>
                    <a:lnTo>
                      <a:pt x="48" y="74"/>
                    </a:lnTo>
                    <a:lnTo>
                      <a:pt x="29" y="87"/>
                    </a:lnTo>
                    <a:lnTo>
                      <a:pt x="64" y="88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0" y="96"/>
                    </a:lnTo>
                    <a:lnTo>
                      <a:pt x="87" y="96"/>
                    </a:lnTo>
                    <a:lnTo>
                      <a:pt x="68" y="102"/>
                    </a:lnTo>
                    <a:lnTo>
                      <a:pt x="58" y="106"/>
                    </a:lnTo>
                    <a:lnTo>
                      <a:pt x="36" y="128"/>
                    </a:lnTo>
                    <a:lnTo>
                      <a:pt x="32" y="149"/>
                    </a:lnTo>
                    <a:lnTo>
                      <a:pt x="45" y="161"/>
                    </a:lnTo>
                    <a:lnTo>
                      <a:pt x="71" y="175"/>
                    </a:lnTo>
                    <a:lnTo>
                      <a:pt x="71" y="178"/>
                    </a:lnTo>
                    <a:lnTo>
                      <a:pt x="61" y="176"/>
                    </a:lnTo>
                    <a:lnTo>
                      <a:pt x="42" y="178"/>
                    </a:lnTo>
                    <a:lnTo>
                      <a:pt x="20" y="184"/>
                    </a:lnTo>
                    <a:lnTo>
                      <a:pt x="13" y="188"/>
                    </a:lnTo>
                    <a:lnTo>
                      <a:pt x="13" y="191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4" y="194"/>
                    </a:lnTo>
                    <a:lnTo>
                      <a:pt x="0" y="194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03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31" name="Freeform 403"/>
              <p:cNvSpPr>
                <a:spLocks noEditPoints="1"/>
              </p:cNvSpPr>
              <p:nvPr/>
            </p:nvSpPr>
            <p:spPr bwMode="auto">
              <a:xfrm>
                <a:off x="2312" y="456"/>
                <a:ext cx="977" cy="148"/>
              </a:xfrm>
              <a:custGeom>
                <a:avLst/>
                <a:gdLst>
                  <a:gd name="T0" fmla="*/ 772 w 977"/>
                  <a:gd name="T1" fmla="*/ 5 h 148"/>
                  <a:gd name="T2" fmla="*/ 884 w 977"/>
                  <a:gd name="T3" fmla="*/ 23 h 148"/>
                  <a:gd name="T4" fmla="*/ 932 w 977"/>
                  <a:gd name="T5" fmla="*/ 38 h 148"/>
                  <a:gd name="T6" fmla="*/ 977 w 977"/>
                  <a:gd name="T7" fmla="*/ 72 h 148"/>
                  <a:gd name="T8" fmla="*/ 939 w 977"/>
                  <a:gd name="T9" fmla="*/ 110 h 148"/>
                  <a:gd name="T10" fmla="*/ 856 w 977"/>
                  <a:gd name="T11" fmla="*/ 116 h 148"/>
                  <a:gd name="T12" fmla="*/ 811 w 977"/>
                  <a:gd name="T13" fmla="*/ 93 h 148"/>
                  <a:gd name="T14" fmla="*/ 811 w 977"/>
                  <a:gd name="T15" fmla="*/ 82 h 148"/>
                  <a:gd name="T16" fmla="*/ 833 w 977"/>
                  <a:gd name="T17" fmla="*/ 97 h 148"/>
                  <a:gd name="T18" fmla="*/ 875 w 977"/>
                  <a:gd name="T19" fmla="*/ 99 h 148"/>
                  <a:gd name="T20" fmla="*/ 916 w 977"/>
                  <a:gd name="T21" fmla="*/ 87 h 148"/>
                  <a:gd name="T22" fmla="*/ 916 w 977"/>
                  <a:gd name="T23" fmla="*/ 59 h 148"/>
                  <a:gd name="T24" fmla="*/ 859 w 977"/>
                  <a:gd name="T25" fmla="*/ 35 h 148"/>
                  <a:gd name="T26" fmla="*/ 801 w 977"/>
                  <a:gd name="T27" fmla="*/ 31 h 148"/>
                  <a:gd name="T28" fmla="*/ 743 w 977"/>
                  <a:gd name="T29" fmla="*/ 32 h 148"/>
                  <a:gd name="T30" fmla="*/ 676 w 977"/>
                  <a:gd name="T31" fmla="*/ 53 h 148"/>
                  <a:gd name="T32" fmla="*/ 683 w 977"/>
                  <a:gd name="T33" fmla="*/ 73 h 148"/>
                  <a:gd name="T34" fmla="*/ 711 w 977"/>
                  <a:gd name="T35" fmla="*/ 70 h 148"/>
                  <a:gd name="T36" fmla="*/ 692 w 977"/>
                  <a:gd name="T37" fmla="*/ 87 h 148"/>
                  <a:gd name="T38" fmla="*/ 631 w 977"/>
                  <a:gd name="T39" fmla="*/ 73 h 148"/>
                  <a:gd name="T40" fmla="*/ 641 w 977"/>
                  <a:gd name="T41" fmla="*/ 46 h 148"/>
                  <a:gd name="T42" fmla="*/ 436 w 977"/>
                  <a:gd name="T43" fmla="*/ 90 h 148"/>
                  <a:gd name="T44" fmla="*/ 407 w 977"/>
                  <a:gd name="T45" fmla="*/ 105 h 148"/>
                  <a:gd name="T46" fmla="*/ 407 w 977"/>
                  <a:gd name="T47" fmla="*/ 134 h 148"/>
                  <a:gd name="T48" fmla="*/ 350 w 977"/>
                  <a:gd name="T49" fmla="*/ 148 h 148"/>
                  <a:gd name="T50" fmla="*/ 279 w 977"/>
                  <a:gd name="T51" fmla="*/ 117 h 148"/>
                  <a:gd name="T52" fmla="*/ 212 w 977"/>
                  <a:gd name="T53" fmla="*/ 111 h 148"/>
                  <a:gd name="T54" fmla="*/ 87 w 977"/>
                  <a:gd name="T55" fmla="*/ 110 h 148"/>
                  <a:gd name="T56" fmla="*/ 42 w 977"/>
                  <a:gd name="T57" fmla="*/ 102 h 148"/>
                  <a:gd name="T58" fmla="*/ 0 w 977"/>
                  <a:gd name="T59" fmla="*/ 66 h 148"/>
                  <a:gd name="T60" fmla="*/ 49 w 977"/>
                  <a:gd name="T61" fmla="*/ 29 h 148"/>
                  <a:gd name="T62" fmla="*/ 55 w 977"/>
                  <a:gd name="T63" fmla="*/ 25 h 148"/>
                  <a:gd name="T64" fmla="*/ 58 w 977"/>
                  <a:gd name="T65" fmla="*/ 29 h 148"/>
                  <a:gd name="T66" fmla="*/ 39 w 977"/>
                  <a:gd name="T67" fmla="*/ 55 h 148"/>
                  <a:gd name="T68" fmla="*/ 74 w 977"/>
                  <a:gd name="T69" fmla="*/ 91 h 148"/>
                  <a:gd name="T70" fmla="*/ 119 w 977"/>
                  <a:gd name="T71" fmla="*/ 93 h 148"/>
                  <a:gd name="T72" fmla="*/ 119 w 977"/>
                  <a:gd name="T73" fmla="*/ 73 h 148"/>
                  <a:gd name="T74" fmla="*/ 132 w 977"/>
                  <a:gd name="T75" fmla="*/ 63 h 148"/>
                  <a:gd name="T76" fmla="*/ 138 w 977"/>
                  <a:gd name="T77" fmla="*/ 70 h 148"/>
                  <a:gd name="T78" fmla="*/ 212 w 977"/>
                  <a:gd name="T79" fmla="*/ 91 h 148"/>
                  <a:gd name="T80" fmla="*/ 273 w 977"/>
                  <a:gd name="T81" fmla="*/ 88 h 148"/>
                  <a:gd name="T82" fmla="*/ 321 w 977"/>
                  <a:gd name="T83" fmla="*/ 41 h 148"/>
                  <a:gd name="T84" fmla="*/ 314 w 977"/>
                  <a:gd name="T85" fmla="*/ 11 h 148"/>
                  <a:gd name="T86" fmla="*/ 321 w 977"/>
                  <a:gd name="T87" fmla="*/ 11 h 148"/>
                  <a:gd name="T88" fmla="*/ 330 w 977"/>
                  <a:gd name="T89" fmla="*/ 15 h 148"/>
                  <a:gd name="T90" fmla="*/ 356 w 977"/>
                  <a:gd name="T91" fmla="*/ 22 h 148"/>
                  <a:gd name="T92" fmla="*/ 516 w 977"/>
                  <a:gd name="T93" fmla="*/ 8 h 148"/>
                  <a:gd name="T94" fmla="*/ 587 w 977"/>
                  <a:gd name="T95" fmla="*/ 3 h 148"/>
                  <a:gd name="T96" fmla="*/ 660 w 977"/>
                  <a:gd name="T97" fmla="*/ 2 h 148"/>
                  <a:gd name="T98" fmla="*/ 378 w 977"/>
                  <a:gd name="T99" fmla="*/ 110 h 148"/>
                  <a:gd name="T100" fmla="*/ 359 w 977"/>
                  <a:gd name="T101" fmla="*/ 119 h 148"/>
                  <a:gd name="T102" fmla="*/ 318 w 977"/>
                  <a:gd name="T103" fmla="*/ 108 h 148"/>
                  <a:gd name="T104" fmla="*/ 362 w 977"/>
                  <a:gd name="T105" fmla="*/ 100 h 148"/>
                  <a:gd name="T106" fmla="*/ 382 w 977"/>
                  <a:gd name="T107" fmla="*/ 105 h 148"/>
                  <a:gd name="T108" fmla="*/ 535 w 977"/>
                  <a:gd name="T109" fmla="*/ 56 h 148"/>
                  <a:gd name="T110" fmla="*/ 334 w 977"/>
                  <a:gd name="T111" fmla="*/ 85 h 148"/>
                  <a:gd name="T112" fmla="*/ 321 w 977"/>
                  <a:gd name="T113" fmla="*/ 87 h 148"/>
                  <a:gd name="T114" fmla="*/ 372 w 977"/>
                  <a:gd name="T115" fmla="*/ 53 h 148"/>
                  <a:gd name="T116" fmla="*/ 513 w 977"/>
                  <a:gd name="T117" fmla="*/ 26 h 148"/>
                  <a:gd name="T118" fmla="*/ 545 w 977"/>
                  <a:gd name="T119" fmla="*/ 2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7" h="148">
                    <a:moveTo>
                      <a:pt x="673" y="0"/>
                    </a:moveTo>
                    <a:lnTo>
                      <a:pt x="715" y="2"/>
                    </a:lnTo>
                    <a:lnTo>
                      <a:pt x="772" y="5"/>
                    </a:lnTo>
                    <a:lnTo>
                      <a:pt x="843" y="12"/>
                    </a:lnTo>
                    <a:lnTo>
                      <a:pt x="878" y="22"/>
                    </a:lnTo>
                    <a:lnTo>
                      <a:pt x="884" y="23"/>
                    </a:lnTo>
                    <a:lnTo>
                      <a:pt x="891" y="26"/>
                    </a:lnTo>
                    <a:lnTo>
                      <a:pt x="907" y="29"/>
                    </a:lnTo>
                    <a:lnTo>
                      <a:pt x="932" y="38"/>
                    </a:lnTo>
                    <a:lnTo>
                      <a:pt x="955" y="52"/>
                    </a:lnTo>
                    <a:lnTo>
                      <a:pt x="971" y="63"/>
                    </a:lnTo>
                    <a:lnTo>
                      <a:pt x="977" y="72"/>
                    </a:lnTo>
                    <a:lnTo>
                      <a:pt x="974" y="88"/>
                    </a:lnTo>
                    <a:lnTo>
                      <a:pt x="961" y="102"/>
                    </a:lnTo>
                    <a:lnTo>
                      <a:pt x="939" y="110"/>
                    </a:lnTo>
                    <a:lnTo>
                      <a:pt x="910" y="116"/>
                    </a:lnTo>
                    <a:lnTo>
                      <a:pt x="884" y="117"/>
                    </a:lnTo>
                    <a:lnTo>
                      <a:pt x="856" y="116"/>
                    </a:lnTo>
                    <a:lnTo>
                      <a:pt x="830" y="108"/>
                    </a:lnTo>
                    <a:lnTo>
                      <a:pt x="817" y="100"/>
                    </a:lnTo>
                    <a:lnTo>
                      <a:pt x="811" y="93"/>
                    </a:lnTo>
                    <a:lnTo>
                      <a:pt x="811" y="84"/>
                    </a:lnTo>
                    <a:lnTo>
                      <a:pt x="811" y="82"/>
                    </a:lnTo>
                    <a:lnTo>
                      <a:pt x="811" y="82"/>
                    </a:lnTo>
                    <a:lnTo>
                      <a:pt x="817" y="82"/>
                    </a:lnTo>
                    <a:lnTo>
                      <a:pt x="817" y="87"/>
                    </a:lnTo>
                    <a:lnTo>
                      <a:pt x="833" y="97"/>
                    </a:lnTo>
                    <a:lnTo>
                      <a:pt x="846" y="102"/>
                    </a:lnTo>
                    <a:lnTo>
                      <a:pt x="872" y="102"/>
                    </a:lnTo>
                    <a:lnTo>
                      <a:pt x="875" y="99"/>
                    </a:lnTo>
                    <a:lnTo>
                      <a:pt x="888" y="99"/>
                    </a:lnTo>
                    <a:lnTo>
                      <a:pt x="904" y="94"/>
                    </a:lnTo>
                    <a:lnTo>
                      <a:pt x="916" y="87"/>
                    </a:lnTo>
                    <a:lnTo>
                      <a:pt x="923" y="78"/>
                    </a:lnTo>
                    <a:lnTo>
                      <a:pt x="923" y="64"/>
                    </a:lnTo>
                    <a:lnTo>
                      <a:pt x="916" y="59"/>
                    </a:lnTo>
                    <a:lnTo>
                      <a:pt x="904" y="50"/>
                    </a:lnTo>
                    <a:lnTo>
                      <a:pt x="875" y="38"/>
                    </a:lnTo>
                    <a:lnTo>
                      <a:pt x="859" y="35"/>
                    </a:lnTo>
                    <a:lnTo>
                      <a:pt x="830" y="31"/>
                    </a:lnTo>
                    <a:lnTo>
                      <a:pt x="808" y="29"/>
                    </a:lnTo>
                    <a:lnTo>
                      <a:pt x="801" y="31"/>
                    </a:lnTo>
                    <a:lnTo>
                      <a:pt x="788" y="29"/>
                    </a:lnTo>
                    <a:lnTo>
                      <a:pt x="756" y="31"/>
                    </a:lnTo>
                    <a:lnTo>
                      <a:pt x="743" y="32"/>
                    </a:lnTo>
                    <a:lnTo>
                      <a:pt x="724" y="35"/>
                    </a:lnTo>
                    <a:lnTo>
                      <a:pt x="695" y="44"/>
                    </a:lnTo>
                    <a:lnTo>
                      <a:pt x="676" y="53"/>
                    </a:lnTo>
                    <a:lnTo>
                      <a:pt x="673" y="66"/>
                    </a:lnTo>
                    <a:lnTo>
                      <a:pt x="679" y="72"/>
                    </a:lnTo>
                    <a:lnTo>
                      <a:pt x="683" y="73"/>
                    </a:lnTo>
                    <a:lnTo>
                      <a:pt x="695" y="73"/>
                    </a:lnTo>
                    <a:lnTo>
                      <a:pt x="708" y="70"/>
                    </a:lnTo>
                    <a:lnTo>
                      <a:pt x="711" y="70"/>
                    </a:lnTo>
                    <a:lnTo>
                      <a:pt x="711" y="78"/>
                    </a:lnTo>
                    <a:lnTo>
                      <a:pt x="699" y="84"/>
                    </a:lnTo>
                    <a:lnTo>
                      <a:pt x="692" y="87"/>
                    </a:lnTo>
                    <a:lnTo>
                      <a:pt x="657" y="87"/>
                    </a:lnTo>
                    <a:lnTo>
                      <a:pt x="641" y="79"/>
                    </a:lnTo>
                    <a:lnTo>
                      <a:pt x="631" y="73"/>
                    </a:lnTo>
                    <a:lnTo>
                      <a:pt x="631" y="58"/>
                    </a:lnTo>
                    <a:lnTo>
                      <a:pt x="644" y="46"/>
                    </a:lnTo>
                    <a:lnTo>
                      <a:pt x="641" y="46"/>
                    </a:lnTo>
                    <a:lnTo>
                      <a:pt x="612" y="55"/>
                    </a:lnTo>
                    <a:lnTo>
                      <a:pt x="516" y="76"/>
                    </a:lnTo>
                    <a:lnTo>
                      <a:pt x="436" y="90"/>
                    </a:lnTo>
                    <a:lnTo>
                      <a:pt x="394" y="96"/>
                    </a:lnTo>
                    <a:lnTo>
                      <a:pt x="391" y="97"/>
                    </a:lnTo>
                    <a:lnTo>
                      <a:pt x="407" y="105"/>
                    </a:lnTo>
                    <a:lnTo>
                      <a:pt x="410" y="111"/>
                    </a:lnTo>
                    <a:lnTo>
                      <a:pt x="414" y="126"/>
                    </a:lnTo>
                    <a:lnTo>
                      <a:pt x="407" y="134"/>
                    </a:lnTo>
                    <a:lnTo>
                      <a:pt x="391" y="141"/>
                    </a:lnTo>
                    <a:lnTo>
                      <a:pt x="382" y="146"/>
                    </a:lnTo>
                    <a:lnTo>
                      <a:pt x="350" y="148"/>
                    </a:lnTo>
                    <a:lnTo>
                      <a:pt x="327" y="145"/>
                    </a:lnTo>
                    <a:lnTo>
                      <a:pt x="298" y="135"/>
                    </a:lnTo>
                    <a:lnTo>
                      <a:pt x="279" y="117"/>
                    </a:lnTo>
                    <a:lnTo>
                      <a:pt x="273" y="107"/>
                    </a:lnTo>
                    <a:lnTo>
                      <a:pt x="228" y="110"/>
                    </a:lnTo>
                    <a:lnTo>
                      <a:pt x="212" y="111"/>
                    </a:lnTo>
                    <a:lnTo>
                      <a:pt x="170" y="113"/>
                    </a:lnTo>
                    <a:lnTo>
                      <a:pt x="122" y="113"/>
                    </a:lnTo>
                    <a:lnTo>
                      <a:pt x="87" y="110"/>
                    </a:lnTo>
                    <a:lnTo>
                      <a:pt x="77" y="108"/>
                    </a:lnTo>
                    <a:lnTo>
                      <a:pt x="55" y="105"/>
                    </a:lnTo>
                    <a:lnTo>
                      <a:pt x="42" y="102"/>
                    </a:lnTo>
                    <a:lnTo>
                      <a:pt x="23" y="91"/>
                    </a:lnTo>
                    <a:lnTo>
                      <a:pt x="4" y="75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20" y="40"/>
                    </a:lnTo>
                    <a:lnTo>
                      <a:pt x="49" y="29"/>
                    </a:lnTo>
                    <a:lnTo>
                      <a:pt x="52" y="28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58" y="29"/>
                    </a:lnTo>
                    <a:lnTo>
                      <a:pt x="61" y="29"/>
                    </a:lnTo>
                    <a:lnTo>
                      <a:pt x="42" y="46"/>
                    </a:lnTo>
                    <a:lnTo>
                      <a:pt x="39" y="55"/>
                    </a:lnTo>
                    <a:lnTo>
                      <a:pt x="42" y="72"/>
                    </a:lnTo>
                    <a:lnTo>
                      <a:pt x="58" y="85"/>
                    </a:lnTo>
                    <a:lnTo>
                      <a:pt x="74" y="91"/>
                    </a:lnTo>
                    <a:lnTo>
                      <a:pt x="100" y="94"/>
                    </a:lnTo>
                    <a:lnTo>
                      <a:pt x="116" y="94"/>
                    </a:lnTo>
                    <a:lnTo>
                      <a:pt x="119" y="93"/>
                    </a:lnTo>
                    <a:lnTo>
                      <a:pt x="122" y="91"/>
                    </a:lnTo>
                    <a:lnTo>
                      <a:pt x="119" y="84"/>
                    </a:lnTo>
                    <a:lnTo>
                      <a:pt x="119" y="73"/>
                    </a:lnTo>
                    <a:lnTo>
                      <a:pt x="129" y="64"/>
                    </a:lnTo>
                    <a:lnTo>
                      <a:pt x="129" y="63"/>
                    </a:lnTo>
                    <a:lnTo>
                      <a:pt x="132" y="63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8" y="70"/>
                    </a:lnTo>
                    <a:lnTo>
                      <a:pt x="164" y="84"/>
                    </a:lnTo>
                    <a:lnTo>
                      <a:pt x="177" y="87"/>
                    </a:lnTo>
                    <a:lnTo>
                      <a:pt x="212" y="91"/>
                    </a:lnTo>
                    <a:lnTo>
                      <a:pt x="250" y="91"/>
                    </a:lnTo>
                    <a:lnTo>
                      <a:pt x="273" y="88"/>
                    </a:lnTo>
                    <a:lnTo>
                      <a:pt x="273" y="88"/>
                    </a:lnTo>
                    <a:lnTo>
                      <a:pt x="289" y="67"/>
                    </a:lnTo>
                    <a:lnTo>
                      <a:pt x="302" y="53"/>
                    </a:lnTo>
                    <a:lnTo>
                      <a:pt x="321" y="41"/>
                    </a:lnTo>
                    <a:lnTo>
                      <a:pt x="318" y="35"/>
                    </a:lnTo>
                    <a:lnTo>
                      <a:pt x="311" y="20"/>
                    </a:lnTo>
                    <a:lnTo>
                      <a:pt x="314" y="11"/>
                    </a:lnTo>
                    <a:lnTo>
                      <a:pt x="318" y="9"/>
                    </a:lnTo>
                    <a:lnTo>
                      <a:pt x="321" y="9"/>
                    </a:lnTo>
                    <a:lnTo>
                      <a:pt x="321" y="11"/>
                    </a:lnTo>
                    <a:lnTo>
                      <a:pt x="321" y="12"/>
                    </a:lnTo>
                    <a:lnTo>
                      <a:pt x="324" y="12"/>
                    </a:lnTo>
                    <a:lnTo>
                      <a:pt x="330" y="15"/>
                    </a:lnTo>
                    <a:lnTo>
                      <a:pt x="346" y="20"/>
                    </a:lnTo>
                    <a:lnTo>
                      <a:pt x="353" y="20"/>
                    </a:lnTo>
                    <a:lnTo>
                      <a:pt x="356" y="22"/>
                    </a:lnTo>
                    <a:lnTo>
                      <a:pt x="417" y="20"/>
                    </a:lnTo>
                    <a:lnTo>
                      <a:pt x="468" y="15"/>
                    </a:lnTo>
                    <a:lnTo>
                      <a:pt x="516" y="8"/>
                    </a:lnTo>
                    <a:lnTo>
                      <a:pt x="558" y="5"/>
                    </a:lnTo>
                    <a:lnTo>
                      <a:pt x="577" y="5"/>
                    </a:lnTo>
                    <a:lnTo>
                      <a:pt x="587" y="3"/>
                    </a:lnTo>
                    <a:lnTo>
                      <a:pt x="599" y="3"/>
                    </a:lnTo>
                    <a:lnTo>
                      <a:pt x="644" y="0"/>
                    </a:lnTo>
                    <a:lnTo>
                      <a:pt x="660" y="2"/>
                    </a:lnTo>
                    <a:lnTo>
                      <a:pt x="673" y="0"/>
                    </a:lnTo>
                    <a:close/>
                    <a:moveTo>
                      <a:pt x="382" y="105"/>
                    </a:moveTo>
                    <a:lnTo>
                      <a:pt x="378" y="110"/>
                    </a:lnTo>
                    <a:lnTo>
                      <a:pt x="372" y="116"/>
                    </a:lnTo>
                    <a:lnTo>
                      <a:pt x="369" y="117"/>
                    </a:lnTo>
                    <a:lnTo>
                      <a:pt x="359" y="119"/>
                    </a:lnTo>
                    <a:lnTo>
                      <a:pt x="340" y="117"/>
                    </a:lnTo>
                    <a:lnTo>
                      <a:pt x="327" y="116"/>
                    </a:lnTo>
                    <a:lnTo>
                      <a:pt x="318" y="108"/>
                    </a:lnTo>
                    <a:lnTo>
                      <a:pt x="318" y="104"/>
                    </a:lnTo>
                    <a:lnTo>
                      <a:pt x="343" y="102"/>
                    </a:lnTo>
                    <a:lnTo>
                      <a:pt x="362" y="100"/>
                    </a:lnTo>
                    <a:lnTo>
                      <a:pt x="375" y="99"/>
                    </a:lnTo>
                    <a:lnTo>
                      <a:pt x="382" y="99"/>
                    </a:lnTo>
                    <a:lnTo>
                      <a:pt x="382" y="105"/>
                    </a:lnTo>
                    <a:close/>
                    <a:moveTo>
                      <a:pt x="638" y="28"/>
                    </a:moveTo>
                    <a:lnTo>
                      <a:pt x="596" y="41"/>
                    </a:lnTo>
                    <a:lnTo>
                      <a:pt x="535" y="56"/>
                    </a:lnTo>
                    <a:lnTo>
                      <a:pt x="452" y="72"/>
                    </a:lnTo>
                    <a:lnTo>
                      <a:pt x="343" y="85"/>
                    </a:lnTo>
                    <a:lnTo>
                      <a:pt x="334" y="85"/>
                    </a:lnTo>
                    <a:lnTo>
                      <a:pt x="330" y="87"/>
                    </a:lnTo>
                    <a:lnTo>
                      <a:pt x="321" y="87"/>
                    </a:lnTo>
                    <a:lnTo>
                      <a:pt x="321" y="87"/>
                    </a:lnTo>
                    <a:lnTo>
                      <a:pt x="321" y="82"/>
                    </a:lnTo>
                    <a:lnTo>
                      <a:pt x="340" y="67"/>
                    </a:lnTo>
                    <a:lnTo>
                      <a:pt x="372" y="53"/>
                    </a:lnTo>
                    <a:lnTo>
                      <a:pt x="410" y="41"/>
                    </a:lnTo>
                    <a:lnTo>
                      <a:pt x="455" y="32"/>
                    </a:lnTo>
                    <a:lnTo>
                      <a:pt x="513" y="26"/>
                    </a:lnTo>
                    <a:lnTo>
                      <a:pt x="529" y="25"/>
                    </a:lnTo>
                    <a:lnTo>
                      <a:pt x="542" y="25"/>
                    </a:lnTo>
                    <a:lnTo>
                      <a:pt x="545" y="23"/>
                    </a:lnTo>
                    <a:lnTo>
                      <a:pt x="609" y="23"/>
                    </a:lnTo>
                    <a:lnTo>
                      <a:pt x="638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32" name="Freeform 404"/>
              <p:cNvSpPr>
                <a:spLocks noEditPoints="1"/>
              </p:cNvSpPr>
              <p:nvPr/>
            </p:nvSpPr>
            <p:spPr bwMode="auto">
              <a:xfrm>
                <a:off x="3421" y="453"/>
                <a:ext cx="976" cy="146"/>
              </a:xfrm>
              <a:custGeom>
                <a:avLst/>
                <a:gdLst>
                  <a:gd name="T0" fmla="*/ 201 w 976"/>
                  <a:gd name="T1" fmla="*/ 6 h 146"/>
                  <a:gd name="T2" fmla="*/ 92 w 976"/>
                  <a:gd name="T3" fmla="*/ 25 h 146"/>
                  <a:gd name="T4" fmla="*/ 44 w 976"/>
                  <a:gd name="T5" fmla="*/ 40 h 146"/>
                  <a:gd name="T6" fmla="*/ 0 w 976"/>
                  <a:gd name="T7" fmla="*/ 73 h 146"/>
                  <a:gd name="T8" fmla="*/ 38 w 976"/>
                  <a:gd name="T9" fmla="*/ 113 h 146"/>
                  <a:gd name="T10" fmla="*/ 121 w 976"/>
                  <a:gd name="T11" fmla="*/ 116 h 146"/>
                  <a:gd name="T12" fmla="*/ 169 w 976"/>
                  <a:gd name="T13" fmla="*/ 94 h 146"/>
                  <a:gd name="T14" fmla="*/ 166 w 976"/>
                  <a:gd name="T15" fmla="*/ 84 h 146"/>
                  <a:gd name="T16" fmla="*/ 147 w 976"/>
                  <a:gd name="T17" fmla="*/ 97 h 146"/>
                  <a:gd name="T18" fmla="*/ 102 w 976"/>
                  <a:gd name="T19" fmla="*/ 100 h 146"/>
                  <a:gd name="T20" fmla="*/ 60 w 976"/>
                  <a:gd name="T21" fmla="*/ 88 h 146"/>
                  <a:gd name="T22" fmla="*/ 60 w 976"/>
                  <a:gd name="T23" fmla="*/ 61 h 146"/>
                  <a:gd name="T24" fmla="*/ 118 w 976"/>
                  <a:gd name="T25" fmla="*/ 37 h 146"/>
                  <a:gd name="T26" fmla="*/ 176 w 976"/>
                  <a:gd name="T27" fmla="*/ 32 h 146"/>
                  <a:gd name="T28" fmla="*/ 233 w 976"/>
                  <a:gd name="T29" fmla="*/ 34 h 146"/>
                  <a:gd name="T30" fmla="*/ 301 w 976"/>
                  <a:gd name="T31" fmla="*/ 55 h 146"/>
                  <a:gd name="T32" fmla="*/ 294 w 976"/>
                  <a:gd name="T33" fmla="*/ 73 h 146"/>
                  <a:gd name="T34" fmla="*/ 265 w 976"/>
                  <a:gd name="T35" fmla="*/ 72 h 146"/>
                  <a:gd name="T36" fmla="*/ 285 w 976"/>
                  <a:gd name="T37" fmla="*/ 88 h 146"/>
                  <a:gd name="T38" fmla="*/ 345 w 976"/>
                  <a:gd name="T39" fmla="*/ 73 h 146"/>
                  <a:gd name="T40" fmla="*/ 339 w 976"/>
                  <a:gd name="T41" fmla="*/ 46 h 146"/>
                  <a:gd name="T42" fmla="*/ 541 w 976"/>
                  <a:gd name="T43" fmla="*/ 90 h 146"/>
                  <a:gd name="T44" fmla="*/ 573 w 976"/>
                  <a:gd name="T45" fmla="*/ 103 h 146"/>
                  <a:gd name="T46" fmla="*/ 573 w 976"/>
                  <a:gd name="T47" fmla="*/ 134 h 146"/>
                  <a:gd name="T48" fmla="*/ 630 w 976"/>
                  <a:gd name="T49" fmla="*/ 146 h 146"/>
                  <a:gd name="T50" fmla="*/ 698 w 976"/>
                  <a:gd name="T51" fmla="*/ 116 h 146"/>
                  <a:gd name="T52" fmla="*/ 768 w 976"/>
                  <a:gd name="T53" fmla="*/ 110 h 146"/>
                  <a:gd name="T54" fmla="*/ 893 w 976"/>
                  <a:gd name="T55" fmla="*/ 108 h 146"/>
                  <a:gd name="T56" fmla="*/ 938 w 976"/>
                  <a:gd name="T57" fmla="*/ 100 h 146"/>
                  <a:gd name="T58" fmla="*/ 976 w 976"/>
                  <a:gd name="T59" fmla="*/ 64 h 146"/>
                  <a:gd name="T60" fmla="*/ 928 w 976"/>
                  <a:gd name="T61" fmla="*/ 26 h 146"/>
                  <a:gd name="T62" fmla="*/ 919 w 976"/>
                  <a:gd name="T63" fmla="*/ 23 h 146"/>
                  <a:gd name="T64" fmla="*/ 919 w 976"/>
                  <a:gd name="T65" fmla="*/ 26 h 146"/>
                  <a:gd name="T66" fmla="*/ 938 w 976"/>
                  <a:gd name="T67" fmla="*/ 53 h 146"/>
                  <a:gd name="T68" fmla="*/ 903 w 976"/>
                  <a:gd name="T69" fmla="*/ 90 h 146"/>
                  <a:gd name="T70" fmla="*/ 858 w 976"/>
                  <a:gd name="T71" fmla="*/ 91 h 146"/>
                  <a:gd name="T72" fmla="*/ 858 w 976"/>
                  <a:gd name="T73" fmla="*/ 72 h 146"/>
                  <a:gd name="T74" fmla="*/ 845 w 976"/>
                  <a:gd name="T75" fmla="*/ 61 h 146"/>
                  <a:gd name="T76" fmla="*/ 839 w 976"/>
                  <a:gd name="T77" fmla="*/ 69 h 146"/>
                  <a:gd name="T78" fmla="*/ 765 w 976"/>
                  <a:gd name="T79" fmla="*/ 91 h 146"/>
                  <a:gd name="T80" fmla="*/ 704 w 976"/>
                  <a:gd name="T81" fmla="*/ 88 h 146"/>
                  <a:gd name="T82" fmla="*/ 656 w 976"/>
                  <a:gd name="T83" fmla="*/ 41 h 146"/>
                  <a:gd name="T84" fmla="*/ 662 w 976"/>
                  <a:gd name="T85" fmla="*/ 9 h 146"/>
                  <a:gd name="T86" fmla="*/ 656 w 976"/>
                  <a:gd name="T87" fmla="*/ 11 h 146"/>
                  <a:gd name="T88" fmla="*/ 646 w 976"/>
                  <a:gd name="T89" fmla="*/ 15 h 146"/>
                  <a:gd name="T90" fmla="*/ 621 w 976"/>
                  <a:gd name="T91" fmla="*/ 20 h 146"/>
                  <a:gd name="T92" fmla="*/ 461 w 976"/>
                  <a:gd name="T93" fmla="*/ 8 h 146"/>
                  <a:gd name="T94" fmla="*/ 390 w 976"/>
                  <a:gd name="T95" fmla="*/ 3 h 146"/>
                  <a:gd name="T96" fmla="*/ 317 w 976"/>
                  <a:gd name="T97" fmla="*/ 2 h 146"/>
                  <a:gd name="T98" fmla="*/ 598 w 976"/>
                  <a:gd name="T99" fmla="*/ 110 h 146"/>
                  <a:gd name="T100" fmla="*/ 621 w 976"/>
                  <a:gd name="T101" fmla="*/ 117 h 146"/>
                  <a:gd name="T102" fmla="*/ 659 w 976"/>
                  <a:gd name="T103" fmla="*/ 107 h 146"/>
                  <a:gd name="T104" fmla="*/ 614 w 976"/>
                  <a:gd name="T105" fmla="*/ 99 h 146"/>
                  <a:gd name="T106" fmla="*/ 598 w 976"/>
                  <a:gd name="T107" fmla="*/ 103 h 146"/>
                  <a:gd name="T108" fmla="*/ 442 w 976"/>
                  <a:gd name="T109" fmla="*/ 56 h 146"/>
                  <a:gd name="T110" fmla="*/ 643 w 976"/>
                  <a:gd name="T111" fmla="*/ 84 h 146"/>
                  <a:gd name="T112" fmla="*/ 656 w 976"/>
                  <a:gd name="T113" fmla="*/ 85 h 146"/>
                  <a:gd name="T114" fmla="*/ 605 w 976"/>
                  <a:gd name="T115" fmla="*/ 52 h 146"/>
                  <a:gd name="T116" fmla="*/ 464 w 976"/>
                  <a:gd name="T117" fmla="*/ 26 h 146"/>
                  <a:gd name="T118" fmla="*/ 432 w 976"/>
                  <a:gd name="T119" fmla="*/ 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6" h="146">
                    <a:moveTo>
                      <a:pt x="304" y="0"/>
                    </a:moveTo>
                    <a:lnTo>
                      <a:pt x="262" y="3"/>
                    </a:lnTo>
                    <a:lnTo>
                      <a:pt x="201" y="6"/>
                    </a:lnTo>
                    <a:lnTo>
                      <a:pt x="134" y="14"/>
                    </a:lnTo>
                    <a:lnTo>
                      <a:pt x="99" y="23"/>
                    </a:lnTo>
                    <a:lnTo>
                      <a:pt x="92" y="25"/>
                    </a:lnTo>
                    <a:lnTo>
                      <a:pt x="86" y="28"/>
                    </a:lnTo>
                    <a:lnTo>
                      <a:pt x="70" y="31"/>
                    </a:lnTo>
                    <a:lnTo>
                      <a:pt x="44" y="40"/>
                    </a:lnTo>
                    <a:lnTo>
                      <a:pt x="22" y="53"/>
                    </a:lnTo>
                    <a:lnTo>
                      <a:pt x="6" y="64"/>
                    </a:lnTo>
                    <a:lnTo>
                      <a:pt x="0" y="73"/>
                    </a:lnTo>
                    <a:lnTo>
                      <a:pt x="3" y="90"/>
                    </a:lnTo>
                    <a:lnTo>
                      <a:pt x="19" y="103"/>
                    </a:lnTo>
                    <a:lnTo>
                      <a:pt x="38" y="113"/>
                    </a:lnTo>
                    <a:lnTo>
                      <a:pt x="67" y="117"/>
                    </a:lnTo>
                    <a:lnTo>
                      <a:pt x="92" y="119"/>
                    </a:lnTo>
                    <a:lnTo>
                      <a:pt x="121" y="116"/>
                    </a:lnTo>
                    <a:lnTo>
                      <a:pt x="150" y="110"/>
                    </a:lnTo>
                    <a:lnTo>
                      <a:pt x="163" y="102"/>
                    </a:lnTo>
                    <a:lnTo>
                      <a:pt x="169" y="9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3" y="84"/>
                    </a:lnTo>
                    <a:lnTo>
                      <a:pt x="160" y="88"/>
                    </a:lnTo>
                    <a:lnTo>
                      <a:pt x="147" y="97"/>
                    </a:lnTo>
                    <a:lnTo>
                      <a:pt x="131" y="103"/>
                    </a:lnTo>
                    <a:lnTo>
                      <a:pt x="108" y="103"/>
                    </a:lnTo>
                    <a:lnTo>
                      <a:pt x="102" y="100"/>
                    </a:lnTo>
                    <a:lnTo>
                      <a:pt x="92" y="100"/>
                    </a:lnTo>
                    <a:lnTo>
                      <a:pt x="73" y="96"/>
                    </a:lnTo>
                    <a:lnTo>
                      <a:pt x="60" y="88"/>
                    </a:lnTo>
                    <a:lnTo>
                      <a:pt x="54" y="81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73" y="52"/>
                    </a:lnTo>
                    <a:lnTo>
                      <a:pt x="102" y="40"/>
                    </a:lnTo>
                    <a:lnTo>
                      <a:pt x="118" y="37"/>
                    </a:lnTo>
                    <a:lnTo>
                      <a:pt x="147" y="32"/>
                    </a:lnTo>
                    <a:lnTo>
                      <a:pt x="169" y="31"/>
                    </a:lnTo>
                    <a:lnTo>
                      <a:pt x="176" y="32"/>
                    </a:lnTo>
                    <a:lnTo>
                      <a:pt x="189" y="31"/>
                    </a:lnTo>
                    <a:lnTo>
                      <a:pt x="221" y="31"/>
                    </a:lnTo>
                    <a:lnTo>
                      <a:pt x="233" y="34"/>
                    </a:lnTo>
                    <a:lnTo>
                      <a:pt x="253" y="37"/>
                    </a:lnTo>
                    <a:lnTo>
                      <a:pt x="281" y="44"/>
                    </a:lnTo>
                    <a:lnTo>
                      <a:pt x="301" y="55"/>
                    </a:lnTo>
                    <a:lnTo>
                      <a:pt x="304" y="67"/>
                    </a:lnTo>
                    <a:lnTo>
                      <a:pt x="297" y="72"/>
                    </a:lnTo>
                    <a:lnTo>
                      <a:pt x="294" y="73"/>
                    </a:lnTo>
                    <a:lnTo>
                      <a:pt x="281" y="73"/>
                    </a:lnTo>
                    <a:lnTo>
                      <a:pt x="269" y="72"/>
                    </a:lnTo>
                    <a:lnTo>
                      <a:pt x="265" y="72"/>
                    </a:lnTo>
                    <a:lnTo>
                      <a:pt x="269" y="78"/>
                    </a:lnTo>
                    <a:lnTo>
                      <a:pt x="278" y="85"/>
                    </a:lnTo>
                    <a:lnTo>
                      <a:pt x="285" y="88"/>
                    </a:lnTo>
                    <a:lnTo>
                      <a:pt x="320" y="87"/>
                    </a:lnTo>
                    <a:lnTo>
                      <a:pt x="339" y="79"/>
                    </a:lnTo>
                    <a:lnTo>
                      <a:pt x="345" y="73"/>
                    </a:lnTo>
                    <a:lnTo>
                      <a:pt x="345" y="59"/>
                    </a:lnTo>
                    <a:lnTo>
                      <a:pt x="333" y="47"/>
                    </a:lnTo>
                    <a:lnTo>
                      <a:pt x="339" y="46"/>
                    </a:lnTo>
                    <a:lnTo>
                      <a:pt x="365" y="55"/>
                    </a:lnTo>
                    <a:lnTo>
                      <a:pt x="461" y="76"/>
                    </a:lnTo>
                    <a:lnTo>
                      <a:pt x="541" y="90"/>
                    </a:lnTo>
                    <a:lnTo>
                      <a:pt x="582" y="96"/>
                    </a:lnTo>
                    <a:lnTo>
                      <a:pt x="586" y="97"/>
                    </a:lnTo>
                    <a:lnTo>
                      <a:pt x="573" y="103"/>
                    </a:lnTo>
                    <a:lnTo>
                      <a:pt x="566" y="111"/>
                    </a:lnTo>
                    <a:lnTo>
                      <a:pt x="566" y="126"/>
                    </a:lnTo>
                    <a:lnTo>
                      <a:pt x="573" y="134"/>
                    </a:lnTo>
                    <a:lnTo>
                      <a:pt x="586" y="141"/>
                    </a:lnTo>
                    <a:lnTo>
                      <a:pt x="598" y="144"/>
                    </a:lnTo>
                    <a:lnTo>
                      <a:pt x="630" y="146"/>
                    </a:lnTo>
                    <a:lnTo>
                      <a:pt x="653" y="144"/>
                    </a:lnTo>
                    <a:lnTo>
                      <a:pt x="678" y="134"/>
                    </a:lnTo>
                    <a:lnTo>
                      <a:pt x="698" y="116"/>
                    </a:lnTo>
                    <a:lnTo>
                      <a:pt x="704" y="105"/>
                    </a:lnTo>
                    <a:lnTo>
                      <a:pt x="749" y="108"/>
                    </a:lnTo>
                    <a:lnTo>
                      <a:pt x="768" y="110"/>
                    </a:lnTo>
                    <a:lnTo>
                      <a:pt x="807" y="113"/>
                    </a:lnTo>
                    <a:lnTo>
                      <a:pt x="858" y="111"/>
                    </a:lnTo>
                    <a:lnTo>
                      <a:pt x="893" y="108"/>
                    </a:lnTo>
                    <a:lnTo>
                      <a:pt x="903" y="105"/>
                    </a:lnTo>
                    <a:lnTo>
                      <a:pt x="922" y="103"/>
                    </a:lnTo>
                    <a:lnTo>
                      <a:pt x="938" y="100"/>
                    </a:lnTo>
                    <a:lnTo>
                      <a:pt x="957" y="90"/>
                    </a:lnTo>
                    <a:lnTo>
                      <a:pt x="973" y="73"/>
                    </a:lnTo>
                    <a:lnTo>
                      <a:pt x="976" y="64"/>
                    </a:lnTo>
                    <a:lnTo>
                      <a:pt x="976" y="56"/>
                    </a:lnTo>
                    <a:lnTo>
                      <a:pt x="957" y="38"/>
                    </a:lnTo>
                    <a:lnTo>
                      <a:pt x="928" y="26"/>
                    </a:lnTo>
                    <a:lnTo>
                      <a:pt x="925" y="26"/>
                    </a:lnTo>
                    <a:lnTo>
                      <a:pt x="922" y="25"/>
                    </a:lnTo>
                    <a:lnTo>
                      <a:pt x="919" y="23"/>
                    </a:lnTo>
                    <a:lnTo>
                      <a:pt x="915" y="23"/>
                    </a:lnTo>
                    <a:lnTo>
                      <a:pt x="915" y="23"/>
                    </a:lnTo>
                    <a:lnTo>
                      <a:pt x="919" y="26"/>
                    </a:lnTo>
                    <a:lnTo>
                      <a:pt x="915" y="28"/>
                    </a:lnTo>
                    <a:lnTo>
                      <a:pt x="935" y="44"/>
                    </a:lnTo>
                    <a:lnTo>
                      <a:pt x="938" y="53"/>
                    </a:lnTo>
                    <a:lnTo>
                      <a:pt x="935" y="70"/>
                    </a:lnTo>
                    <a:lnTo>
                      <a:pt x="919" y="84"/>
                    </a:lnTo>
                    <a:lnTo>
                      <a:pt x="903" y="90"/>
                    </a:lnTo>
                    <a:lnTo>
                      <a:pt x="877" y="93"/>
                    </a:lnTo>
                    <a:lnTo>
                      <a:pt x="861" y="93"/>
                    </a:lnTo>
                    <a:lnTo>
                      <a:pt x="858" y="91"/>
                    </a:lnTo>
                    <a:lnTo>
                      <a:pt x="855" y="90"/>
                    </a:lnTo>
                    <a:lnTo>
                      <a:pt x="858" y="82"/>
                    </a:lnTo>
                    <a:lnTo>
                      <a:pt x="858" y="72"/>
                    </a:lnTo>
                    <a:lnTo>
                      <a:pt x="851" y="62"/>
                    </a:lnTo>
                    <a:lnTo>
                      <a:pt x="848" y="61"/>
                    </a:lnTo>
                    <a:lnTo>
                      <a:pt x="845" y="61"/>
                    </a:lnTo>
                    <a:lnTo>
                      <a:pt x="842" y="62"/>
                    </a:lnTo>
                    <a:lnTo>
                      <a:pt x="845" y="64"/>
                    </a:lnTo>
                    <a:lnTo>
                      <a:pt x="839" y="69"/>
                    </a:lnTo>
                    <a:lnTo>
                      <a:pt x="813" y="82"/>
                    </a:lnTo>
                    <a:lnTo>
                      <a:pt x="800" y="85"/>
                    </a:lnTo>
                    <a:lnTo>
                      <a:pt x="765" y="91"/>
                    </a:lnTo>
                    <a:lnTo>
                      <a:pt x="727" y="90"/>
                    </a:lnTo>
                    <a:lnTo>
                      <a:pt x="704" y="88"/>
                    </a:lnTo>
                    <a:lnTo>
                      <a:pt x="704" y="88"/>
                    </a:lnTo>
                    <a:lnTo>
                      <a:pt x="688" y="67"/>
                    </a:lnTo>
                    <a:lnTo>
                      <a:pt x="675" y="53"/>
                    </a:lnTo>
                    <a:lnTo>
                      <a:pt x="656" y="41"/>
                    </a:lnTo>
                    <a:lnTo>
                      <a:pt x="659" y="34"/>
                    </a:lnTo>
                    <a:lnTo>
                      <a:pt x="666" y="18"/>
                    </a:lnTo>
                    <a:lnTo>
                      <a:pt x="662" y="9"/>
                    </a:lnTo>
                    <a:lnTo>
                      <a:pt x="656" y="9"/>
                    </a:lnTo>
                    <a:lnTo>
                      <a:pt x="656" y="9"/>
                    </a:lnTo>
                    <a:lnTo>
                      <a:pt x="656" y="11"/>
                    </a:lnTo>
                    <a:lnTo>
                      <a:pt x="653" y="11"/>
                    </a:lnTo>
                    <a:lnTo>
                      <a:pt x="653" y="11"/>
                    </a:lnTo>
                    <a:lnTo>
                      <a:pt x="646" y="15"/>
                    </a:lnTo>
                    <a:lnTo>
                      <a:pt x="630" y="18"/>
                    </a:lnTo>
                    <a:lnTo>
                      <a:pt x="624" y="20"/>
                    </a:lnTo>
                    <a:lnTo>
                      <a:pt x="621" y="20"/>
                    </a:lnTo>
                    <a:lnTo>
                      <a:pt x="557" y="20"/>
                    </a:lnTo>
                    <a:lnTo>
                      <a:pt x="509" y="14"/>
                    </a:lnTo>
                    <a:lnTo>
                      <a:pt x="461" y="8"/>
                    </a:lnTo>
                    <a:lnTo>
                      <a:pt x="419" y="5"/>
                    </a:lnTo>
                    <a:lnTo>
                      <a:pt x="400" y="5"/>
                    </a:lnTo>
                    <a:lnTo>
                      <a:pt x="390" y="3"/>
                    </a:lnTo>
                    <a:lnTo>
                      <a:pt x="377" y="3"/>
                    </a:lnTo>
                    <a:lnTo>
                      <a:pt x="333" y="0"/>
                    </a:lnTo>
                    <a:lnTo>
                      <a:pt x="317" y="2"/>
                    </a:lnTo>
                    <a:lnTo>
                      <a:pt x="304" y="0"/>
                    </a:lnTo>
                    <a:close/>
                    <a:moveTo>
                      <a:pt x="598" y="103"/>
                    </a:moveTo>
                    <a:lnTo>
                      <a:pt x="598" y="110"/>
                    </a:lnTo>
                    <a:lnTo>
                      <a:pt x="605" y="116"/>
                    </a:lnTo>
                    <a:lnTo>
                      <a:pt x="608" y="116"/>
                    </a:lnTo>
                    <a:lnTo>
                      <a:pt x="621" y="117"/>
                    </a:lnTo>
                    <a:lnTo>
                      <a:pt x="637" y="117"/>
                    </a:lnTo>
                    <a:lnTo>
                      <a:pt x="650" y="114"/>
                    </a:lnTo>
                    <a:lnTo>
                      <a:pt x="659" y="107"/>
                    </a:lnTo>
                    <a:lnTo>
                      <a:pt x="659" y="103"/>
                    </a:lnTo>
                    <a:lnTo>
                      <a:pt x="634" y="100"/>
                    </a:lnTo>
                    <a:lnTo>
                      <a:pt x="614" y="99"/>
                    </a:lnTo>
                    <a:lnTo>
                      <a:pt x="602" y="97"/>
                    </a:lnTo>
                    <a:lnTo>
                      <a:pt x="598" y="97"/>
                    </a:lnTo>
                    <a:lnTo>
                      <a:pt x="598" y="103"/>
                    </a:lnTo>
                    <a:close/>
                    <a:moveTo>
                      <a:pt x="339" y="28"/>
                    </a:moveTo>
                    <a:lnTo>
                      <a:pt x="381" y="41"/>
                    </a:lnTo>
                    <a:lnTo>
                      <a:pt x="442" y="56"/>
                    </a:lnTo>
                    <a:lnTo>
                      <a:pt x="525" y="72"/>
                    </a:lnTo>
                    <a:lnTo>
                      <a:pt x="637" y="84"/>
                    </a:lnTo>
                    <a:lnTo>
                      <a:pt x="643" y="84"/>
                    </a:lnTo>
                    <a:lnTo>
                      <a:pt x="646" y="85"/>
                    </a:lnTo>
                    <a:lnTo>
                      <a:pt x="656" y="85"/>
                    </a:lnTo>
                    <a:lnTo>
                      <a:pt x="656" y="85"/>
                    </a:lnTo>
                    <a:lnTo>
                      <a:pt x="656" y="82"/>
                    </a:lnTo>
                    <a:lnTo>
                      <a:pt x="637" y="67"/>
                    </a:lnTo>
                    <a:lnTo>
                      <a:pt x="605" y="52"/>
                    </a:lnTo>
                    <a:lnTo>
                      <a:pt x="566" y="40"/>
                    </a:lnTo>
                    <a:lnTo>
                      <a:pt x="522" y="32"/>
                    </a:lnTo>
                    <a:lnTo>
                      <a:pt x="464" y="26"/>
                    </a:lnTo>
                    <a:lnTo>
                      <a:pt x="448" y="25"/>
                    </a:lnTo>
                    <a:lnTo>
                      <a:pt x="435" y="25"/>
                    </a:lnTo>
                    <a:lnTo>
                      <a:pt x="432" y="23"/>
                    </a:lnTo>
                    <a:lnTo>
                      <a:pt x="368" y="25"/>
                    </a:lnTo>
                    <a:lnTo>
                      <a:pt x="339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33" name="Freeform 405"/>
              <p:cNvSpPr/>
              <p:nvPr/>
            </p:nvSpPr>
            <p:spPr bwMode="auto">
              <a:xfrm>
                <a:off x="2591" y="459"/>
                <a:ext cx="561" cy="142"/>
              </a:xfrm>
              <a:custGeom>
                <a:avLst/>
                <a:gdLst>
                  <a:gd name="T0" fmla="*/ 557 w 561"/>
                  <a:gd name="T1" fmla="*/ 12 h 142"/>
                  <a:gd name="T2" fmla="*/ 545 w 561"/>
                  <a:gd name="T3" fmla="*/ 12 h 142"/>
                  <a:gd name="T4" fmla="*/ 522 w 561"/>
                  <a:gd name="T5" fmla="*/ 9 h 142"/>
                  <a:gd name="T6" fmla="*/ 432 w 561"/>
                  <a:gd name="T7" fmla="*/ 9 h 142"/>
                  <a:gd name="T8" fmla="*/ 368 w 561"/>
                  <a:gd name="T9" fmla="*/ 20 h 142"/>
                  <a:gd name="T10" fmla="*/ 359 w 561"/>
                  <a:gd name="T11" fmla="*/ 20 h 142"/>
                  <a:gd name="T12" fmla="*/ 346 w 561"/>
                  <a:gd name="T13" fmla="*/ 19 h 142"/>
                  <a:gd name="T14" fmla="*/ 263 w 561"/>
                  <a:gd name="T15" fmla="*/ 17 h 142"/>
                  <a:gd name="T16" fmla="*/ 250 w 561"/>
                  <a:gd name="T17" fmla="*/ 19 h 142"/>
                  <a:gd name="T18" fmla="*/ 131 w 561"/>
                  <a:gd name="T19" fmla="*/ 35 h 142"/>
                  <a:gd name="T20" fmla="*/ 48 w 561"/>
                  <a:gd name="T21" fmla="*/ 69 h 142"/>
                  <a:gd name="T22" fmla="*/ 32 w 561"/>
                  <a:gd name="T23" fmla="*/ 88 h 142"/>
                  <a:gd name="T24" fmla="*/ 35 w 561"/>
                  <a:gd name="T25" fmla="*/ 110 h 142"/>
                  <a:gd name="T26" fmla="*/ 71 w 561"/>
                  <a:gd name="T27" fmla="*/ 119 h 142"/>
                  <a:gd name="T28" fmla="*/ 106 w 561"/>
                  <a:gd name="T29" fmla="*/ 113 h 142"/>
                  <a:gd name="T30" fmla="*/ 112 w 561"/>
                  <a:gd name="T31" fmla="*/ 99 h 142"/>
                  <a:gd name="T32" fmla="*/ 125 w 561"/>
                  <a:gd name="T33" fmla="*/ 120 h 142"/>
                  <a:gd name="T34" fmla="*/ 115 w 561"/>
                  <a:gd name="T35" fmla="*/ 132 h 142"/>
                  <a:gd name="T36" fmla="*/ 87 w 561"/>
                  <a:gd name="T37" fmla="*/ 142 h 142"/>
                  <a:gd name="T38" fmla="*/ 32 w 561"/>
                  <a:gd name="T39" fmla="*/ 134 h 142"/>
                  <a:gd name="T40" fmla="*/ 3 w 561"/>
                  <a:gd name="T41" fmla="*/ 111 h 142"/>
                  <a:gd name="T42" fmla="*/ 3 w 561"/>
                  <a:gd name="T43" fmla="*/ 79 h 142"/>
                  <a:gd name="T44" fmla="*/ 19 w 561"/>
                  <a:gd name="T45" fmla="*/ 60 h 142"/>
                  <a:gd name="T46" fmla="*/ 55 w 561"/>
                  <a:gd name="T47" fmla="*/ 38 h 142"/>
                  <a:gd name="T48" fmla="*/ 51 w 561"/>
                  <a:gd name="T49" fmla="*/ 35 h 142"/>
                  <a:gd name="T50" fmla="*/ 42 w 561"/>
                  <a:gd name="T51" fmla="*/ 34 h 142"/>
                  <a:gd name="T52" fmla="*/ 39 w 561"/>
                  <a:gd name="T53" fmla="*/ 14 h 142"/>
                  <a:gd name="T54" fmla="*/ 42 w 561"/>
                  <a:gd name="T55" fmla="*/ 12 h 142"/>
                  <a:gd name="T56" fmla="*/ 90 w 561"/>
                  <a:gd name="T57" fmla="*/ 22 h 142"/>
                  <a:gd name="T58" fmla="*/ 163 w 561"/>
                  <a:gd name="T59" fmla="*/ 17 h 142"/>
                  <a:gd name="T60" fmla="*/ 199 w 561"/>
                  <a:gd name="T61" fmla="*/ 12 h 142"/>
                  <a:gd name="T62" fmla="*/ 253 w 561"/>
                  <a:gd name="T63" fmla="*/ 6 h 142"/>
                  <a:gd name="T64" fmla="*/ 304 w 561"/>
                  <a:gd name="T65" fmla="*/ 3 h 142"/>
                  <a:gd name="T66" fmla="*/ 349 w 561"/>
                  <a:gd name="T67" fmla="*/ 0 h 142"/>
                  <a:gd name="T68" fmla="*/ 487 w 561"/>
                  <a:gd name="T69" fmla="*/ 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1" h="142">
                    <a:moveTo>
                      <a:pt x="487" y="3"/>
                    </a:moveTo>
                    <a:lnTo>
                      <a:pt x="557" y="12"/>
                    </a:lnTo>
                    <a:lnTo>
                      <a:pt x="561" y="12"/>
                    </a:lnTo>
                    <a:lnTo>
                      <a:pt x="545" y="12"/>
                    </a:lnTo>
                    <a:lnTo>
                      <a:pt x="529" y="9"/>
                    </a:lnTo>
                    <a:lnTo>
                      <a:pt x="522" y="9"/>
                    </a:lnTo>
                    <a:lnTo>
                      <a:pt x="490" y="9"/>
                    </a:lnTo>
                    <a:lnTo>
                      <a:pt x="432" y="9"/>
                    </a:lnTo>
                    <a:lnTo>
                      <a:pt x="404" y="12"/>
                    </a:lnTo>
                    <a:lnTo>
                      <a:pt x="368" y="20"/>
                    </a:lnTo>
                    <a:lnTo>
                      <a:pt x="365" y="22"/>
                    </a:lnTo>
                    <a:lnTo>
                      <a:pt x="359" y="20"/>
                    </a:lnTo>
                    <a:lnTo>
                      <a:pt x="356" y="20"/>
                    </a:lnTo>
                    <a:lnTo>
                      <a:pt x="346" y="19"/>
                    </a:lnTo>
                    <a:lnTo>
                      <a:pt x="301" y="17"/>
                    </a:lnTo>
                    <a:lnTo>
                      <a:pt x="263" y="17"/>
                    </a:lnTo>
                    <a:lnTo>
                      <a:pt x="250" y="20"/>
                    </a:lnTo>
                    <a:lnTo>
                      <a:pt x="250" y="19"/>
                    </a:lnTo>
                    <a:lnTo>
                      <a:pt x="183" y="25"/>
                    </a:lnTo>
                    <a:lnTo>
                      <a:pt x="131" y="35"/>
                    </a:lnTo>
                    <a:lnTo>
                      <a:pt x="77" y="52"/>
                    </a:lnTo>
                    <a:lnTo>
                      <a:pt x="48" y="69"/>
                    </a:lnTo>
                    <a:lnTo>
                      <a:pt x="35" y="81"/>
                    </a:lnTo>
                    <a:lnTo>
                      <a:pt x="32" y="88"/>
                    </a:lnTo>
                    <a:lnTo>
                      <a:pt x="32" y="101"/>
                    </a:lnTo>
                    <a:lnTo>
                      <a:pt x="35" y="110"/>
                    </a:lnTo>
                    <a:lnTo>
                      <a:pt x="55" y="117"/>
                    </a:lnTo>
                    <a:lnTo>
                      <a:pt x="71" y="119"/>
                    </a:lnTo>
                    <a:lnTo>
                      <a:pt x="93" y="117"/>
                    </a:lnTo>
                    <a:lnTo>
                      <a:pt x="106" y="113"/>
                    </a:lnTo>
                    <a:lnTo>
                      <a:pt x="112" y="105"/>
                    </a:lnTo>
                    <a:lnTo>
                      <a:pt x="112" y="99"/>
                    </a:lnTo>
                    <a:lnTo>
                      <a:pt x="122" y="104"/>
                    </a:lnTo>
                    <a:lnTo>
                      <a:pt x="125" y="120"/>
                    </a:lnTo>
                    <a:lnTo>
                      <a:pt x="122" y="126"/>
                    </a:lnTo>
                    <a:lnTo>
                      <a:pt x="115" y="132"/>
                    </a:lnTo>
                    <a:lnTo>
                      <a:pt x="103" y="140"/>
                    </a:lnTo>
                    <a:lnTo>
                      <a:pt x="87" y="142"/>
                    </a:lnTo>
                    <a:lnTo>
                      <a:pt x="55" y="142"/>
                    </a:lnTo>
                    <a:lnTo>
                      <a:pt x="32" y="134"/>
                    </a:lnTo>
                    <a:lnTo>
                      <a:pt x="19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79"/>
                    </a:lnTo>
                    <a:lnTo>
                      <a:pt x="13" y="67"/>
                    </a:lnTo>
                    <a:lnTo>
                      <a:pt x="19" y="60"/>
                    </a:lnTo>
                    <a:lnTo>
                      <a:pt x="26" y="53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1" y="35"/>
                    </a:lnTo>
                    <a:lnTo>
                      <a:pt x="48" y="37"/>
                    </a:lnTo>
                    <a:lnTo>
                      <a:pt x="42" y="34"/>
                    </a:lnTo>
                    <a:lnTo>
                      <a:pt x="39" y="23"/>
                    </a:lnTo>
                    <a:lnTo>
                      <a:pt x="39" y="14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61" y="19"/>
                    </a:lnTo>
                    <a:lnTo>
                      <a:pt x="90" y="22"/>
                    </a:lnTo>
                    <a:lnTo>
                      <a:pt x="141" y="20"/>
                    </a:lnTo>
                    <a:lnTo>
                      <a:pt x="163" y="17"/>
                    </a:lnTo>
                    <a:lnTo>
                      <a:pt x="183" y="14"/>
                    </a:lnTo>
                    <a:lnTo>
                      <a:pt x="199" y="12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79" y="5"/>
                    </a:lnTo>
                    <a:lnTo>
                      <a:pt x="304" y="3"/>
                    </a:lnTo>
                    <a:lnTo>
                      <a:pt x="336" y="2"/>
                    </a:lnTo>
                    <a:lnTo>
                      <a:pt x="349" y="0"/>
                    </a:lnTo>
                    <a:lnTo>
                      <a:pt x="426" y="0"/>
                    </a:lnTo>
                    <a:lnTo>
                      <a:pt x="487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34" name="Freeform 406"/>
              <p:cNvSpPr/>
              <p:nvPr/>
            </p:nvSpPr>
            <p:spPr bwMode="auto">
              <a:xfrm>
                <a:off x="3558" y="456"/>
                <a:ext cx="561" cy="141"/>
              </a:xfrm>
              <a:custGeom>
                <a:avLst/>
                <a:gdLst>
                  <a:gd name="T0" fmla="*/ 3 w 561"/>
                  <a:gd name="T1" fmla="*/ 12 h 141"/>
                  <a:gd name="T2" fmla="*/ 16 w 561"/>
                  <a:gd name="T3" fmla="*/ 12 h 141"/>
                  <a:gd name="T4" fmla="*/ 39 w 561"/>
                  <a:gd name="T5" fmla="*/ 11 h 141"/>
                  <a:gd name="T6" fmla="*/ 128 w 561"/>
                  <a:gd name="T7" fmla="*/ 11 h 141"/>
                  <a:gd name="T8" fmla="*/ 192 w 561"/>
                  <a:gd name="T9" fmla="*/ 20 h 141"/>
                  <a:gd name="T10" fmla="*/ 202 w 561"/>
                  <a:gd name="T11" fmla="*/ 20 h 141"/>
                  <a:gd name="T12" fmla="*/ 215 w 561"/>
                  <a:gd name="T13" fmla="*/ 20 h 141"/>
                  <a:gd name="T14" fmla="*/ 298 w 561"/>
                  <a:gd name="T15" fmla="*/ 19 h 141"/>
                  <a:gd name="T16" fmla="*/ 311 w 561"/>
                  <a:gd name="T17" fmla="*/ 19 h 141"/>
                  <a:gd name="T18" fmla="*/ 429 w 561"/>
                  <a:gd name="T19" fmla="*/ 34 h 141"/>
                  <a:gd name="T20" fmla="*/ 513 w 561"/>
                  <a:gd name="T21" fmla="*/ 67 h 141"/>
                  <a:gd name="T22" fmla="*/ 532 w 561"/>
                  <a:gd name="T23" fmla="*/ 88 h 141"/>
                  <a:gd name="T24" fmla="*/ 525 w 561"/>
                  <a:gd name="T25" fmla="*/ 108 h 141"/>
                  <a:gd name="T26" fmla="*/ 490 w 561"/>
                  <a:gd name="T27" fmla="*/ 119 h 141"/>
                  <a:gd name="T28" fmla="*/ 458 w 561"/>
                  <a:gd name="T29" fmla="*/ 113 h 141"/>
                  <a:gd name="T30" fmla="*/ 449 w 561"/>
                  <a:gd name="T31" fmla="*/ 99 h 141"/>
                  <a:gd name="T32" fmla="*/ 436 w 561"/>
                  <a:gd name="T33" fmla="*/ 120 h 141"/>
                  <a:gd name="T34" fmla="*/ 445 w 561"/>
                  <a:gd name="T35" fmla="*/ 132 h 141"/>
                  <a:gd name="T36" fmla="*/ 474 w 561"/>
                  <a:gd name="T37" fmla="*/ 141 h 141"/>
                  <a:gd name="T38" fmla="*/ 532 w 561"/>
                  <a:gd name="T39" fmla="*/ 132 h 141"/>
                  <a:gd name="T40" fmla="*/ 558 w 561"/>
                  <a:gd name="T41" fmla="*/ 110 h 141"/>
                  <a:gd name="T42" fmla="*/ 558 w 561"/>
                  <a:gd name="T43" fmla="*/ 79 h 141"/>
                  <a:gd name="T44" fmla="*/ 541 w 561"/>
                  <a:gd name="T45" fmla="*/ 58 h 141"/>
                  <a:gd name="T46" fmla="*/ 506 w 561"/>
                  <a:gd name="T47" fmla="*/ 38 h 141"/>
                  <a:gd name="T48" fmla="*/ 509 w 561"/>
                  <a:gd name="T49" fmla="*/ 35 h 141"/>
                  <a:gd name="T50" fmla="*/ 516 w 561"/>
                  <a:gd name="T51" fmla="*/ 32 h 141"/>
                  <a:gd name="T52" fmla="*/ 522 w 561"/>
                  <a:gd name="T53" fmla="*/ 14 h 141"/>
                  <a:gd name="T54" fmla="*/ 519 w 561"/>
                  <a:gd name="T55" fmla="*/ 11 h 141"/>
                  <a:gd name="T56" fmla="*/ 471 w 561"/>
                  <a:gd name="T57" fmla="*/ 22 h 141"/>
                  <a:gd name="T58" fmla="*/ 397 w 561"/>
                  <a:gd name="T59" fmla="*/ 17 h 141"/>
                  <a:gd name="T60" fmla="*/ 359 w 561"/>
                  <a:gd name="T61" fmla="*/ 12 h 141"/>
                  <a:gd name="T62" fmla="*/ 308 w 561"/>
                  <a:gd name="T63" fmla="*/ 6 h 141"/>
                  <a:gd name="T64" fmla="*/ 256 w 561"/>
                  <a:gd name="T65" fmla="*/ 3 h 141"/>
                  <a:gd name="T66" fmla="*/ 208 w 561"/>
                  <a:gd name="T67" fmla="*/ 0 h 141"/>
                  <a:gd name="T68" fmla="*/ 74 w 561"/>
                  <a:gd name="T69" fmla="*/ 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1" h="141">
                    <a:moveTo>
                      <a:pt x="74" y="5"/>
                    </a:moveTo>
                    <a:lnTo>
                      <a:pt x="3" y="12"/>
                    </a:lnTo>
                    <a:lnTo>
                      <a:pt x="0" y="14"/>
                    </a:lnTo>
                    <a:lnTo>
                      <a:pt x="16" y="12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71" y="11"/>
                    </a:lnTo>
                    <a:lnTo>
                      <a:pt x="128" y="11"/>
                    </a:lnTo>
                    <a:lnTo>
                      <a:pt x="154" y="12"/>
                    </a:lnTo>
                    <a:lnTo>
                      <a:pt x="192" y="20"/>
                    </a:lnTo>
                    <a:lnTo>
                      <a:pt x="196" y="22"/>
                    </a:lnTo>
                    <a:lnTo>
                      <a:pt x="202" y="20"/>
                    </a:lnTo>
                    <a:lnTo>
                      <a:pt x="205" y="22"/>
                    </a:lnTo>
                    <a:lnTo>
                      <a:pt x="215" y="20"/>
                    </a:lnTo>
                    <a:lnTo>
                      <a:pt x="260" y="17"/>
                    </a:lnTo>
                    <a:lnTo>
                      <a:pt x="298" y="19"/>
                    </a:lnTo>
                    <a:lnTo>
                      <a:pt x="311" y="20"/>
                    </a:lnTo>
                    <a:lnTo>
                      <a:pt x="311" y="19"/>
                    </a:lnTo>
                    <a:lnTo>
                      <a:pt x="378" y="25"/>
                    </a:lnTo>
                    <a:lnTo>
                      <a:pt x="429" y="34"/>
                    </a:lnTo>
                    <a:lnTo>
                      <a:pt x="484" y="52"/>
                    </a:lnTo>
                    <a:lnTo>
                      <a:pt x="513" y="67"/>
                    </a:lnTo>
                    <a:lnTo>
                      <a:pt x="525" y="81"/>
                    </a:lnTo>
                    <a:lnTo>
                      <a:pt x="532" y="88"/>
                    </a:lnTo>
                    <a:lnTo>
                      <a:pt x="532" y="99"/>
                    </a:lnTo>
                    <a:lnTo>
                      <a:pt x="525" y="108"/>
                    </a:lnTo>
                    <a:lnTo>
                      <a:pt x="509" y="116"/>
                    </a:lnTo>
                    <a:lnTo>
                      <a:pt x="490" y="119"/>
                    </a:lnTo>
                    <a:lnTo>
                      <a:pt x="471" y="117"/>
                    </a:lnTo>
                    <a:lnTo>
                      <a:pt x="458" y="113"/>
                    </a:lnTo>
                    <a:lnTo>
                      <a:pt x="449" y="105"/>
                    </a:lnTo>
                    <a:lnTo>
                      <a:pt x="449" y="99"/>
                    </a:lnTo>
                    <a:lnTo>
                      <a:pt x="442" y="104"/>
                    </a:lnTo>
                    <a:lnTo>
                      <a:pt x="436" y="120"/>
                    </a:lnTo>
                    <a:lnTo>
                      <a:pt x="439" y="126"/>
                    </a:lnTo>
                    <a:lnTo>
                      <a:pt x="445" y="132"/>
                    </a:lnTo>
                    <a:lnTo>
                      <a:pt x="461" y="138"/>
                    </a:lnTo>
                    <a:lnTo>
                      <a:pt x="474" y="141"/>
                    </a:lnTo>
                    <a:lnTo>
                      <a:pt x="506" y="140"/>
                    </a:lnTo>
                    <a:lnTo>
                      <a:pt x="532" y="132"/>
                    </a:lnTo>
                    <a:lnTo>
                      <a:pt x="545" y="125"/>
                    </a:lnTo>
                    <a:lnTo>
                      <a:pt x="558" y="110"/>
                    </a:lnTo>
                    <a:lnTo>
                      <a:pt x="561" y="94"/>
                    </a:lnTo>
                    <a:lnTo>
                      <a:pt x="558" y="79"/>
                    </a:lnTo>
                    <a:lnTo>
                      <a:pt x="548" y="66"/>
                    </a:lnTo>
                    <a:lnTo>
                      <a:pt x="541" y="58"/>
                    </a:lnTo>
                    <a:lnTo>
                      <a:pt x="535" y="53"/>
                    </a:lnTo>
                    <a:lnTo>
                      <a:pt x="506" y="38"/>
                    </a:lnTo>
                    <a:lnTo>
                      <a:pt x="506" y="37"/>
                    </a:lnTo>
                    <a:lnTo>
                      <a:pt x="509" y="35"/>
                    </a:lnTo>
                    <a:lnTo>
                      <a:pt x="513" y="35"/>
                    </a:lnTo>
                    <a:lnTo>
                      <a:pt x="516" y="32"/>
                    </a:lnTo>
                    <a:lnTo>
                      <a:pt x="522" y="23"/>
                    </a:lnTo>
                    <a:lnTo>
                      <a:pt x="522" y="14"/>
                    </a:lnTo>
                    <a:lnTo>
                      <a:pt x="519" y="11"/>
                    </a:lnTo>
                    <a:lnTo>
                      <a:pt x="519" y="11"/>
                    </a:lnTo>
                    <a:lnTo>
                      <a:pt x="500" y="17"/>
                    </a:lnTo>
                    <a:lnTo>
                      <a:pt x="471" y="22"/>
                    </a:lnTo>
                    <a:lnTo>
                      <a:pt x="420" y="20"/>
                    </a:lnTo>
                    <a:lnTo>
                      <a:pt x="397" y="17"/>
                    </a:lnTo>
                    <a:lnTo>
                      <a:pt x="378" y="14"/>
                    </a:lnTo>
                    <a:lnTo>
                      <a:pt x="359" y="12"/>
                    </a:lnTo>
                    <a:lnTo>
                      <a:pt x="314" y="6"/>
                    </a:lnTo>
                    <a:lnTo>
                      <a:pt x="308" y="6"/>
                    </a:lnTo>
                    <a:lnTo>
                      <a:pt x="282" y="5"/>
                    </a:lnTo>
                    <a:lnTo>
                      <a:pt x="256" y="3"/>
                    </a:lnTo>
                    <a:lnTo>
                      <a:pt x="224" y="2"/>
                    </a:lnTo>
                    <a:lnTo>
                      <a:pt x="208" y="0"/>
                    </a:lnTo>
                    <a:lnTo>
                      <a:pt x="135" y="2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35" name="Freeform 407"/>
              <p:cNvSpPr/>
              <p:nvPr/>
            </p:nvSpPr>
            <p:spPr bwMode="auto">
              <a:xfrm>
                <a:off x="3033" y="464"/>
                <a:ext cx="29" cy="1"/>
              </a:xfrm>
              <a:custGeom>
                <a:avLst/>
                <a:gdLst>
                  <a:gd name="T0" fmla="*/ 29 w 29"/>
                  <a:gd name="T1" fmla="*/ 0 h 1"/>
                  <a:gd name="T2" fmla="*/ 29 w 29"/>
                  <a:gd name="T3" fmla="*/ 1 h 1"/>
                  <a:gd name="T4" fmla="*/ 0 w 29"/>
                  <a:gd name="T5" fmla="*/ 1 h 1"/>
                  <a:gd name="T6" fmla="*/ 0 w 29"/>
                  <a:gd name="T7" fmla="*/ 0 h 1"/>
                  <a:gd name="T8" fmla="*/ 29 w 29"/>
                  <a:gd name="T9" fmla="*/ 0 h 1"/>
                  <a:gd name="T10" fmla="*/ 29 w 29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">
                    <a:moveTo>
                      <a:pt x="29" y="0"/>
                    </a:moveTo>
                    <a:lnTo>
                      <a:pt x="29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36" name="Freeform 408"/>
              <p:cNvSpPr/>
              <p:nvPr/>
            </p:nvSpPr>
            <p:spPr bwMode="auto">
              <a:xfrm>
                <a:off x="3648" y="461"/>
                <a:ext cx="26" cy="3"/>
              </a:xfrm>
              <a:custGeom>
                <a:avLst/>
                <a:gdLst>
                  <a:gd name="T0" fmla="*/ 0 w 26"/>
                  <a:gd name="T1" fmla="*/ 1 h 3"/>
                  <a:gd name="T2" fmla="*/ 0 w 26"/>
                  <a:gd name="T3" fmla="*/ 1 h 3"/>
                  <a:gd name="T4" fmla="*/ 26 w 26"/>
                  <a:gd name="T5" fmla="*/ 3 h 3"/>
                  <a:gd name="T6" fmla="*/ 26 w 26"/>
                  <a:gd name="T7" fmla="*/ 0 h 3"/>
                  <a:gd name="T8" fmla="*/ 0 w 26"/>
                  <a:gd name="T9" fmla="*/ 1 h 3"/>
                  <a:gd name="T10" fmla="*/ 0 w 2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">
                    <a:moveTo>
                      <a:pt x="0" y="1"/>
                    </a:moveTo>
                    <a:lnTo>
                      <a:pt x="0" y="1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37" name="Freeform 409"/>
              <p:cNvSpPr/>
              <p:nvPr/>
            </p:nvSpPr>
            <p:spPr bwMode="auto">
              <a:xfrm>
                <a:off x="2991" y="465"/>
                <a:ext cx="20" cy="3"/>
              </a:xfrm>
              <a:custGeom>
                <a:avLst/>
                <a:gdLst>
                  <a:gd name="T0" fmla="*/ 20 w 20"/>
                  <a:gd name="T1" fmla="*/ 0 h 3"/>
                  <a:gd name="T2" fmla="*/ 20 w 20"/>
                  <a:gd name="T3" fmla="*/ 0 h 3"/>
                  <a:gd name="T4" fmla="*/ 16 w 20"/>
                  <a:gd name="T5" fmla="*/ 3 h 3"/>
                  <a:gd name="T6" fmla="*/ 4 w 20"/>
                  <a:gd name="T7" fmla="*/ 2 h 3"/>
                  <a:gd name="T8" fmla="*/ 0 w 20"/>
                  <a:gd name="T9" fmla="*/ 0 h 3"/>
                  <a:gd name="T10" fmla="*/ 0 w 20"/>
                  <a:gd name="T11" fmla="*/ 0 h 3"/>
                  <a:gd name="T12" fmla="*/ 10 w 20"/>
                  <a:gd name="T13" fmla="*/ 0 h 3"/>
                  <a:gd name="T14" fmla="*/ 20 w 20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6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38" name="Freeform 410"/>
              <p:cNvSpPr/>
              <p:nvPr/>
            </p:nvSpPr>
            <p:spPr bwMode="auto">
              <a:xfrm>
                <a:off x="3699" y="462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0 w 19"/>
                  <a:gd name="T3" fmla="*/ 2 h 3"/>
                  <a:gd name="T4" fmla="*/ 3 w 19"/>
                  <a:gd name="T5" fmla="*/ 3 h 3"/>
                  <a:gd name="T6" fmla="*/ 16 w 19"/>
                  <a:gd name="T7" fmla="*/ 3 h 3"/>
                  <a:gd name="T8" fmla="*/ 19 w 19"/>
                  <a:gd name="T9" fmla="*/ 2 h 3"/>
                  <a:gd name="T10" fmla="*/ 19 w 19"/>
                  <a:gd name="T11" fmla="*/ 0 h 3"/>
                  <a:gd name="T12" fmla="*/ 10 w 19"/>
                  <a:gd name="T13" fmla="*/ 2 h 3"/>
                  <a:gd name="T14" fmla="*/ 0 w 1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39" name="Freeform 411"/>
              <p:cNvSpPr/>
              <p:nvPr/>
            </p:nvSpPr>
            <p:spPr bwMode="auto">
              <a:xfrm>
                <a:off x="2950" y="465"/>
                <a:ext cx="22" cy="3"/>
              </a:xfrm>
              <a:custGeom>
                <a:avLst/>
                <a:gdLst>
                  <a:gd name="T0" fmla="*/ 22 w 22"/>
                  <a:gd name="T1" fmla="*/ 2 h 3"/>
                  <a:gd name="T2" fmla="*/ 22 w 22"/>
                  <a:gd name="T3" fmla="*/ 2 h 3"/>
                  <a:gd name="T4" fmla="*/ 0 w 22"/>
                  <a:gd name="T5" fmla="*/ 3 h 3"/>
                  <a:gd name="T6" fmla="*/ 0 w 22"/>
                  <a:gd name="T7" fmla="*/ 0 h 3"/>
                  <a:gd name="T8" fmla="*/ 22 w 22"/>
                  <a:gd name="T9" fmla="*/ 0 h 3"/>
                  <a:gd name="T10" fmla="*/ 22 w 2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22" y="2"/>
                    </a:moveTo>
                    <a:lnTo>
                      <a:pt x="22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40" name="Freeform 412"/>
              <p:cNvSpPr/>
              <p:nvPr/>
            </p:nvSpPr>
            <p:spPr bwMode="auto">
              <a:xfrm>
                <a:off x="3738" y="464"/>
                <a:ext cx="22" cy="1"/>
              </a:xfrm>
              <a:custGeom>
                <a:avLst/>
                <a:gdLst>
                  <a:gd name="T0" fmla="*/ 0 w 22"/>
                  <a:gd name="T1" fmla="*/ 0 h 1"/>
                  <a:gd name="T2" fmla="*/ 0 w 22"/>
                  <a:gd name="T3" fmla="*/ 1 h 1"/>
                  <a:gd name="T4" fmla="*/ 22 w 22"/>
                  <a:gd name="T5" fmla="*/ 1 h 1"/>
                  <a:gd name="T6" fmla="*/ 22 w 22"/>
                  <a:gd name="T7" fmla="*/ 0 h 1"/>
                  <a:gd name="T8" fmla="*/ 0 w 22"/>
                  <a:gd name="T9" fmla="*/ 0 h 1"/>
                  <a:gd name="T10" fmla="*/ 0 w 2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41" name="Freeform 413"/>
              <p:cNvSpPr/>
              <p:nvPr/>
            </p:nvSpPr>
            <p:spPr bwMode="auto">
              <a:xfrm>
                <a:off x="2911" y="467"/>
                <a:ext cx="29" cy="4"/>
              </a:xfrm>
              <a:custGeom>
                <a:avLst/>
                <a:gdLst>
                  <a:gd name="T0" fmla="*/ 29 w 29"/>
                  <a:gd name="T1" fmla="*/ 1 h 4"/>
                  <a:gd name="T2" fmla="*/ 29 w 29"/>
                  <a:gd name="T3" fmla="*/ 1 h 4"/>
                  <a:gd name="T4" fmla="*/ 0 w 29"/>
                  <a:gd name="T5" fmla="*/ 4 h 4"/>
                  <a:gd name="T6" fmla="*/ 0 w 29"/>
                  <a:gd name="T7" fmla="*/ 4 h 4"/>
                  <a:gd name="T8" fmla="*/ 0 w 29"/>
                  <a:gd name="T9" fmla="*/ 3 h 4"/>
                  <a:gd name="T10" fmla="*/ 23 w 29"/>
                  <a:gd name="T11" fmla="*/ 0 h 4"/>
                  <a:gd name="T12" fmla="*/ 29 w 29"/>
                  <a:gd name="T13" fmla="*/ 0 h 4"/>
                  <a:gd name="T14" fmla="*/ 29 w 29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4">
                    <a:moveTo>
                      <a:pt x="29" y="1"/>
                    </a:moveTo>
                    <a:lnTo>
                      <a:pt x="29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42" name="Freeform 414"/>
              <p:cNvSpPr/>
              <p:nvPr/>
            </p:nvSpPr>
            <p:spPr bwMode="auto">
              <a:xfrm>
                <a:off x="3770" y="465"/>
                <a:ext cx="28" cy="3"/>
              </a:xfrm>
              <a:custGeom>
                <a:avLst/>
                <a:gdLst>
                  <a:gd name="T0" fmla="*/ 0 w 28"/>
                  <a:gd name="T1" fmla="*/ 0 h 3"/>
                  <a:gd name="T2" fmla="*/ 0 w 28"/>
                  <a:gd name="T3" fmla="*/ 0 h 3"/>
                  <a:gd name="T4" fmla="*/ 28 w 28"/>
                  <a:gd name="T5" fmla="*/ 3 h 3"/>
                  <a:gd name="T6" fmla="*/ 28 w 28"/>
                  <a:gd name="T7" fmla="*/ 3 h 3"/>
                  <a:gd name="T8" fmla="*/ 28 w 28"/>
                  <a:gd name="T9" fmla="*/ 2 h 3"/>
                  <a:gd name="T10" fmla="*/ 6 w 28"/>
                  <a:gd name="T11" fmla="*/ 0 h 3"/>
                  <a:gd name="T12" fmla="*/ 0 w 28"/>
                  <a:gd name="T13" fmla="*/ 0 h 3"/>
                  <a:gd name="T14" fmla="*/ 0 w 28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lnTo>
                      <a:pt x="0" y="0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43" name="Rectangle 415"/>
              <p:cNvSpPr>
                <a:spLocks noChangeArrowheads="1"/>
              </p:cNvSpPr>
              <p:nvPr/>
            </p:nvSpPr>
            <p:spPr bwMode="auto">
              <a:xfrm>
                <a:off x="2873" y="471"/>
                <a:ext cx="2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44" name="Freeform 416"/>
              <p:cNvSpPr/>
              <p:nvPr/>
            </p:nvSpPr>
            <p:spPr bwMode="auto">
              <a:xfrm>
                <a:off x="3814" y="468"/>
                <a:ext cx="23" cy="2"/>
              </a:xfrm>
              <a:custGeom>
                <a:avLst/>
                <a:gdLst>
                  <a:gd name="T0" fmla="*/ 0 w 23"/>
                  <a:gd name="T1" fmla="*/ 2 h 2"/>
                  <a:gd name="T2" fmla="*/ 23 w 23"/>
                  <a:gd name="T3" fmla="*/ 2 h 2"/>
                  <a:gd name="T4" fmla="*/ 23 w 23"/>
                  <a:gd name="T5" fmla="*/ 0 h 2"/>
                  <a:gd name="T6" fmla="*/ 0 w 23"/>
                  <a:gd name="T7" fmla="*/ 2 h 2"/>
                  <a:gd name="T8" fmla="*/ 0 w 2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">
                    <a:moveTo>
                      <a:pt x="0" y="2"/>
                    </a:moveTo>
                    <a:lnTo>
                      <a:pt x="23" y="2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45" name="Freeform 417"/>
              <p:cNvSpPr/>
              <p:nvPr/>
            </p:nvSpPr>
            <p:spPr bwMode="auto">
              <a:xfrm>
                <a:off x="2630" y="471"/>
                <a:ext cx="653" cy="99"/>
              </a:xfrm>
              <a:custGeom>
                <a:avLst/>
                <a:gdLst>
                  <a:gd name="T0" fmla="*/ 490 w 653"/>
                  <a:gd name="T1" fmla="*/ 4 h 99"/>
                  <a:gd name="T2" fmla="*/ 541 w 653"/>
                  <a:gd name="T3" fmla="*/ 8 h 99"/>
                  <a:gd name="T4" fmla="*/ 589 w 653"/>
                  <a:gd name="T5" fmla="*/ 22 h 99"/>
                  <a:gd name="T6" fmla="*/ 595 w 653"/>
                  <a:gd name="T7" fmla="*/ 20 h 99"/>
                  <a:gd name="T8" fmla="*/ 650 w 653"/>
                  <a:gd name="T9" fmla="*/ 55 h 99"/>
                  <a:gd name="T10" fmla="*/ 646 w 653"/>
                  <a:gd name="T11" fmla="*/ 76 h 99"/>
                  <a:gd name="T12" fmla="*/ 618 w 653"/>
                  <a:gd name="T13" fmla="*/ 95 h 99"/>
                  <a:gd name="T14" fmla="*/ 614 w 653"/>
                  <a:gd name="T15" fmla="*/ 95 h 99"/>
                  <a:gd name="T16" fmla="*/ 592 w 653"/>
                  <a:gd name="T17" fmla="*/ 98 h 99"/>
                  <a:gd name="T18" fmla="*/ 582 w 653"/>
                  <a:gd name="T19" fmla="*/ 99 h 99"/>
                  <a:gd name="T20" fmla="*/ 531 w 653"/>
                  <a:gd name="T21" fmla="*/ 96 h 99"/>
                  <a:gd name="T22" fmla="*/ 499 w 653"/>
                  <a:gd name="T23" fmla="*/ 82 h 99"/>
                  <a:gd name="T24" fmla="*/ 502 w 653"/>
                  <a:gd name="T25" fmla="*/ 78 h 99"/>
                  <a:gd name="T26" fmla="*/ 515 w 653"/>
                  <a:gd name="T27" fmla="*/ 85 h 99"/>
                  <a:gd name="T28" fmla="*/ 547 w 653"/>
                  <a:gd name="T29" fmla="*/ 90 h 99"/>
                  <a:gd name="T30" fmla="*/ 602 w 653"/>
                  <a:gd name="T31" fmla="*/ 73 h 99"/>
                  <a:gd name="T32" fmla="*/ 608 w 653"/>
                  <a:gd name="T33" fmla="*/ 48 h 99"/>
                  <a:gd name="T34" fmla="*/ 570 w 653"/>
                  <a:gd name="T35" fmla="*/ 25 h 99"/>
                  <a:gd name="T36" fmla="*/ 506 w 653"/>
                  <a:gd name="T37" fmla="*/ 14 h 99"/>
                  <a:gd name="T38" fmla="*/ 448 w 653"/>
                  <a:gd name="T39" fmla="*/ 11 h 99"/>
                  <a:gd name="T40" fmla="*/ 393 w 653"/>
                  <a:gd name="T41" fmla="*/ 11 h 99"/>
                  <a:gd name="T42" fmla="*/ 333 w 653"/>
                  <a:gd name="T43" fmla="*/ 23 h 99"/>
                  <a:gd name="T44" fmla="*/ 307 w 653"/>
                  <a:gd name="T45" fmla="*/ 31 h 99"/>
                  <a:gd name="T46" fmla="*/ 233 w 653"/>
                  <a:gd name="T47" fmla="*/ 51 h 99"/>
                  <a:gd name="T48" fmla="*/ 201 w 653"/>
                  <a:gd name="T49" fmla="*/ 58 h 99"/>
                  <a:gd name="T50" fmla="*/ 176 w 653"/>
                  <a:gd name="T51" fmla="*/ 64 h 99"/>
                  <a:gd name="T52" fmla="*/ 112 w 653"/>
                  <a:gd name="T53" fmla="*/ 75 h 99"/>
                  <a:gd name="T54" fmla="*/ 80 w 653"/>
                  <a:gd name="T55" fmla="*/ 79 h 99"/>
                  <a:gd name="T56" fmla="*/ 35 w 653"/>
                  <a:gd name="T57" fmla="*/ 84 h 99"/>
                  <a:gd name="T58" fmla="*/ 0 w 653"/>
                  <a:gd name="T59" fmla="*/ 75 h 99"/>
                  <a:gd name="T60" fmla="*/ 137 w 653"/>
                  <a:gd name="T61" fmla="*/ 58 h 99"/>
                  <a:gd name="T62" fmla="*/ 230 w 653"/>
                  <a:gd name="T63" fmla="*/ 41 h 99"/>
                  <a:gd name="T64" fmla="*/ 246 w 653"/>
                  <a:gd name="T65" fmla="*/ 40 h 99"/>
                  <a:gd name="T66" fmla="*/ 275 w 653"/>
                  <a:gd name="T67" fmla="*/ 31 h 99"/>
                  <a:gd name="T68" fmla="*/ 336 w 653"/>
                  <a:gd name="T69" fmla="*/ 10 h 99"/>
                  <a:gd name="T70" fmla="*/ 374 w 653"/>
                  <a:gd name="T71" fmla="*/ 2 h 99"/>
                  <a:gd name="T72" fmla="*/ 422 w 653"/>
                  <a:gd name="T73" fmla="*/ 0 h 99"/>
                  <a:gd name="T74" fmla="*/ 477 w 653"/>
                  <a:gd name="T75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99">
                    <a:moveTo>
                      <a:pt x="477" y="2"/>
                    </a:moveTo>
                    <a:lnTo>
                      <a:pt x="490" y="4"/>
                    </a:lnTo>
                    <a:lnTo>
                      <a:pt x="506" y="4"/>
                    </a:lnTo>
                    <a:lnTo>
                      <a:pt x="541" y="8"/>
                    </a:lnTo>
                    <a:lnTo>
                      <a:pt x="566" y="13"/>
                    </a:lnTo>
                    <a:lnTo>
                      <a:pt x="589" y="22"/>
                    </a:lnTo>
                    <a:lnTo>
                      <a:pt x="589" y="20"/>
                    </a:lnTo>
                    <a:lnTo>
                      <a:pt x="595" y="20"/>
                    </a:lnTo>
                    <a:lnTo>
                      <a:pt x="627" y="35"/>
                    </a:lnTo>
                    <a:lnTo>
                      <a:pt x="650" y="55"/>
                    </a:lnTo>
                    <a:lnTo>
                      <a:pt x="653" y="64"/>
                    </a:lnTo>
                    <a:lnTo>
                      <a:pt x="646" y="76"/>
                    </a:lnTo>
                    <a:lnTo>
                      <a:pt x="634" y="87"/>
                    </a:lnTo>
                    <a:lnTo>
                      <a:pt x="618" y="95"/>
                    </a:lnTo>
                    <a:lnTo>
                      <a:pt x="614" y="96"/>
                    </a:lnTo>
                    <a:lnTo>
                      <a:pt x="614" y="95"/>
                    </a:lnTo>
                    <a:lnTo>
                      <a:pt x="608" y="95"/>
                    </a:lnTo>
                    <a:lnTo>
                      <a:pt x="592" y="98"/>
                    </a:lnTo>
                    <a:lnTo>
                      <a:pt x="586" y="98"/>
                    </a:lnTo>
                    <a:lnTo>
                      <a:pt x="582" y="99"/>
                    </a:lnTo>
                    <a:lnTo>
                      <a:pt x="557" y="99"/>
                    </a:lnTo>
                    <a:lnTo>
                      <a:pt x="531" y="96"/>
                    </a:lnTo>
                    <a:lnTo>
                      <a:pt x="515" y="92"/>
                    </a:lnTo>
                    <a:lnTo>
                      <a:pt x="499" y="82"/>
                    </a:lnTo>
                    <a:lnTo>
                      <a:pt x="499" y="73"/>
                    </a:lnTo>
                    <a:lnTo>
                      <a:pt x="502" y="78"/>
                    </a:lnTo>
                    <a:lnTo>
                      <a:pt x="509" y="81"/>
                    </a:lnTo>
                    <a:lnTo>
                      <a:pt x="515" y="85"/>
                    </a:lnTo>
                    <a:lnTo>
                      <a:pt x="531" y="90"/>
                    </a:lnTo>
                    <a:lnTo>
                      <a:pt x="547" y="90"/>
                    </a:lnTo>
                    <a:lnTo>
                      <a:pt x="582" y="82"/>
                    </a:lnTo>
                    <a:lnTo>
                      <a:pt x="602" y="73"/>
                    </a:lnTo>
                    <a:lnTo>
                      <a:pt x="611" y="63"/>
                    </a:lnTo>
                    <a:lnTo>
                      <a:pt x="608" y="48"/>
                    </a:lnTo>
                    <a:lnTo>
                      <a:pt x="602" y="40"/>
                    </a:lnTo>
                    <a:lnTo>
                      <a:pt x="570" y="25"/>
                    </a:lnTo>
                    <a:lnTo>
                      <a:pt x="541" y="17"/>
                    </a:lnTo>
                    <a:lnTo>
                      <a:pt x="506" y="14"/>
                    </a:lnTo>
                    <a:lnTo>
                      <a:pt x="470" y="11"/>
                    </a:lnTo>
                    <a:lnTo>
                      <a:pt x="448" y="11"/>
                    </a:lnTo>
                    <a:lnTo>
                      <a:pt x="429" y="11"/>
                    </a:lnTo>
                    <a:lnTo>
                      <a:pt x="393" y="11"/>
                    </a:lnTo>
                    <a:lnTo>
                      <a:pt x="345" y="19"/>
                    </a:lnTo>
                    <a:lnTo>
                      <a:pt x="333" y="23"/>
                    </a:lnTo>
                    <a:lnTo>
                      <a:pt x="333" y="25"/>
                    </a:lnTo>
                    <a:lnTo>
                      <a:pt x="307" y="31"/>
                    </a:lnTo>
                    <a:lnTo>
                      <a:pt x="249" y="48"/>
                    </a:lnTo>
                    <a:lnTo>
                      <a:pt x="233" y="51"/>
                    </a:lnTo>
                    <a:lnTo>
                      <a:pt x="220" y="55"/>
                    </a:lnTo>
                    <a:lnTo>
                      <a:pt x="201" y="58"/>
                    </a:lnTo>
                    <a:lnTo>
                      <a:pt x="179" y="63"/>
                    </a:lnTo>
                    <a:lnTo>
                      <a:pt x="176" y="64"/>
                    </a:lnTo>
                    <a:lnTo>
                      <a:pt x="163" y="66"/>
                    </a:lnTo>
                    <a:lnTo>
                      <a:pt x="112" y="75"/>
                    </a:lnTo>
                    <a:lnTo>
                      <a:pt x="105" y="75"/>
                    </a:lnTo>
                    <a:lnTo>
                      <a:pt x="80" y="79"/>
                    </a:lnTo>
                    <a:lnTo>
                      <a:pt x="67" y="79"/>
                    </a:lnTo>
                    <a:lnTo>
                      <a:pt x="35" y="84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57" y="69"/>
                    </a:lnTo>
                    <a:lnTo>
                      <a:pt x="137" y="58"/>
                    </a:lnTo>
                    <a:lnTo>
                      <a:pt x="182" y="52"/>
                    </a:lnTo>
                    <a:lnTo>
                      <a:pt x="230" y="41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56" y="35"/>
                    </a:lnTo>
                    <a:lnTo>
                      <a:pt x="275" y="31"/>
                    </a:lnTo>
                    <a:lnTo>
                      <a:pt x="320" y="16"/>
                    </a:lnTo>
                    <a:lnTo>
                      <a:pt x="336" y="10"/>
                    </a:lnTo>
                    <a:lnTo>
                      <a:pt x="365" y="4"/>
                    </a:lnTo>
                    <a:lnTo>
                      <a:pt x="374" y="2"/>
                    </a:lnTo>
                    <a:lnTo>
                      <a:pt x="406" y="0"/>
                    </a:lnTo>
                    <a:lnTo>
                      <a:pt x="422" y="0"/>
                    </a:lnTo>
                    <a:lnTo>
                      <a:pt x="457" y="0"/>
                    </a:lnTo>
                    <a:lnTo>
                      <a:pt x="47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46" name="Freeform 418"/>
              <p:cNvSpPr/>
              <p:nvPr/>
            </p:nvSpPr>
            <p:spPr bwMode="auto">
              <a:xfrm>
                <a:off x="3430" y="468"/>
                <a:ext cx="653" cy="101"/>
              </a:xfrm>
              <a:custGeom>
                <a:avLst/>
                <a:gdLst>
                  <a:gd name="T0" fmla="*/ 160 w 653"/>
                  <a:gd name="T1" fmla="*/ 5 h 101"/>
                  <a:gd name="T2" fmla="*/ 109 w 653"/>
                  <a:gd name="T3" fmla="*/ 10 h 101"/>
                  <a:gd name="T4" fmla="*/ 61 w 653"/>
                  <a:gd name="T5" fmla="*/ 23 h 101"/>
                  <a:gd name="T6" fmla="*/ 55 w 653"/>
                  <a:gd name="T7" fmla="*/ 22 h 101"/>
                  <a:gd name="T8" fmla="*/ 0 w 653"/>
                  <a:gd name="T9" fmla="*/ 57 h 101"/>
                  <a:gd name="T10" fmla="*/ 3 w 653"/>
                  <a:gd name="T11" fmla="*/ 78 h 101"/>
                  <a:gd name="T12" fmla="*/ 35 w 653"/>
                  <a:gd name="T13" fmla="*/ 98 h 101"/>
                  <a:gd name="T14" fmla="*/ 35 w 653"/>
                  <a:gd name="T15" fmla="*/ 98 h 101"/>
                  <a:gd name="T16" fmla="*/ 58 w 653"/>
                  <a:gd name="T17" fmla="*/ 99 h 101"/>
                  <a:gd name="T18" fmla="*/ 71 w 653"/>
                  <a:gd name="T19" fmla="*/ 101 h 101"/>
                  <a:gd name="T20" fmla="*/ 119 w 653"/>
                  <a:gd name="T21" fmla="*/ 98 h 101"/>
                  <a:gd name="T22" fmla="*/ 151 w 653"/>
                  <a:gd name="T23" fmla="*/ 84 h 101"/>
                  <a:gd name="T24" fmla="*/ 151 w 653"/>
                  <a:gd name="T25" fmla="*/ 79 h 101"/>
                  <a:gd name="T26" fmla="*/ 138 w 653"/>
                  <a:gd name="T27" fmla="*/ 87 h 101"/>
                  <a:gd name="T28" fmla="*/ 103 w 653"/>
                  <a:gd name="T29" fmla="*/ 90 h 101"/>
                  <a:gd name="T30" fmla="*/ 48 w 653"/>
                  <a:gd name="T31" fmla="*/ 75 h 101"/>
                  <a:gd name="T32" fmla="*/ 42 w 653"/>
                  <a:gd name="T33" fmla="*/ 49 h 101"/>
                  <a:gd name="T34" fmla="*/ 80 w 653"/>
                  <a:gd name="T35" fmla="*/ 26 h 101"/>
                  <a:gd name="T36" fmla="*/ 144 w 653"/>
                  <a:gd name="T37" fmla="*/ 14 h 101"/>
                  <a:gd name="T38" fmla="*/ 202 w 653"/>
                  <a:gd name="T39" fmla="*/ 13 h 101"/>
                  <a:gd name="T40" fmla="*/ 256 w 653"/>
                  <a:gd name="T41" fmla="*/ 13 h 101"/>
                  <a:gd name="T42" fmla="*/ 317 w 653"/>
                  <a:gd name="T43" fmla="*/ 23 h 101"/>
                  <a:gd name="T44" fmla="*/ 343 w 653"/>
                  <a:gd name="T45" fmla="*/ 31 h 101"/>
                  <a:gd name="T46" fmla="*/ 416 w 653"/>
                  <a:gd name="T47" fmla="*/ 51 h 101"/>
                  <a:gd name="T48" fmla="*/ 449 w 653"/>
                  <a:gd name="T49" fmla="*/ 58 h 101"/>
                  <a:gd name="T50" fmla="*/ 474 w 653"/>
                  <a:gd name="T51" fmla="*/ 64 h 101"/>
                  <a:gd name="T52" fmla="*/ 538 w 653"/>
                  <a:gd name="T53" fmla="*/ 75 h 101"/>
                  <a:gd name="T54" fmla="*/ 570 w 653"/>
                  <a:gd name="T55" fmla="*/ 79 h 101"/>
                  <a:gd name="T56" fmla="*/ 615 w 653"/>
                  <a:gd name="T57" fmla="*/ 82 h 101"/>
                  <a:gd name="T58" fmla="*/ 650 w 653"/>
                  <a:gd name="T59" fmla="*/ 75 h 101"/>
                  <a:gd name="T60" fmla="*/ 513 w 653"/>
                  <a:gd name="T61" fmla="*/ 58 h 101"/>
                  <a:gd name="T62" fmla="*/ 420 w 653"/>
                  <a:gd name="T63" fmla="*/ 41 h 101"/>
                  <a:gd name="T64" fmla="*/ 404 w 653"/>
                  <a:gd name="T65" fmla="*/ 40 h 101"/>
                  <a:gd name="T66" fmla="*/ 375 w 653"/>
                  <a:gd name="T67" fmla="*/ 31 h 101"/>
                  <a:gd name="T68" fmla="*/ 314 w 653"/>
                  <a:gd name="T69" fmla="*/ 11 h 101"/>
                  <a:gd name="T70" fmla="*/ 276 w 653"/>
                  <a:gd name="T71" fmla="*/ 3 h 101"/>
                  <a:gd name="T72" fmla="*/ 228 w 653"/>
                  <a:gd name="T73" fmla="*/ 0 h 101"/>
                  <a:gd name="T74" fmla="*/ 173 w 653"/>
                  <a:gd name="T75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101">
                    <a:moveTo>
                      <a:pt x="173" y="2"/>
                    </a:moveTo>
                    <a:lnTo>
                      <a:pt x="160" y="5"/>
                    </a:lnTo>
                    <a:lnTo>
                      <a:pt x="144" y="5"/>
                    </a:lnTo>
                    <a:lnTo>
                      <a:pt x="109" y="10"/>
                    </a:lnTo>
                    <a:lnTo>
                      <a:pt x="83" y="14"/>
                    </a:lnTo>
                    <a:lnTo>
                      <a:pt x="61" y="23"/>
                    </a:lnTo>
                    <a:lnTo>
                      <a:pt x="61" y="22"/>
                    </a:lnTo>
                    <a:lnTo>
                      <a:pt x="55" y="22"/>
                    </a:lnTo>
                    <a:lnTo>
                      <a:pt x="23" y="37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3" y="78"/>
                    </a:lnTo>
                    <a:lnTo>
                      <a:pt x="16" y="88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45" y="98"/>
                    </a:lnTo>
                    <a:lnTo>
                      <a:pt x="58" y="99"/>
                    </a:lnTo>
                    <a:lnTo>
                      <a:pt x="64" y="99"/>
                    </a:lnTo>
                    <a:lnTo>
                      <a:pt x="71" y="101"/>
                    </a:lnTo>
                    <a:lnTo>
                      <a:pt x="96" y="101"/>
                    </a:lnTo>
                    <a:lnTo>
                      <a:pt x="119" y="98"/>
                    </a:lnTo>
                    <a:lnTo>
                      <a:pt x="135" y="93"/>
                    </a:lnTo>
                    <a:lnTo>
                      <a:pt x="151" y="84"/>
                    </a:lnTo>
                    <a:lnTo>
                      <a:pt x="154" y="75"/>
                    </a:lnTo>
                    <a:lnTo>
                      <a:pt x="151" y="79"/>
                    </a:lnTo>
                    <a:lnTo>
                      <a:pt x="144" y="82"/>
                    </a:lnTo>
                    <a:lnTo>
                      <a:pt x="138" y="87"/>
                    </a:lnTo>
                    <a:lnTo>
                      <a:pt x="122" y="90"/>
                    </a:lnTo>
                    <a:lnTo>
                      <a:pt x="103" y="90"/>
                    </a:lnTo>
                    <a:lnTo>
                      <a:pt x="67" y="84"/>
                    </a:lnTo>
                    <a:lnTo>
                      <a:pt x="48" y="75"/>
                    </a:lnTo>
                    <a:lnTo>
                      <a:pt x="39" y="64"/>
                    </a:lnTo>
                    <a:lnTo>
                      <a:pt x="42" y="49"/>
                    </a:lnTo>
                    <a:lnTo>
                      <a:pt x="48" y="41"/>
                    </a:lnTo>
                    <a:lnTo>
                      <a:pt x="80" y="26"/>
                    </a:lnTo>
                    <a:lnTo>
                      <a:pt x="109" y="19"/>
                    </a:lnTo>
                    <a:lnTo>
                      <a:pt x="144" y="14"/>
                    </a:lnTo>
                    <a:lnTo>
                      <a:pt x="180" y="13"/>
                    </a:lnTo>
                    <a:lnTo>
                      <a:pt x="202" y="13"/>
                    </a:lnTo>
                    <a:lnTo>
                      <a:pt x="221" y="11"/>
                    </a:lnTo>
                    <a:lnTo>
                      <a:pt x="256" y="13"/>
                    </a:lnTo>
                    <a:lnTo>
                      <a:pt x="304" y="20"/>
                    </a:lnTo>
                    <a:lnTo>
                      <a:pt x="317" y="23"/>
                    </a:lnTo>
                    <a:lnTo>
                      <a:pt x="317" y="25"/>
                    </a:lnTo>
                    <a:lnTo>
                      <a:pt x="343" y="31"/>
                    </a:lnTo>
                    <a:lnTo>
                      <a:pt x="400" y="47"/>
                    </a:lnTo>
                    <a:lnTo>
                      <a:pt x="416" y="51"/>
                    </a:lnTo>
                    <a:lnTo>
                      <a:pt x="429" y="55"/>
                    </a:lnTo>
                    <a:lnTo>
                      <a:pt x="449" y="58"/>
                    </a:lnTo>
                    <a:lnTo>
                      <a:pt x="471" y="63"/>
                    </a:lnTo>
                    <a:lnTo>
                      <a:pt x="474" y="64"/>
                    </a:lnTo>
                    <a:lnTo>
                      <a:pt x="487" y="66"/>
                    </a:lnTo>
                    <a:lnTo>
                      <a:pt x="538" y="75"/>
                    </a:lnTo>
                    <a:lnTo>
                      <a:pt x="545" y="75"/>
                    </a:lnTo>
                    <a:lnTo>
                      <a:pt x="570" y="79"/>
                    </a:lnTo>
                    <a:lnTo>
                      <a:pt x="583" y="79"/>
                    </a:lnTo>
                    <a:lnTo>
                      <a:pt x="615" y="82"/>
                    </a:lnTo>
                    <a:lnTo>
                      <a:pt x="653" y="84"/>
                    </a:lnTo>
                    <a:lnTo>
                      <a:pt x="650" y="75"/>
                    </a:lnTo>
                    <a:lnTo>
                      <a:pt x="593" y="69"/>
                    </a:lnTo>
                    <a:lnTo>
                      <a:pt x="513" y="58"/>
                    </a:lnTo>
                    <a:lnTo>
                      <a:pt x="468" y="52"/>
                    </a:lnTo>
                    <a:lnTo>
                      <a:pt x="420" y="41"/>
                    </a:lnTo>
                    <a:lnTo>
                      <a:pt x="407" y="40"/>
                    </a:lnTo>
                    <a:lnTo>
                      <a:pt x="404" y="40"/>
                    </a:lnTo>
                    <a:lnTo>
                      <a:pt x="394" y="35"/>
                    </a:lnTo>
                    <a:lnTo>
                      <a:pt x="375" y="31"/>
                    </a:lnTo>
                    <a:lnTo>
                      <a:pt x="330" y="17"/>
                    </a:lnTo>
                    <a:lnTo>
                      <a:pt x="314" y="11"/>
                    </a:lnTo>
                    <a:lnTo>
                      <a:pt x="285" y="5"/>
                    </a:lnTo>
                    <a:lnTo>
                      <a:pt x="276" y="3"/>
                    </a:lnTo>
                    <a:lnTo>
                      <a:pt x="244" y="2"/>
                    </a:lnTo>
                    <a:lnTo>
                      <a:pt x="228" y="0"/>
                    </a:lnTo>
                    <a:lnTo>
                      <a:pt x="192" y="2"/>
                    </a:lnTo>
                    <a:lnTo>
                      <a:pt x="173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47" name="Freeform 419"/>
              <p:cNvSpPr/>
              <p:nvPr/>
            </p:nvSpPr>
            <p:spPr bwMode="auto">
              <a:xfrm>
                <a:off x="2818" y="471"/>
                <a:ext cx="32" cy="5"/>
              </a:xfrm>
              <a:custGeom>
                <a:avLst/>
                <a:gdLst>
                  <a:gd name="T0" fmla="*/ 32 w 32"/>
                  <a:gd name="T1" fmla="*/ 2 h 5"/>
                  <a:gd name="T2" fmla="*/ 32 w 32"/>
                  <a:gd name="T3" fmla="*/ 2 h 5"/>
                  <a:gd name="T4" fmla="*/ 4 w 32"/>
                  <a:gd name="T5" fmla="*/ 5 h 5"/>
                  <a:gd name="T6" fmla="*/ 4 w 32"/>
                  <a:gd name="T7" fmla="*/ 5 h 5"/>
                  <a:gd name="T8" fmla="*/ 0 w 32"/>
                  <a:gd name="T9" fmla="*/ 4 h 5"/>
                  <a:gd name="T10" fmla="*/ 0 w 32"/>
                  <a:gd name="T11" fmla="*/ 4 h 5"/>
                  <a:gd name="T12" fmla="*/ 23 w 32"/>
                  <a:gd name="T13" fmla="*/ 0 h 5"/>
                  <a:gd name="T14" fmla="*/ 32 w 32"/>
                  <a:gd name="T15" fmla="*/ 0 h 5"/>
                  <a:gd name="T16" fmla="*/ 32 w 3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2"/>
                    </a:moveTo>
                    <a:lnTo>
                      <a:pt x="32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48" name="Freeform 420"/>
              <p:cNvSpPr/>
              <p:nvPr/>
            </p:nvSpPr>
            <p:spPr bwMode="auto">
              <a:xfrm>
                <a:off x="3859" y="468"/>
                <a:ext cx="32" cy="5"/>
              </a:xfrm>
              <a:custGeom>
                <a:avLst/>
                <a:gdLst>
                  <a:gd name="T0" fmla="*/ 0 w 32"/>
                  <a:gd name="T1" fmla="*/ 2 h 5"/>
                  <a:gd name="T2" fmla="*/ 0 w 32"/>
                  <a:gd name="T3" fmla="*/ 2 h 5"/>
                  <a:gd name="T4" fmla="*/ 29 w 32"/>
                  <a:gd name="T5" fmla="*/ 5 h 5"/>
                  <a:gd name="T6" fmla="*/ 29 w 32"/>
                  <a:gd name="T7" fmla="*/ 5 h 5"/>
                  <a:gd name="T8" fmla="*/ 32 w 32"/>
                  <a:gd name="T9" fmla="*/ 3 h 5"/>
                  <a:gd name="T10" fmla="*/ 32 w 32"/>
                  <a:gd name="T11" fmla="*/ 3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2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49" name="Freeform 421"/>
              <p:cNvSpPr/>
              <p:nvPr/>
            </p:nvSpPr>
            <p:spPr bwMode="auto">
              <a:xfrm>
                <a:off x="2783" y="476"/>
                <a:ext cx="19" cy="5"/>
              </a:xfrm>
              <a:custGeom>
                <a:avLst/>
                <a:gdLst>
                  <a:gd name="T0" fmla="*/ 19 w 19"/>
                  <a:gd name="T1" fmla="*/ 0 h 5"/>
                  <a:gd name="T2" fmla="*/ 10 w 19"/>
                  <a:gd name="T3" fmla="*/ 3 h 5"/>
                  <a:gd name="T4" fmla="*/ 3 w 19"/>
                  <a:gd name="T5" fmla="*/ 3 h 5"/>
                  <a:gd name="T6" fmla="*/ 0 w 19"/>
                  <a:gd name="T7" fmla="*/ 5 h 5"/>
                  <a:gd name="T8" fmla="*/ 0 w 19"/>
                  <a:gd name="T9" fmla="*/ 5 h 5"/>
                  <a:gd name="T10" fmla="*/ 0 w 19"/>
                  <a:gd name="T11" fmla="*/ 3 h 5"/>
                  <a:gd name="T12" fmla="*/ 13 w 19"/>
                  <a:gd name="T13" fmla="*/ 2 h 5"/>
                  <a:gd name="T14" fmla="*/ 16 w 19"/>
                  <a:gd name="T15" fmla="*/ 0 h 5"/>
                  <a:gd name="T16" fmla="*/ 16 w 19"/>
                  <a:gd name="T17" fmla="*/ 0 h 5"/>
                  <a:gd name="T18" fmla="*/ 19 w 19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9" y="0"/>
                    </a:moveTo>
                    <a:lnTo>
                      <a:pt x="1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50" name="Freeform 422"/>
              <p:cNvSpPr/>
              <p:nvPr/>
            </p:nvSpPr>
            <p:spPr bwMode="auto">
              <a:xfrm>
                <a:off x="3907" y="473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10 w 20"/>
                  <a:gd name="T3" fmla="*/ 3 h 5"/>
                  <a:gd name="T4" fmla="*/ 16 w 20"/>
                  <a:gd name="T5" fmla="*/ 3 h 5"/>
                  <a:gd name="T6" fmla="*/ 16 w 20"/>
                  <a:gd name="T7" fmla="*/ 5 h 5"/>
                  <a:gd name="T8" fmla="*/ 20 w 20"/>
                  <a:gd name="T9" fmla="*/ 5 h 5"/>
                  <a:gd name="T10" fmla="*/ 20 w 20"/>
                  <a:gd name="T11" fmla="*/ 3 h 5"/>
                  <a:gd name="T12" fmla="*/ 7 w 20"/>
                  <a:gd name="T13" fmla="*/ 2 h 5"/>
                  <a:gd name="T14" fmla="*/ 4 w 20"/>
                  <a:gd name="T15" fmla="*/ 0 h 5"/>
                  <a:gd name="T16" fmla="*/ 4 w 20"/>
                  <a:gd name="T17" fmla="*/ 0 h 5"/>
                  <a:gd name="T18" fmla="*/ 0 w 20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10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51" name="Freeform 423"/>
              <p:cNvSpPr/>
              <p:nvPr/>
            </p:nvSpPr>
            <p:spPr bwMode="auto">
              <a:xfrm>
                <a:off x="3062" y="476"/>
                <a:ext cx="29" cy="3"/>
              </a:xfrm>
              <a:custGeom>
                <a:avLst/>
                <a:gdLst>
                  <a:gd name="T0" fmla="*/ 22 w 29"/>
                  <a:gd name="T1" fmla="*/ 2 h 3"/>
                  <a:gd name="T2" fmla="*/ 29 w 29"/>
                  <a:gd name="T3" fmla="*/ 2 h 3"/>
                  <a:gd name="T4" fmla="*/ 29 w 29"/>
                  <a:gd name="T5" fmla="*/ 2 h 3"/>
                  <a:gd name="T6" fmla="*/ 29 w 29"/>
                  <a:gd name="T7" fmla="*/ 3 h 3"/>
                  <a:gd name="T8" fmla="*/ 13 w 29"/>
                  <a:gd name="T9" fmla="*/ 3 h 3"/>
                  <a:gd name="T10" fmla="*/ 0 w 29"/>
                  <a:gd name="T11" fmla="*/ 3 h 3"/>
                  <a:gd name="T12" fmla="*/ 0 w 29"/>
                  <a:gd name="T13" fmla="*/ 0 h 3"/>
                  <a:gd name="T14" fmla="*/ 13 w 29"/>
                  <a:gd name="T15" fmla="*/ 2 h 3"/>
                  <a:gd name="T16" fmla="*/ 22 w 29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22" y="2"/>
                    </a:moveTo>
                    <a:lnTo>
                      <a:pt x="29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1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52" name="Freeform 424"/>
              <p:cNvSpPr/>
              <p:nvPr/>
            </p:nvSpPr>
            <p:spPr bwMode="auto">
              <a:xfrm>
                <a:off x="3619" y="475"/>
                <a:ext cx="29" cy="3"/>
              </a:xfrm>
              <a:custGeom>
                <a:avLst/>
                <a:gdLst>
                  <a:gd name="T0" fmla="*/ 7 w 29"/>
                  <a:gd name="T1" fmla="*/ 1 h 3"/>
                  <a:gd name="T2" fmla="*/ 0 w 29"/>
                  <a:gd name="T3" fmla="*/ 1 h 3"/>
                  <a:gd name="T4" fmla="*/ 0 w 29"/>
                  <a:gd name="T5" fmla="*/ 1 h 3"/>
                  <a:gd name="T6" fmla="*/ 0 w 29"/>
                  <a:gd name="T7" fmla="*/ 1 h 3"/>
                  <a:gd name="T8" fmla="*/ 16 w 29"/>
                  <a:gd name="T9" fmla="*/ 3 h 3"/>
                  <a:gd name="T10" fmla="*/ 29 w 29"/>
                  <a:gd name="T11" fmla="*/ 1 h 3"/>
                  <a:gd name="T12" fmla="*/ 29 w 29"/>
                  <a:gd name="T13" fmla="*/ 0 h 3"/>
                  <a:gd name="T14" fmla="*/ 16 w 29"/>
                  <a:gd name="T15" fmla="*/ 1 h 3"/>
                  <a:gd name="T16" fmla="*/ 7 w 29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7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16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53" name="Freeform 425"/>
              <p:cNvSpPr/>
              <p:nvPr/>
            </p:nvSpPr>
            <p:spPr bwMode="auto">
              <a:xfrm>
                <a:off x="3110" y="478"/>
                <a:ext cx="22" cy="3"/>
              </a:xfrm>
              <a:custGeom>
                <a:avLst/>
                <a:gdLst>
                  <a:gd name="T0" fmla="*/ 22 w 22"/>
                  <a:gd name="T1" fmla="*/ 1 h 3"/>
                  <a:gd name="T2" fmla="*/ 22 w 22"/>
                  <a:gd name="T3" fmla="*/ 3 h 3"/>
                  <a:gd name="T4" fmla="*/ 22 w 22"/>
                  <a:gd name="T5" fmla="*/ 3 h 3"/>
                  <a:gd name="T6" fmla="*/ 3 w 22"/>
                  <a:gd name="T7" fmla="*/ 3 h 3"/>
                  <a:gd name="T8" fmla="*/ 0 w 22"/>
                  <a:gd name="T9" fmla="*/ 1 h 3"/>
                  <a:gd name="T10" fmla="*/ 0 w 22"/>
                  <a:gd name="T11" fmla="*/ 0 h 3"/>
                  <a:gd name="T12" fmla="*/ 6 w 22"/>
                  <a:gd name="T13" fmla="*/ 1 h 3"/>
                  <a:gd name="T14" fmla="*/ 22 w 2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lnTo>
                      <a:pt x="22" y="3"/>
                    </a:lnTo>
                    <a:lnTo>
                      <a:pt x="22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54" name="Freeform 426"/>
              <p:cNvSpPr/>
              <p:nvPr/>
            </p:nvSpPr>
            <p:spPr bwMode="auto">
              <a:xfrm>
                <a:off x="3577" y="476"/>
                <a:ext cx="23" cy="3"/>
              </a:xfrm>
              <a:custGeom>
                <a:avLst/>
                <a:gdLst>
                  <a:gd name="T0" fmla="*/ 0 w 23"/>
                  <a:gd name="T1" fmla="*/ 2 h 3"/>
                  <a:gd name="T2" fmla="*/ 0 w 23"/>
                  <a:gd name="T3" fmla="*/ 3 h 3"/>
                  <a:gd name="T4" fmla="*/ 0 w 23"/>
                  <a:gd name="T5" fmla="*/ 3 h 3"/>
                  <a:gd name="T6" fmla="*/ 20 w 23"/>
                  <a:gd name="T7" fmla="*/ 3 h 3"/>
                  <a:gd name="T8" fmla="*/ 23 w 23"/>
                  <a:gd name="T9" fmla="*/ 2 h 3"/>
                  <a:gd name="T10" fmla="*/ 23 w 23"/>
                  <a:gd name="T11" fmla="*/ 0 h 3"/>
                  <a:gd name="T12" fmla="*/ 16 w 23"/>
                  <a:gd name="T13" fmla="*/ 2 h 3"/>
                  <a:gd name="T14" fmla="*/ 0 w 2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55" name="Freeform 427"/>
              <p:cNvSpPr/>
              <p:nvPr/>
            </p:nvSpPr>
            <p:spPr bwMode="auto">
              <a:xfrm>
                <a:off x="3017" y="479"/>
                <a:ext cx="26" cy="3"/>
              </a:xfrm>
              <a:custGeom>
                <a:avLst/>
                <a:gdLst>
                  <a:gd name="T0" fmla="*/ 26 w 26"/>
                  <a:gd name="T1" fmla="*/ 0 h 3"/>
                  <a:gd name="T2" fmla="*/ 26 w 26"/>
                  <a:gd name="T3" fmla="*/ 0 h 3"/>
                  <a:gd name="T4" fmla="*/ 10 w 26"/>
                  <a:gd name="T5" fmla="*/ 2 h 3"/>
                  <a:gd name="T6" fmla="*/ 0 w 26"/>
                  <a:gd name="T7" fmla="*/ 3 h 3"/>
                  <a:gd name="T8" fmla="*/ 0 w 26"/>
                  <a:gd name="T9" fmla="*/ 3 h 3"/>
                  <a:gd name="T10" fmla="*/ 3 w 26"/>
                  <a:gd name="T11" fmla="*/ 0 h 3"/>
                  <a:gd name="T12" fmla="*/ 10 w 26"/>
                  <a:gd name="T13" fmla="*/ 0 h 3"/>
                  <a:gd name="T14" fmla="*/ 26 w 26"/>
                  <a:gd name="T15" fmla="*/ 0 h 3"/>
                  <a:gd name="T16" fmla="*/ 26 w 2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lnTo>
                      <a:pt x="26" y="0"/>
                    </a:lnTo>
                    <a:lnTo>
                      <a:pt x="1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56" name="Freeform 428"/>
              <p:cNvSpPr/>
              <p:nvPr/>
            </p:nvSpPr>
            <p:spPr bwMode="auto">
              <a:xfrm>
                <a:off x="3667" y="476"/>
                <a:ext cx="26" cy="3"/>
              </a:xfrm>
              <a:custGeom>
                <a:avLst/>
                <a:gdLst>
                  <a:gd name="T0" fmla="*/ 0 w 26"/>
                  <a:gd name="T1" fmla="*/ 2 h 3"/>
                  <a:gd name="T2" fmla="*/ 0 w 26"/>
                  <a:gd name="T3" fmla="*/ 2 h 3"/>
                  <a:gd name="T4" fmla="*/ 16 w 26"/>
                  <a:gd name="T5" fmla="*/ 3 h 3"/>
                  <a:gd name="T6" fmla="*/ 26 w 26"/>
                  <a:gd name="T7" fmla="*/ 3 h 3"/>
                  <a:gd name="T8" fmla="*/ 26 w 26"/>
                  <a:gd name="T9" fmla="*/ 3 h 3"/>
                  <a:gd name="T10" fmla="*/ 23 w 26"/>
                  <a:gd name="T11" fmla="*/ 2 h 3"/>
                  <a:gd name="T12" fmla="*/ 16 w 26"/>
                  <a:gd name="T13" fmla="*/ 0 h 3"/>
                  <a:gd name="T14" fmla="*/ 0 w 26"/>
                  <a:gd name="T15" fmla="*/ 0 h 3"/>
                  <a:gd name="T16" fmla="*/ 0 w 26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2"/>
                    </a:moveTo>
                    <a:lnTo>
                      <a:pt x="0" y="2"/>
                    </a:lnTo>
                    <a:lnTo>
                      <a:pt x="1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57" name="Freeform 429"/>
              <p:cNvSpPr/>
              <p:nvPr/>
            </p:nvSpPr>
            <p:spPr bwMode="auto">
              <a:xfrm>
                <a:off x="2742" y="481"/>
                <a:ext cx="25" cy="4"/>
              </a:xfrm>
              <a:custGeom>
                <a:avLst/>
                <a:gdLst>
                  <a:gd name="T0" fmla="*/ 25 w 25"/>
                  <a:gd name="T1" fmla="*/ 0 h 4"/>
                  <a:gd name="T2" fmla="*/ 22 w 25"/>
                  <a:gd name="T3" fmla="*/ 1 h 4"/>
                  <a:gd name="T4" fmla="*/ 3 w 25"/>
                  <a:gd name="T5" fmla="*/ 4 h 4"/>
                  <a:gd name="T6" fmla="*/ 0 w 25"/>
                  <a:gd name="T7" fmla="*/ 4 h 4"/>
                  <a:gd name="T8" fmla="*/ 9 w 25"/>
                  <a:gd name="T9" fmla="*/ 1 h 4"/>
                  <a:gd name="T10" fmla="*/ 22 w 25"/>
                  <a:gd name="T11" fmla="*/ 0 h 4"/>
                  <a:gd name="T12" fmla="*/ 25 w 25"/>
                  <a:gd name="T13" fmla="*/ 0 h 4"/>
                  <a:gd name="T14" fmla="*/ 25 w 2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25" y="0"/>
                    </a:moveTo>
                    <a:lnTo>
                      <a:pt x="22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9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58" name="Freeform 430"/>
              <p:cNvSpPr/>
              <p:nvPr/>
            </p:nvSpPr>
            <p:spPr bwMode="auto">
              <a:xfrm>
                <a:off x="3943" y="478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3 w 25"/>
                  <a:gd name="T3" fmla="*/ 1 h 4"/>
                  <a:gd name="T4" fmla="*/ 22 w 25"/>
                  <a:gd name="T5" fmla="*/ 4 h 4"/>
                  <a:gd name="T6" fmla="*/ 25 w 25"/>
                  <a:gd name="T7" fmla="*/ 4 h 4"/>
                  <a:gd name="T8" fmla="*/ 16 w 25"/>
                  <a:gd name="T9" fmla="*/ 1 h 4"/>
                  <a:gd name="T10" fmla="*/ 3 w 25"/>
                  <a:gd name="T11" fmla="*/ 0 h 4"/>
                  <a:gd name="T12" fmla="*/ 0 w 25"/>
                  <a:gd name="T13" fmla="*/ 0 h 4"/>
                  <a:gd name="T14" fmla="*/ 0 w 2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3" y="1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16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59" name="Freeform 431"/>
              <p:cNvSpPr/>
              <p:nvPr/>
            </p:nvSpPr>
            <p:spPr bwMode="auto">
              <a:xfrm>
                <a:off x="3152" y="481"/>
                <a:ext cx="22" cy="4"/>
              </a:xfrm>
              <a:custGeom>
                <a:avLst/>
                <a:gdLst>
                  <a:gd name="T0" fmla="*/ 22 w 22"/>
                  <a:gd name="T1" fmla="*/ 4 h 4"/>
                  <a:gd name="T2" fmla="*/ 22 w 22"/>
                  <a:gd name="T3" fmla="*/ 4 h 4"/>
                  <a:gd name="T4" fmla="*/ 22 w 22"/>
                  <a:gd name="T5" fmla="*/ 4 h 4"/>
                  <a:gd name="T6" fmla="*/ 16 w 22"/>
                  <a:gd name="T7" fmla="*/ 4 h 4"/>
                  <a:gd name="T8" fmla="*/ 0 w 22"/>
                  <a:gd name="T9" fmla="*/ 1 h 4"/>
                  <a:gd name="T10" fmla="*/ 0 w 22"/>
                  <a:gd name="T11" fmla="*/ 0 h 4"/>
                  <a:gd name="T12" fmla="*/ 16 w 22"/>
                  <a:gd name="T13" fmla="*/ 3 h 4"/>
                  <a:gd name="T14" fmla="*/ 22 w 2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">
                    <a:moveTo>
                      <a:pt x="22" y="4"/>
                    </a:moveTo>
                    <a:lnTo>
                      <a:pt x="22" y="4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60" name="Freeform 432"/>
              <p:cNvSpPr/>
              <p:nvPr/>
            </p:nvSpPr>
            <p:spPr bwMode="auto">
              <a:xfrm>
                <a:off x="3536" y="479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0 w 22"/>
                  <a:gd name="T5" fmla="*/ 5 h 5"/>
                  <a:gd name="T6" fmla="*/ 6 w 22"/>
                  <a:gd name="T7" fmla="*/ 5 h 5"/>
                  <a:gd name="T8" fmla="*/ 22 w 22"/>
                  <a:gd name="T9" fmla="*/ 2 h 5"/>
                  <a:gd name="T10" fmla="*/ 22 w 22"/>
                  <a:gd name="T11" fmla="*/ 0 h 5"/>
                  <a:gd name="T12" fmla="*/ 6 w 22"/>
                  <a:gd name="T13" fmla="*/ 3 h 5"/>
                  <a:gd name="T14" fmla="*/ 0 w 22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61" name="Freeform 433"/>
              <p:cNvSpPr/>
              <p:nvPr/>
            </p:nvSpPr>
            <p:spPr bwMode="auto">
              <a:xfrm>
                <a:off x="2975" y="482"/>
                <a:ext cx="26" cy="5"/>
              </a:xfrm>
              <a:custGeom>
                <a:avLst/>
                <a:gdLst>
                  <a:gd name="T0" fmla="*/ 26 w 26"/>
                  <a:gd name="T1" fmla="*/ 0 h 5"/>
                  <a:gd name="T2" fmla="*/ 20 w 26"/>
                  <a:gd name="T3" fmla="*/ 3 h 5"/>
                  <a:gd name="T4" fmla="*/ 0 w 26"/>
                  <a:gd name="T5" fmla="*/ 5 h 5"/>
                  <a:gd name="T6" fmla="*/ 0 w 26"/>
                  <a:gd name="T7" fmla="*/ 5 h 5"/>
                  <a:gd name="T8" fmla="*/ 0 w 26"/>
                  <a:gd name="T9" fmla="*/ 5 h 5"/>
                  <a:gd name="T10" fmla="*/ 23 w 26"/>
                  <a:gd name="T11" fmla="*/ 0 h 5"/>
                  <a:gd name="T12" fmla="*/ 23 w 26"/>
                  <a:gd name="T13" fmla="*/ 0 h 5"/>
                  <a:gd name="T14" fmla="*/ 26 w 2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lnTo>
                      <a:pt x="2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62" name="Freeform 434"/>
              <p:cNvSpPr/>
              <p:nvPr/>
            </p:nvSpPr>
            <p:spPr bwMode="auto">
              <a:xfrm>
                <a:off x="3709" y="479"/>
                <a:ext cx="25" cy="6"/>
              </a:xfrm>
              <a:custGeom>
                <a:avLst/>
                <a:gdLst>
                  <a:gd name="T0" fmla="*/ 0 w 25"/>
                  <a:gd name="T1" fmla="*/ 2 h 6"/>
                  <a:gd name="T2" fmla="*/ 6 w 25"/>
                  <a:gd name="T3" fmla="*/ 3 h 6"/>
                  <a:gd name="T4" fmla="*/ 25 w 25"/>
                  <a:gd name="T5" fmla="*/ 6 h 6"/>
                  <a:gd name="T6" fmla="*/ 25 w 25"/>
                  <a:gd name="T7" fmla="*/ 5 h 6"/>
                  <a:gd name="T8" fmla="*/ 25 w 25"/>
                  <a:gd name="T9" fmla="*/ 5 h 6"/>
                  <a:gd name="T10" fmla="*/ 3 w 25"/>
                  <a:gd name="T11" fmla="*/ 0 h 6"/>
                  <a:gd name="T12" fmla="*/ 3 w 25"/>
                  <a:gd name="T13" fmla="*/ 0 h 6"/>
                  <a:gd name="T14" fmla="*/ 0 w 25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">
                    <a:moveTo>
                      <a:pt x="0" y="2"/>
                    </a:moveTo>
                    <a:lnTo>
                      <a:pt x="6" y="3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63" name="Freeform 435"/>
              <p:cNvSpPr/>
              <p:nvPr/>
            </p:nvSpPr>
            <p:spPr bwMode="auto">
              <a:xfrm>
                <a:off x="2947" y="485"/>
                <a:ext cx="105" cy="56"/>
              </a:xfrm>
              <a:custGeom>
                <a:avLst/>
                <a:gdLst>
                  <a:gd name="T0" fmla="*/ 64 w 105"/>
                  <a:gd name="T1" fmla="*/ 9 h 56"/>
                  <a:gd name="T2" fmla="*/ 38 w 105"/>
                  <a:gd name="T3" fmla="*/ 20 h 56"/>
                  <a:gd name="T4" fmla="*/ 32 w 105"/>
                  <a:gd name="T5" fmla="*/ 26 h 56"/>
                  <a:gd name="T6" fmla="*/ 32 w 105"/>
                  <a:gd name="T7" fmla="*/ 38 h 56"/>
                  <a:gd name="T8" fmla="*/ 38 w 105"/>
                  <a:gd name="T9" fmla="*/ 44 h 56"/>
                  <a:gd name="T10" fmla="*/ 48 w 105"/>
                  <a:gd name="T11" fmla="*/ 47 h 56"/>
                  <a:gd name="T12" fmla="*/ 67 w 105"/>
                  <a:gd name="T13" fmla="*/ 46 h 56"/>
                  <a:gd name="T14" fmla="*/ 70 w 105"/>
                  <a:gd name="T15" fmla="*/ 46 h 56"/>
                  <a:gd name="T16" fmla="*/ 67 w 105"/>
                  <a:gd name="T17" fmla="*/ 49 h 56"/>
                  <a:gd name="T18" fmla="*/ 60 w 105"/>
                  <a:gd name="T19" fmla="*/ 53 h 56"/>
                  <a:gd name="T20" fmla="*/ 51 w 105"/>
                  <a:gd name="T21" fmla="*/ 56 h 56"/>
                  <a:gd name="T22" fmla="*/ 44 w 105"/>
                  <a:gd name="T23" fmla="*/ 56 h 56"/>
                  <a:gd name="T24" fmla="*/ 44 w 105"/>
                  <a:gd name="T25" fmla="*/ 55 h 56"/>
                  <a:gd name="T26" fmla="*/ 28 w 105"/>
                  <a:gd name="T27" fmla="*/ 55 h 56"/>
                  <a:gd name="T28" fmla="*/ 9 w 105"/>
                  <a:gd name="T29" fmla="*/ 49 h 56"/>
                  <a:gd name="T30" fmla="*/ 0 w 105"/>
                  <a:gd name="T31" fmla="*/ 41 h 56"/>
                  <a:gd name="T32" fmla="*/ 0 w 105"/>
                  <a:gd name="T33" fmla="*/ 34 h 56"/>
                  <a:gd name="T34" fmla="*/ 9 w 105"/>
                  <a:gd name="T35" fmla="*/ 23 h 56"/>
                  <a:gd name="T36" fmla="*/ 19 w 105"/>
                  <a:gd name="T37" fmla="*/ 14 h 56"/>
                  <a:gd name="T38" fmla="*/ 28 w 105"/>
                  <a:gd name="T39" fmla="*/ 9 h 56"/>
                  <a:gd name="T40" fmla="*/ 60 w 105"/>
                  <a:gd name="T41" fmla="*/ 3 h 56"/>
                  <a:gd name="T42" fmla="*/ 73 w 105"/>
                  <a:gd name="T43" fmla="*/ 2 h 56"/>
                  <a:gd name="T44" fmla="*/ 80 w 105"/>
                  <a:gd name="T45" fmla="*/ 0 h 56"/>
                  <a:gd name="T46" fmla="*/ 92 w 105"/>
                  <a:gd name="T47" fmla="*/ 0 h 56"/>
                  <a:gd name="T48" fmla="*/ 92 w 105"/>
                  <a:gd name="T49" fmla="*/ 0 h 56"/>
                  <a:gd name="T50" fmla="*/ 105 w 105"/>
                  <a:gd name="T51" fmla="*/ 0 h 56"/>
                  <a:gd name="T52" fmla="*/ 64 w 105"/>
                  <a:gd name="T53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56">
                    <a:moveTo>
                      <a:pt x="64" y="9"/>
                    </a:moveTo>
                    <a:lnTo>
                      <a:pt x="38" y="20"/>
                    </a:lnTo>
                    <a:lnTo>
                      <a:pt x="32" y="26"/>
                    </a:lnTo>
                    <a:lnTo>
                      <a:pt x="32" y="38"/>
                    </a:lnTo>
                    <a:lnTo>
                      <a:pt x="38" y="44"/>
                    </a:lnTo>
                    <a:lnTo>
                      <a:pt x="48" y="47"/>
                    </a:lnTo>
                    <a:lnTo>
                      <a:pt x="67" y="46"/>
                    </a:lnTo>
                    <a:lnTo>
                      <a:pt x="70" y="46"/>
                    </a:lnTo>
                    <a:lnTo>
                      <a:pt x="67" y="49"/>
                    </a:lnTo>
                    <a:lnTo>
                      <a:pt x="60" y="53"/>
                    </a:lnTo>
                    <a:lnTo>
                      <a:pt x="51" y="56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28" y="55"/>
                    </a:lnTo>
                    <a:lnTo>
                      <a:pt x="9" y="49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9" y="23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60" y="3"/>
                    </a:lnTo>
                    <a:lnTo>
                      <a:pt x="73" y="2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5" y="0"/>
                    </a:lnTo>
                    <a:lnTo>
                      <a:pt x="64" y="9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64" name="Freeform 436"/>
              <p:cNvSpPr/>
              <p:nvPr/>
            </p:nvSpPr>
            <p:spPr bwMode="auto">
              <a:xfrm>
                <a:off x="3658" y="482"/>
                <a:ext cx="105" cy="58"/>
              </a:xfrm>
              <a:custGeom>
                <a:avLst/>
                <a:gdLst>
                  <a:gd name="T0" fmla="*/ 41 w 105"/>
                  <a:gd name="T1" fmla="*/ 11 h 58"/>
                  <a:gd name="T2" fmla="*/ 67 w 105"/>
                  <a:gd name="T3" fmla="*/ 21 h 58"/>
                  <a:gd name="T4" fmla="*/ 73 w 105"/>
                  <a:gd name="T5" fmla="*/ 26 h 58"/>
                  <a:gd name="T6" fmla="*/ 73 w 105"/>
                  <a:gd name="T7" fmla="*/ 40 h 58"/>
                  <a:gd name="T8" fmla="*/ 67 w 105"/>
                  <a:gd name="T9" fmla="*/ 44 h 58"/>
                  <a:gd name="T10" fmla="*/ 60 w 105"/>
                  <a:gd name="T11" fmla="*/ 47 h 58"/>
                  <a:gd name="T12" fmla="*/ 38 w 105"/>
                  <a:gd name="T13" fmla="*/ 47 h 58"/>
                  <a:gd name="T14" fmla="*/ 38 w 105"/>
                  <a:gd name="T15" fmla="*/ 46 h 58"/>
                  <a:gd name="T16" fmla="*/ 38 w 105"/>
                  <a:gd name="T17" fmla="*/ 49 h 58"/>
                  <a:gd name="T18" fmla="*/ 44 w 105"/>
                  <a:gd name="T19" fmla="*/ 53 h 58"/>
                  <a:gd name="T20" fmla="*/ 54 w 105"/>
                  <a:gd name="T21" fmla="*/ 58 h 58"/>
                  <a:gd name="T22" fmla="*/ 60 w 105"/>
                  <a:gd name="T23" fmla="*/ 58 h 58"/>
                  <a:gd name="T24" fmla="*/ 64 w 105"/>
                  <a:gd name="T25" fmla="*/ 56 h 58"/>
                  <a:gd name="T26" fmla="*/ 80 w 105"/>
                  <a:gd name="T27" fmla="*/ 56 h 58"/>
                  <a:gd name="T28" fmla="*/ 96 w 105"/>
                  <a:gd name="T29" fmla="*/ 50 h 58"/>
                  <a:gd name="T30" fmla="*/ 105 w 105"/>
                  <a:gd name="T31" fmla="*/ 41 h 58"/>
                  <a:gd name="T32" fmla="*/ 105 w 105"/>
                  <a:gd name="T33" fmla="*/ 35 h 58"/>
                  <a:gd name="T34" fmla="*/ 96 w 105"/>
                  <a:gd name="T35" fmla="*/ 24 h 58"/>
                  <a:gd name="T36" fmla="*/ 86 w 105"/>
                  <a:gd name="T37" fmla="*/ 14 h 58"/>
                  <a:gd name="T38" fmla="*/ 76 w 105"/>
                  <a:gd name="T39" fmla="*/ 9 h 58"/>
                  <a:gd name="T40" fmla="*/ 44 w 105"/>
                  <a:gd name="T41" fmla="*/ 3 h 58"/>
                  <a:gd name="T42" fmla="*/ 32 w 105"/>
                  <a:gd name="T43" fmla="*/ 3 h 58"/>
                  <a:gd name="T44" fmla="*/ 25 w 105"/>
                  <a:gd name="T45" fmla="*/ 2 h 58"/>
                  <a:gd name="T46" fmla="*/ 12 w 105"/>
                  <a:gd name="T47" fmla="*/ 2 h 58"/>
                  <a:gd name="T48" fmla="*/ 9 w 105"/>
                  <a:gd name="T49" fmla="*/ 0 h 58"/>
                  <a:gd name="T50" fmla="*/ 0 w 105"/>
                  <a:gd name="T51" fmla="*/ 0 h 58"/>
                  <a:gd name="T52" fmla="*/ 41 w 105"/>
                  <a:gd name="T53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58">
                    <a:moveTo>
                      <a:pt x="41" y="11"/>
                    </a:moveTo>
                    <a:lnTo>
                      <a:pt x="67" y="21"/>
                    </a:lnTo>
                    <a:lnTo>
                      <a:pt x="73" y="26"/>
                    </a:lnTo>
                    <a:lnTo>
                      <a:pt x="73" y="40"/>
                    </a:lnTo>
                    <a:lnTo>
                      <a:pt x="67" y="44"/>
                    </a:lnTo>
                    <a:lnTo>
                      <a:pt x="60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44" y="53"/>
                    </a:lnTo>
                    <a:lnTo>
                      <a:pt x="54" y="58"/>
                    </a:lnTo>
                    <a:lnTo>
                      <a:pt x="60" y="58"/>
                    </a:lnTo>
                    <a:lnTo>
                      <a:pt x="64" y="56"/>
                    </a:lnTo>
                    <a:lnTo>
                      <a:pt x="80" y="56"/>
                    </a:lnTo>
                    <a:lnTo>
                      <a:pt x="96" y="50"/>
                    </a:lnTo>
                    <a:lnTo>
                      <a:pt x="105" y="41"/>
                    </a:lnTo>
                    <a:lnTo>
                      <a:pt x="105" y="35"/>
                    </a:lnTo>
                    <a:lnTo>
                      <a:pt x="96" y="24"/>
                    </a:lnTo>
                    <a:lnTo>
                      <a:pt x="86" y="14"/>
                    </a:lnTo>
                    <a:lnTo>
                      <a:pt x="76" y="9"/>
                    </a:lnTo>
                    <a:lnTo>
                      <a:pt x="44" y="3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65" name="Freeform 437"/>
              <p:cNvSpPr/>
              <p:nvPr/>
            </p:nvSpPr>
            <p:spPr bwMode="auto">
              <a:xfrm>
                <a:off x="2319" y="487"/>
                <a:ext cx="266" cy="80"/>
              </a:xfrm>
              <a:custGeom>
                <a:avLst/>
                <a:gdLst>
                  <a:gd name="T0" fmla="*/ 29 w 266"/>
                  <a:gd name="T1" fmla="*/ 28 h 80"/>
                  <a:gd name="T2" fmla="*/ 32 w 266"/>
                  <a:gd name="T3" fmla="*/ 44 h 80"/>
                  <a:gd name="T4" fmla="*/ 48 w 266"/>
                  <a:gd name="T5" fmla="*/ 56 h 80"/>
                  <a:gd name="T6" fmla="*/ 61 w 266"/>
                  <a:gd name="T7" fmla="*/ 62 h 80"/>
                  <a:gd name="T8" fmla="*/ 70 w 266"/>
                  <a:gd name="T9" fmla="*/ 63 h 80"/>
                  <a:gd name="T10" fmla="*/ 96 w 266"/>
                  <a:gd name="T11" fmla="*/ 66 h 80"/>
                  <a:gd name="T12" fmla="*/ 115 w 266"/>
                  <a:gd name="T13" fmla="*/ 65 h 80"/>
                  <a:gd name="T14" fmla="*/ 128 w 266"/>
                  <a:gd name="T15" fmla="*/ 65 h 80"/>
                  <a:gd name="T16" fmla="*/ 131 w 266"/>
                  <a:gd name="T17" fmla="*/ 63 h 80"/>
                  <a:gd name="T18" fmla="*/ 122 w 266"/>
                  <a:gd name="T19" fmla="*/ 59 h 80"/>
                  <a:gd name="T20" fmla="*/ 118 w 266"/>
                  <a:gd name="T21" fmla="*/ 51 h 80"/>
                  <a:gd name="T22" fmla="*/ 122 w 266"/>
                  <a:gd name="T23" fmla="*/ 39 h 80"/>
                  <a:gd name="T24" fmla="*/ 122 w 266"/>
                  <a:gd name="T25" fmla="*/ 39 h 80"/>
                  <a:gd name="T26" fmla="*/ 150 w 266"/>
                  <a:gd name="T27" fmla="*/ 54 h 80"/>
                  <a:gd name="T28" fmla="*/ 179 w 266"/>
                  <a:gd name="T29" fmla="*/ 60 h 80"/>
                  <a:gd name="T30" fmla="*/ 211 w 266"/>
                  <a:gd name="T31" fmla="*/ 65 h 80"/>
                  <a:gd name="T32" fmla="*/ 243 w 266"/>
                  <a:gd name="T33" fmla="*/ 63 h 80"/>
                  <a:gd name="T34" fmla="*/ 259 w 266"/>
                  <a:gd name="T35" fmla="*/ 60 h 80"/>
                  <a:gd name="T36" fmla="*/ 266 w 266"/>
                  <a:gd name="T37" fmla="*/ 60 h 80"/>
                  <a:gd name="T38" fmla="*/ 266 w 266"/>
                  <a:gd name="T39" fmla="*/ 73 h 80"/>
                  <a:gd name="T40" fmla="*/ 227 w 266"/>
                  <a:gd name="T41" fmla="*/ 76 h 80"/>
                  <a:gd name="T42" fmla="*/ 227 w 266"/>
                  <a:gd name="T43" fmla="*/ 77 h 80"/>
                  <a:gd name="T44" fmla="*/ 157 w 266"/>
                  <a:gd name="T45" fmla="*/ 80 h 80"/>
                  <a:gd name="T46" fmla="*/ 96 w 266"/>
                  <a:gd name="T47" fmla="*/ 79 h 80"/>
                  <a:gd name="T48" fmla="*/ 83 w 266"/>
                  <a:gd name="T49" fmla="*/ 77 h 80"/>
                  <a:gd name="T50" fmla="*/ 45 w 266"/>
                  <a:gd name="T51" fmla="*/ 71 h 80"/>
                  <a:gd name="T52" fmla="*/ 25 w 266"/>
                  <a:gd name="T53" fmla="*/ 65 h 80"/>
                  <a:gd name="T54" fmla="*/ 13 w 266"/>
                  <a:gd name="T55" fmla="*/ 53 h 80"/>
                  <a:gd name="T56" fmla="*/ 0 w 266"/>
                  <a:gd name="T57" fmla="*/ 39 h 80"/>
                  <a:gd name="T58" fmla="*/ 0 w 266"/>
                  <a:gd name="T59" fmla="*/ 35 h 80"/>
                  <a:gd name="T60" fmla="*/ 0 w 266"/>
                  <a:gd name="T61" fmla="*/ 27 h 80"/>
                  <a:gd name="T62" fmla="*/ 9 w 266"/>
                  <a:gd name="T63" fmla="*/ 16 h 80"/>
                  <a:gd name="T64" fmla="*/ 25 w 266"/>
                  <a:gd name="T65" fmla="*/ 7 h 80"/>
                  <a:gd name="T66" fmla="*/ 45 w 266"/>
                  <a:gd name="T67" fmla="*/ 0 h 80"/>
                  <a:gd name="T68" fmla="*/ 32 w 266"/>
                  <a:gd name="T69" fmla="*/ 15 h 80"/>
                  <a:gd name="T70" fmla="*/ 29 w 266"/>
                  <a:gd name="T71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6" h="80">
                    <a:moveTo>
                      <a:pt x="29" y="28"/>
                    </a:moveTo>
                    <a:lnTo>
                      <a:pt x="32" y="44"/>
                    </a:lnTo>
                    <a:lnTo>
                      <a:pt x="48" y="56"/>
                    </a:lnTo>
                    <a:lnTo>
                      <a:pt x="61" y="62"/>
                    </a:lnTo>
                    <a:lnTo>
                      <a:pt x="70" y="63"/>
                    </a:lnTo>
                    <a:lnTo>
                      <a:pt x="96" y="66"/>
                    </a:lnTo>
                    <a:lnTo>
                      <a:pt x="115" y="65"/>
                    </a:lnTo>
                    <a:lnTo>
                      <a:pt x="128" y="65"/>
                    </a:lnTo>
                    <a:lnTo>
                      <a:pt x="131" y="63"/>
                    </a:lnTo>
                    <a:lnTo>
                      <a:pt x="122" y="59"/>
                    </a:lnTo>
                    <a:lnTo>
                      <a:pt x="118" y="51"/>
                    </a:lnTo>
                    <a:lnTo>
                      <a:pt x="122" y="39"/>
                    </a:lnTo>
                    <a:lnTo>
                      <a:pt x="122" y="39"/>
                    </a:lnTo>
                    <a:lnTo>
                      <a:pt x="150" y="54"/>
                    </a:lnTo>
                    <a:lnTo>
                      <a:pt x="179" y="60"/>
                    </a:lnTo>
                    <a:lnTo>
                      <a:pt x="211" y="65"/>
                    </a:lnTo>
                    <a:lnTo>
                      <a:pt x="243" y="63"/>
                    </a:lnTo>
                    <a:lnTo>
                      <a:pt x="259" y="60"/>
                    </a:lnTo>
                    <a:lnTo>
                      <a:pt x="266" y="60"/>
                    </a:lnTo>
                    <a:lnTo>
                      <a:pt x="266" y="73"/>
                    </a:lnTo>
                    <a:lnTo>
                      <a:pt x="227" y="76"/>
                    </a:lnTo>
                    <a:lnTo>
                      <a:pt x="227" y="77"/>
                    </a:lnTo>
                    <a:lnTo>
                      <a:pt x="157" y="80"/>
                    </a:lnTo>
                    <a:lnTo>
                      <a:pt x="96" y="79"/>
                    </a:lnTo>
                    <a:lnTo>
                      <a:pt x="83" y="77"/>
                    </a:lnTo>
                    <a:lnTo>
                      <a:pt x="45" y="71"/>
                    </a:lnTo>
                    <a:lnTo>
                      <a:pt x="25" y="65"/>
                    </a:lnTo>
                    <a:lnTo>
                      <a:pt x="13" y="53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16"/>
                    </a:lnTo>
                    <a:lnTo>
                      <a:pt x="25" y="7"/>
                    </a:lnTo>
                    <a:lnTo>
                      <a:pt x="45" y="0"/>
                    </a:lnTo>
                    <a:lnTo>
                      <a:pt x="32" y="15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66" name="Freeform 438"/>
              <p:cNvSpPr/>
              <p:nvPr/>
            </p:nvSpPr>
            <p:spPr bwMode="auto">
              <a:xfrm>
                <a:off x="4125" y="482"/>
                <a:ext cx="269" cy="81"/>
              </a:xfrm>
              <a:custGeom>
                <a:avLst/>
                <a:gdLst>
                  <a:gd name="T0" fmla="*/ 237 w 269"/>
                  <a:gd name="T1" fmla="*/ 29 h 81"/>
                  <a:gd name="T2" fmla="*/ 234 w 269"/>
                  <a:gd name="T3" fmla="*/ 44 h 81"/>
                  <a:gd name="T4" fmla="*/ 221 w 269"/>
                  <a:gd name="T5" fmla="*/ 56 h 81"/>
                  <a:gd name="T6" fmla="*/ 205 w 269"/>
                  <a:gd name="T7" fmla="*/ 62 h 81"/>
                  <a:gd name="T8" fmla="*/ 199 w 269"/>
                  <a:gd name="T9" fmla="*/ 64 h 81"/>
                  <a:gd name="T10" fmla="*/ 173 w 269"/>
                  <a:gd name="T11" fmla="*/ 65 h 81"/>
                  <a:gd name="T12" fmla="*/ 151 w 269"/>
                  <a:gd name="T13" fmla="*/ 65 h 81"/>
                  <a:gd name="T14" fmla="*/ 138 w 269"/>
                  <a:gd name="T15" fmla="*/ 65 h 81"/>
                  <a:gd name="T16" fmla="*/ 135 w 269"/>
                  <a:gd name="T17" fmla="*/ 64 h 81"/>
                  <a:gd name="T18" fmla="*/ 144 w 269"/>
                  <a:gd name="T19" fmla="*/ 59 h 81"/>
                  <a:gd name="T20" fmla="*/ 147 w 269"/>
                  <a:gd name="T21" fmla="*/ 52 h 81"/>
                  <a:gd name="T22" fmla="*/ 144 w 269"/>
                  <a:gd name="T23" fmla="*/ 40 h 81"/>
                  <a:gd name="T24" fmla="*/ 144 w 269"/>
                  <a:gd name="T25" fmla="*/ 40 h 81"/>
                  <a:gd name="T26" fmla="*/ 115 w 269"/>
                  <a:gd name="T27" fmla="*/ 55 h 81"/>
                  <a:gd name="T28" fmla="*/ 87 w 269"/>
                  <a:gd name="T29" fmla="*/ 61 h 81"/>
                  <a:gd name="T30" fmla="*/ 55 w 269"/>
                  <a:gd name="T31" fmla="*/ 65 h 81"/>
                  <a:gd name="T32" fmla="*/ 23 w 269"/>
                  <a:gd name="T33" fmla="*/ 64 h 81"/>
                  <a:gd name="T34" fmla="*/ 10 w 269"/>
                  <a:gd name="T35" fmla="*/ 62 h 81"/>
                  <a:gd name="T36" fmla="*/ 0 w 269"/>
                  <a:gd name="T37" fmla="*/ 62 h 81"/>
                  <a:gd name="T38" fmla="*/ 0 w 269"/>
                  <a:gd name="T39" fmla="*/ 74 h 81"/>
                  <a:gd name="T40" fmla="*/ 39 w 269"/>
                  <a:gd name="T41" fmla="*/ 76 h 81"/>
                  <a:gd name="T42" fmla="*/ 39 w 269"/>
                  <a:gd name="T43" fmla="*/ 78 h 81"/>
                  <a:gd name="T44" fmla="*/ 112 w 269"/>
                  <a:gd name="T45" fmla="*/ 81 h 81"/>
                  <a:gd name="T46" fmla="*/ 170 w 269"/>
                  <a:gd name="T47" fmla="*/ 79 h 81"/>
                  <a:gd name="T48" fmla="*/ 183 w 269"/>
                  <a:gd name="T49" fmla="*/ 78 h 81"/>
                  <a:gd name="T50" fmla="*/ 221 w 269"/>
                  <a:gd name="T51" fmla="*/ 70 h 81"/>
                  <a:gd name="T52" fmla="*/ 240 w 269"/>
                  <a:gd name="T53" fmla="*/ 64 h 81"/>
                  <a:gd name="T54" fmla="*/ 253 w 269"/>
                  <a:gd name="T55" fmla="*/ 53 h 81"/>
                  <a:gd name="T56" fmla="*/ 266 w 269"/>
                  <a:gd name="T57" fmla="*/ 40 h 81"/>
                  <a:gd name="T58" fmla="*/ 269 w 269"/>
                  <a:gd name="T59" fmla="*/ 35 h 81"/>
                  <a:gd name="T60" fmla="*/ 266 w 269"/>
                  <a:gd name="T61" fmla="*/ 27 h 81"/>
                  <a:gd name="T62" fmla="*/ 256 w 269"/>
                  <a:gd name="T63" fmla="*/ 17 h 81"/>
                  <a:gd name="T64" fmla="*/ 240 w 269"/>
                  <a:gd name="T65" fmla="*/ 8 h 81"/>
                  <a:gd name="T66" fmla="*/ 221 w 269"/>
                  <a:gd name="T67" fmla="*/ 0 h 81"/>
                  <a:gd name="T68" fmla="*/ 234 w 269"/>
                  <a:gd name="T69" fmla="*/ 15 h 81"/>
                  <a:gd name="T70" fmla="*/ 237 w 269"/>
                  <a:gd name="T71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81">
                    <a:moveTo>
                      <a:pt x="237" y="29"/>
                    </a:moveTo>
                    <a:lnTo>
                      <a:pt x="234" y="44"/>
                    </a:lnTo>
                    <a:lnTo>
                      <a:pt x="221" y="56"/>
                    </a:lnTo>
                    <a:lnTo>
                      <a:pt x="205" y="62"/>
                    </a:lnTo>
                    <a:lnTo>
                      <a:pt x="199" y="64"/>
                    </a:lnTo>
                    <a:lnTo>
                      <a:pt x="173" y="65"/>
                    </a:lnTo>
                    <a:lnTo>
                      <a:pt x="151" y="65"/>
                    </a:lnTo>
                    <a:lnTo>
                      <a:pt x="138" y="65"/>
                    </a:lnTo>
                    <a:lnTo>
                      <a:pt x="135" y="64"/>
                    </a:lnTo>
                    <a:lnTo>
                      <a:pt x="144" y="59"/>
                    </a:lnTo>
                    <a:lnTo>
                      <a:pt x="147" y="52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15" y="55"/>
                    </a:lnTo>
                    <a:lnTo>
                      <a:pt x="87" y="61"/>
                    </a:lnTo>
                    <a:lnTo>
                      <a:pt x="55" y="65"/>
                    </a:lnTo>
                    <a:lnTo>
                      <a:pt x="23" y="64"/>
                    </a:lnTo>
                    <a:lnTo>
                      <a:pt x="10" y="62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112" y="81"/>
                    </a:lnTo>
                    <a:lnTo>
                      <a:pt x="170" y="79"/>
                    </a:lnTo>
                    <a:lnTo>
                      <a:pt x="183" y="78"/>
                    </a:lnTo>
                    <a:lnTo>
                      <a:pt x="221" y="70"/>
                    </a:lnTo>
                    <a:lnTo>
                      <a:pt x="240" y="64"/>
                    </a:lnTo>
                    <a:lnTo>
                      <a:pt x="253" y="53"/>
                    </a:lnTo>
                    <a:lnTo>
                      <a:pt x="266" y="40"/>
                    </a:lnTo>
                    <a:lnTo>
                      <a:pt x="269" y="35"/>
                    </a:lnTo>
                    <a:lnTo>
                      <a:pt x="266" y="27"/>
                    </a:lnTo>
                    <a:lnTo>
                      <a:pt x="256" y="17"/>
                    </a:lnTo>
                    <a:lnTo>
                      <a:pt x="240" y="8"/>
                    </a:lnTo>
                    <a:lnTo>
                      <a:pt x="221" y="0"/>
                    </a:lnTo>
                    <a:lnTo>
                      <a:pt x="234" y="15"/>
                    </a:lnTo>
                    <a:lnTo>
                      <a:pt x="237" y="2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67" name="Freeform 439"/>
              <p:cNvSpPr/>
              <p:nvPr/>
            </p:nvSpPr>
            <p:spPr bwMode="auto">
              <a:xfrm>
                <a:off x="2706" y="487"/>
                <a:ext cx="16" cy="6"/>
              </a:xfrm>
              <a:custGeom>
                <a:avLst/>
                <a:gdLst>
                  <a:gd name="T0" fmla="*/ 4 w 16"/>
                  <a:gd name="T1" fmla="*/ 6 h 6"/>
                  <a:gd name="T2" fmla="*/ 0 w 16"/>
                  <a:gd name="T3" fmla="*/ 6 h 6"/>
                  <a:gd name="T4" fmla="*/ 4 w 16"/>
                  <a:gd name="T5" fmla="*/ 3 h 6"/>
                  <a:gd name="T6" fmla="*/ 16 w 16"/>
                  <a:gd name="T7" fmla="*/ 0 h 6"/>
                  <a:gd name="T8" fmla="*/ 16 w 16"/>
                  <a:gd name="T9" fmla="*/ 1 h 6"/>
                  <a:gd name="T10" fmla="*/ 4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4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68" name="Freeform 440"/>
              <p:cNvSpPr/>
              <p:nvPr/>
            </p:nvSpPr>
            <p:spPr bwMode="auto">
              <a:xfrm>
                <a:off x="3987" y="484"/>
                <a:ext cx="16" cy="6"/>
              </a:xfrm>
              <a:custGeom>
                <a:avLst/>
                <a:gdLst>
                  <a:gd name="T0" fmla="*/ 13 w 16"/>
                  <a:gd name="T1" fmla="*/ 6 h 6"/>
                  <a:gd name="T2" fmla="*/ 16 w 16"/>
                  <a:gd name="T3" fmla="*/ 6 h 6"/>
                  <a:gd name="T4" fmla="*/ 13 w 16"/>
                  <a:gd name="T5" fmla="*/ 1 h 6"/>
                  <a:gd name="T6" fmla="*/ 0 w 16"/>
                  <a:gd name="T7" fmla="*/ 0 h 6"/>
                  <a:gd name="T8" fmla="*/ 0 w 16"/>
                  <a:gd name="T9" fmla="*/ 1 h 6"/>
                  <a:gd name="T10" fmla="*/ 13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6"/>
                    </a:moveTo>
                    <a:lnTo>
                      <a:pt x="16" y="6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69" name="Freeform 441"/>
              <p:cNvSpPr/>
              <p:nvPr/>
            </p:nvSpPr>
            <p:spPr bwMode="auto">
              <a:xfrm>
                <a:off x="3190" y="487"/>
                <a:ext cx="19" cy="7"/>
              </a:xfrm>
              <a:custGeom>
                <a:avLst/>
                <a:gdLst>
                  <a:gd name="T0" fmla="*/ 19 w 19"/>
                  <a:gd name="T1" fmla="*/ 7 h 7"/>
                  <a:gd name="T2" fmla="*/ 13 w 19"/>
                  <a:gd name="T3" fmla="*/ 7 h 7"/>
                  <a:gd name="T4" fmla="*/ 0 w 19"/>
                  <a:gd name="T5" fmla="*/ 1 h 7"/>
                  <a:gd name="T6" fmla="*/ 0 w 19"/>
                  <a:gd name="T7" fmla="*/ 0 h 7"/>
                  <a:gd name="T8" fmla="*/ 13 w 19"/>
                  <a:gd name="T9" fmla="*/ 4 h 7"/>
                  <a:gd name="T10" fmla="*/ 19 w 19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19" y="7"/>
                    </a:moveTo>
                    <a:lnTo>
                      <a:pt x="13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70" name="Freeform 442"/>
              <p:cNvSpPr/>
              <p:nvPr/>
            </p:nvSpPr>
            <p:spPr bwMode="auto">
              <a:xfrm>
                <a:off x="3501" y="485"/>
                <a:ext cx="19" cy="8"/>
              </a:xfrm>
              <a:custGeom>
                <a:avLst/>
                <a:gdLst>
                  <a:gd name="T0" fmla="*/ 0 w 19"/>
                  <a:gd name="T1" fmla="*/ 8 h 8"/>
                  <a:gd name="T2" fmla="*/ 6 w 19"/>
                  <a:gd name="T3" fmla="*/ 8 h 8"/>
                  <a:gd name="T4" fmla="*/ 19 w 19"/>
                  <a:gd name="T5" fmla="*/ 2 h 8"/>
                  <a:gd name="T6" fmla="*/ 19 w 19"/>
                  <a:gd name="T7" fmla="*/ 0 h 8"/>
                  <a:gd name="T8" fmla="*/ 6 w 19"/>
                  <a:gd name="T9" fmla="*/ 5 h 8"/>
                  <a:gd name="T10" fmla="*/ 0 w 19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8">
                    <a:moveTo>
                      <a:pt x="0" y="8"/>
                    </a:moveTo>
                    <a:lnTo>
                      <a:pt x="6" y="8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71" name="Freeform 443"/>
              <p:cNvSpPr/>
              <p:nvPr/>
            </p:nvSpPr>
            <p:spPr bwMode="auto">
              <a:xfrm>
                <a:off x="2931" y="490"/>
                <a:ext cx="32" cy="12"/>
              </a:xfrm>
              <a:custGeom>
                <a:avLst/>
                <a:gdLst>
                  <a:gd name="T0" fmla="*/ 32 w 32"/>
                  <a:gd name="T1" fmla="*/ 0 h 12"/>
                  <a:gd name="T2" fmla="*/ 25 w 32"/>
                  <a:gd name="T3" fmla="*/ 3 h 12"/>
                  <a:gd name="T4" fmla="*/ 19 w 32"/>
                  <a:gd name="T5" fmla="*/ 4 h 12"/>
                  <a:gd name="T6" fmla="*/ 3 w 32"/>
                  <a:gd name="T7" fmla="*/ 12 h 12"/>
                  <a:gd name="T8" fmla="*/ 0 w 32"/>
                  <a:gd name="T9" fmla="*/ 12 h 12"/>
                  <a:gd name="T10" fmla="*/ 0 w 32"/>
                  <a:gd name="T11" fmla="*/ 10 h 12"/>
                  <a:gd name="T12" fmla="*/ 12 w 32"/>
                  <a:gd name="T13" fmla="*/ 4 h 12"/>
                  <a:gd name="T14" fmla="*/ 22 w 32"/>
                  <a:gd name="T15" fmla="*/ 1 h 12"/>
                  <a:gd name="T16" fmla="*/ 32 w 32"/>
                  <a:gd name="T17" fmla="*/ 0 h 12"/>
                  <a:gd name="T18" fmla="*/ 32 w 32"/>
                  <a:gd name="T19" fmla="*/ 0 h 12"/>
                  <a:gd name="T20" fmla="*/ 32 w 3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32" y="0"/>
                    </a:moveTo>
                    <a:lnTo>
                      <a:pt x="25" y="3"/>
                    </a:lnTo>
                    <a:lnTo>
                      <a:pt x="19" y="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2" y="4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72" name="Freeform 444"/>
              <p:cNvSpPr/>
              <p:nvPr/>
            </p:nvSpPr>
            <p:spPr bwMode="auto">
              <a:xfrm>
                <a:off x="3747" y="487"/>
                <a:ext cx="32" cy="12"/>
              </a:xfrm>
              <a:custGeom>
                <a:avLst/>
                <a:gdLst>
                  <a:gd name="T0" fmla="*/ 0 w 32"/>
                  <a:gd name="T1" fmla="*/ 1 h 12"/>
                  <a:gd name="T2" fmla="*/ 7 w 32"/>
                  <a:gd name="T3" fmla="*/ 3 h 12"/>
                  <a:gd name="T4" fmla="*/ 13 w 32"/>
                  <a:gd name="T5" fmla="*/ 4 h 12"/>
                  <a:gd name="T6" fmla="*/ 29 w 32"/>
                  <a:gd name="T7" fmla="*/ 12 h 12"/>
                  <a:gd name="T8" fmla="*/ 32 w 32"/>
                  <a:gd name="T9" fmla="*/ 12 h 12"/>
                  <a:gd name="T10" fmla="*/ 32 w 32"/>
                  <a:gd name="T11" fmla="*/ 12 h 12"/>
                  <a:gd name="T12" fmla="*/ 19 w 32"/>
                  <a:gd name="T13" fmla="*/ 6 h 12"/>
                  <a:gd name="T14" fmla="*/ 10 w 32"/>
                  <a:gd name="T15" fmla="*/ 1 h 12"/>
                  <a:gd name="T16" fmla="*/ 0 w 32"/>
                  <a:gd name="T17" fmla="*/ 0 h 12"/>
                  <a:gd name="T18" fmla="*/ 0 w 32"/>
                  <a:gd name="T19" fmla="*/ 0 h 12"/>
                  <a:gd name="T20" fmla="*/ 0 w 32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0" y="1"/>
                    </a:moveTo>
                    <a:lnTo>
                      <a:pt x="7" y="3"/>
                    </a:lnTo>
                    <a:lnTo>
                      <a:pt x="13" y="4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19" y="6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73" name="Freeform 445"/>
              <p:cNvSpPr/>
              <p:nvPr/>
            </p:nvSpPr>
            <p:spPr bwMode="auto">
              <a:xfrm>
                <a:off x="2678" y="497"/>
                <a:ext cx="12" cy="6"/>
              </a:xfrm>
              <a:custGeom>
                <a:avLst/>
                <a:gdLst>
                  <a:gd name="T0" fmla="*/ 12 w 12"/>
                  <a:gd name="T1" fmla="*/ 2 h 6"/>
                  <a:gd name="T2" fmla="*/ 6 w 12"/>
                  <a:gd name="T3" fmla="*/ 3 h 6"/>
                  <a:gd name="T4" fmla="*/ 3 w 12"/>
                  <a:gd name="T5" fmla="*/ 6 h 6"/>
                  <a:gd name="T6" fmla="*/ 0 w 12"/>
                  <a:gd name="T7" fmla="*/ 5 h 6"/>
                  <a:gd name="T8" fmla="*/ 3 w 12"/>
                  <a:gd name="T9" fmla="*/ 3 h 6"/>
                  <a:gd name="T10" fmla="*/ 6 w 12"/>
                  <a:gd name="T11" fmla="*/ 0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12" y="2"/>
                    </a:moveTo>
                    <a:lnTo>
                      <a:pt x="6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74" name="Freeform 446"/>
              <p:cNvSpPr/>
              <p:nvPr/>
            </p:nvSpPr>
            <p:spPr bwMode="auto">
              <a:xfrm>
                <a:off x="4019" y="494"/>
                <a:ext cx="13" cy="5"/>
              </a:xfrm>
              <a:custGeom>
                <a:avLst/>
                <a:gdLst>
                  <a:gd name="T0" fmla="*/ 0 w 13"/>
                  <a:gd name="T1" fmla="*/ 2 h 5"/>
                  <a:gd name="T2" fmla="*/ 7 w 13"/>
                  <a:gd name="T3" fmla="*/ 3 h 5"/>
                  <a:gd name="T4" fmla="*/ 13 w 13"/>
                  <a:gd name="T5" fmla="*/ 5 h 5"/>
                  <a:gd name="T6" fmla="*/ 13 w 13"/>
                  <a:gd name="T7" fmla="*/ 5 h 5"/>
                  <a:gd name="T8" fmla="*/ 10 w 13"/>
                  <a:gd name="T9" fmla="*/ 2 h 5"/>
                  <a:gd name="T10" fmla="*/ 7 w 13"/>
                  <a:gd name="T11" fmla="*/ 0 h 5"/>
                  <a:gd name="T12" fmla="*/ 0 w 13"/>
                  <a:gd name="T13" fmla="*/ 0 h 5"/>
                  <a:gd name="T14" fmla="*/ 0 w 13"/>
                  <a:gd name="T15" fmla="*/ 0 h 5"/>
                  <a:gd name="T16" fmla="*/ 0 w 1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lnTo>
                      <a:pt x="7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75" name="Freeform 447"/>
              <p:cNvSpPr/>
              <p:nvPr/>
            </p:nvSpPr>
            <p:spPr bwMode="auto">
              <a:xfrm>
                <a:off x="3219" y="497"/>
                <a:ext cx="22" cy="5"/>
              </a:xfrm>
              <a:custGeom>
                <a:avLst/>
                <a:gdLst>
                  <a:gd name="T0" fmla="*/ 22 w 22"/>
                  <a:gd name="T1" fmla="*/ 3 h 5"/>
                  <a:gd name="T2" fmla="*/ 22 w 22"/>
                  <a:gd name="T3" fmla="*/ 5 h 5"/>
                  <a:gd name="T4" fmla="*/ 16 w 22"/>
                  <a:gd name="T5" fmla="*/ 5 h 5"/>
                  <a:gd name="T6" fmla="*/ 0 w 22"/>
                  <a:gd name="T7" fmla="*/ 2 h 5"/>
                  <a:gd name="T8" fmla="*/ 0 w 22"/>
                  <a:gd name="T9" fmla="*/ 0 h 5"/>
                  <a:gd name="T10" fmla="*/ 22 w 22"/>
                  <a:gd name="T11" fmla="*/ 3 h 5"/>
                  <a:gd name="T12" fmla="*/ 22 w 2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22" y="3"/>
                    </a:moveTo>
                    <a:lnTo>
                      <a:pt x="22" y="5"/>
                    </a:lnTo>
                    <a:lnTo>
                      <a:pt x="16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76" name="Freeform 448"/>
              <p:cNvSpPr/>
              <p:nvPr/>
            </p:nvSpPr>
            <p:spPr bwMode="auto">
              <a:xfrm>
                <a:off x="3469" y="496"/>
                <a:ext cx="22" cy="4"/>
              </a:xfrm>
              <a:custGeom>
                <a:avLst/>
                <a:gdLst>
                  <a:gd name="T0" fmla="*/ 0 w 22"/>
                  <a:gd name="T1" fmla="*/ 3 h 4"/>
                  <a:gd name="T2" fmla="*/ 0 w 22"/>
                  <a:gd name="T3" fmla="*/ 4 h 4"/>
                  <a:gd name="T4" fmla="*/ 6 w 22"/>
                  <a:gd name="T5" fmla="*/ 4 h 4"/>
                  <a:gd name="T6" fmla="*/ 22 w 22"/>
                  <a:gd name="T7" fmla="*/ 1 h 4"/>
                  <a:gd name="T8" fmla="*/ 22 w 22"/>
                  <a:gd name="T9" fmla="*/ 0 h 4"/>
                  <a:gd name="T10" fmla="*/ 0 w 22"/>
                  <a:gd name="T11" fmla="*/ 3 h 4"/>
                  <a:gd name="T12" fmla="*/ 0 w 22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3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77" name="Freeform 449"/>
              <p:cNvSpPr/>
              <p:nvPr/>
            </p:nvSpPr>
            <p:spPr bwMode="auto">
              <a:xfrm>
                <a:off x="2332" y="502"/>
                <a:ext cx="9" cy="10"/>
              </a:xfrm>
              <a:custGeom>
                <a:avLst/>
                <a:gdLst>
                  <a:gd name="T0" fmla="*/ 9 w 9"/>
                  <a:gd name="T1" fmla="*/ 1 h 10"/>
                  <a:gd name="T2" fmla="*/ 3 w 9"/>
                  <a:gd name="T3" fmla="*/ 7 h 10"/>
                  <a:gd name="T4" fmla="*/ 3 w 9"/>
                  <a:gd name="T5" fmla="*/ 10 h 10"/>
                  <a:gd name="T6" fmla="*/ 3 w 9"/>
                  <a:gd name="T7" fmla="*/ 10 h 10"/>
                  <a:gd name="T8" fmla="*/ 0 w 9"/>
                  <a:gd name="T9" fmla="*/ 10 h 10"/>
                  <a:gd name="T10" fmla="*/ 0 w 9"/>
                  <a:gd name="T11" fmla="*/ 6 h 10"/>
                  <a:gd name="T12" fmla="*/ 9 w 9"/>
                  <a:gd name="T13" fmla="*/ 0 h 10"/>
                  <a:gd name="T14" fmla="*/ 9 w 9"/>
                  <a:gd name="T15" fmla="*/ 0 h 10"/>
                  <a:gd name="T16" fmla="*/ 9 w 9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9" y="1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78" name="Freeform 450"/>
              <p:cNvSpPr/>
              <p:nvPr/>
            </p:nvSpPr>
            <p:spPr bwMode="auto">
              <a:xfrm>
                <a:off x="4369" y="497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6 w 9"/>
                  <a:gd name="T3" fmla="*/ 8 h 11"/>
                  <a:gd name="T4" fmla="*/ 6 w 9"/>
                  <a:gd name="T5" fmla="*/ 11 h 11"/>
                  <a:gd name="T6" fmla="*/ 9 w 9"/>
                  <a:gd name="T7" fmla="*/ 11 h 11"/>
                  <a:gd name="T8" fmla="*/ 9 w 9"/>
                  <a:gd name="T9" fmla="*/ 11 h 11"/>
                  <a:gd name="T10" fmla="*/ 9 w 9"/>
                  <a:gd name="T11" fmla="*/ 6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6" y="8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79" name="Freeform 451"/>
              <p:cNvSpPr/>
              <p:nvPr/>
            </p:nvSpPr>
            <p:spPr bwMode="auto">
              <a:xfrm>
                <a:off x="2902" y="503"/>
                <a:ext cx="16" cy="5"/>
              </a:xfrm>
              <a:custGeom>
                <a:avLst/>
                <a:gdLst>
                  <a:gd name="T0" fmla="*/ 16 w 16"/>
                  <a:gd name="T1" fmla="*/ 2 h 5"/>
                  <a:gd name="T2" fmla="*/ 16 w 16"/>
                  <a:gd name="T3" fmla="*/ 2 h 5"/>
                  <a:gd name="T4" fmla="*/ 6 w 16"/>
                  <a:gd name="T5" fmla="*/ 5 h 5"/>
                  <a:gd name="T6" fmla="*/ 3 w 16"/>
                  <a:gd name="T7" fmla="*/ 5 h 5"/>
                  <a:gd name="T8" fmla="*/ 0 w 16"/>
                  <a:gd name="T9" fmla="*/ 5 h 5"/>
                  <a:gd name="T10" fmla="*/ 0 w 16"/>
                  <a:gd name="T11" fmla="*/ 5 h 5"/>
                  <a:gd name="T12" fmla="*/ 13 w 16"/>
                  <a:gd name="T13" fmla="*/ 0 h 5"/>
                  <a:gd name="T14" fmla="*/ 16 w 16"/>
                  <a:gd name="T15" fmla="*/ 0 h 5"/>
                  <a:gd name="T16" fmla="*/ 16 w 16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lnTo>
                      <a:pt x="1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80" name="Freeform 452"/>
              <p:cNvSpPr/>
              <p:nvPr/>
            </p:nvSpPr>
            <p:spPr bwMode="auto">
              <a:xfrm>
                <a:off x="3792" y="502"/>
                <a:ext cx="16" cy="4"/>
              </a:xfrm>
              <a:custGeom>
                <a:avLst/>
                <a:gdLst>
                  <a:gd name="T0" fmla="*/ 0 w 16"/>
                  <a:gd name="T1" fmla="*/ 0 h 4"/>
                  <a:gd name="T2" fmla="*/ 0 w 16"/>
                  <a:gd name="T3" fmla="*/ 0 h 4"/>
                  <a:gd name="T4" fmla="*/ 10 w 16"/>
                  <a:gd name="T5" fmla="*/ 4 h 4"/>
                  <a:gd name="T6" fmla="*/ 13 w 16"/>
                  <a:gd name="T7" fmla="*/ 4 h 4"/>
                  <a:gd name="T8" fmla="*/ 16 w 16"/>
                  <a:gd name="T9" fmla="*/ 3 h 4"/>
                  <a:gd name="T10" fmla="*/ 16 w 16"/>
                  <a:gd name="T11" fmla="*/ 3 h 4"/>
                  <a:gd name="T12" fmla="*/ 3 w 16"/>
                  <a:gd name="T13" fmla="*/ 0 h 4"/>
                  <a:gd name="T14" fmla="*/ 0 w 16"/>
                  <a:gd name="T15" fmla="*/ 0 h 4"/>
                  <a:gd name="T16" fmla="*/ 0 w 1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81" name="Freeform 453"/>
              <p:cNvSpPr/>
              <p:nvPr/>
            </p:nvSpPr>
            <p:spPr bwMode="auto">
              <a:xfrm>
                <a:off x="3244" y="503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7 w 7"/>
                  <a:gd name="T3" fmla="*/ 6 h 6"/>
                  <a:gd name="T4" fmla="*/ 4 w 7"/>
                  <a:gd name="T5" fmla="*/ 3 h 6"/>
                  <a:gd name="T6" fmla="*/ 0 w 7"/>
                  <a:gd name="T7" fmla="*/ 2 h 6"/>
                  <a:gd name="T8" fmla="*/ 4 w 7"/>
                  <a:gd name="T9" fmla="*/ 0 h 6"/>
                  <a:gd name="T10" fmla="*/ 7 w 7"/>
                  <a:gd name="T11" fmla="*/ 5 h 6"/>
                  <a:gd name="T12" fmla="*/ 7 w 7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5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82" name="Freeform 454"/>
              <p:cNvSpPr/>
              <p:nvPr/>
            </p:nvSpPr>
            <p:spPr bwMode="auto">
              <a:xfrm>
                <a:off x="3459" y="50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3 h 6"/>
                  <a:gd name="T6" fmla="*/ 6 w 6"/>
                  <a:gd name="T7" fmla="*/ 3 h 6"/>
                  <a:gd name="T8" fmla="*/ 6 w 6"/>
                  <a:gd name="T9" fmla="*/ 0 h 6"/>
                  <a:gd name="T10" fmla="*/ 0 w 6"/>
                  <a:gd name="T11" fmla="*/ 6 h 6"/>
                  <a:gd name="T12" fmla="*/ 0 w 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83" name="Freeform 455"/>
              <p:cNvSpPr/>
              <p:nvPr/>
            </p:nvSpPr>
            <p:spPr bwMode="auto">
              <a:xfrm>
                <a:off x="2649" y="511"/>
                <a:ext cx="9" cy="4"/>
              </a:xfrm>
              <a:custGeom>
                <a:avLst/>
                <a:gdLst>
                  <a:gd name="T0" fmla="*/ 9 w 9"/>
                  <a:gd name="T1" fmla="*/ 1 h 4"/>
                  <a:gd name="T2" fmla="*/ 0 w 9"/>
                  <a:gd name="T3" fmla="*/ 4 h 4"/>
                  <a:gd name="T4" fmla="*/ 0 w 9"/>
                  <a:gd name="T5" fmla="*/ 3 h 4"/>
                  <a:gd name="T6" fmla="*/ 6 w 9"/>
                  <a:gd name="T7" fmla="*/ 0 h 4"/>
                  <a:gd name="T8" fmla="*/ 9 w 9"/>
                  <a:gd name="T9" fmla="*/ 0 h 4"/>
                  <a:gd name="T10" fmla="*/ 9 w 9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84" name="Freeform 456"/>
              <p:cNvSpPr/>
              <p:nvPr/>
            </p:nvSpPr>
            <p:spPr bwMode="auto">
              <a:xfrm>
                <a:off x="4055" y="506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6 w 6"/>
                  <a:gd name="T3" fmla="*/ 6 h 6"/>
                  <a:gd name="T4" fmla="*/ 6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85" name="Freeform 457"/>
              <p:cNvSpPr/>
              <p:nvPr/>
            </p:nvSpPr>
            <p:spPr bwMode="auto">
              <a:xfrm>
                <a:off x="2863" y="512"/>
                <a:ext cx="26" cy="8"/>
              </a:xfrm>
              <a:custGeom>
                <a:avLst/>
                <a:gdLst>
                  <a:gd name="T0" fmla="*/ 26 w 26"/>
                  <a:gd name="T1" fmla="*/ 2 h 8"/>
                  <a:gd name="T2" fmla="*/ 26 w 26"/>
                  <a:gd name="T3" fmla="*/ 2 h 8"/>
                  <a:gd name="T4" fmla="*/ 7 w 26"/>
                  <a:gd name="T5" fmla="*/ 7 h 8"/>
                  <a:gd name="T6" fmla="*/ 4 w 26"/>
                  <a:gd name="T7" fmla="*/ 8 h 8"/>
                  <a:gd name="T8" fmla="*/ 4 w 26"/>
                  <a:gd name="T9" fmla="*/ 8 h 8"/>
                  <a:gd name="T10" fmla="*/ 0 w 26"/>
                  <a:gd name="T11" fmla="*/ 8 h 8"/>
                  <a:gd name="T12" fmla="*/ 4 w 26"/>
                  <a:gd name="T13" fmla="*/ 5 h 8"/>
                  <a:gd name="T14" fmla="*/ 13 w 26"/>
                  <a:gd name="T15" fmla="*/ 3 h 8"/>
                  <a:gd name="T16" fmla="*/ 13 w 26"/>
                  <a:gd name="T17" fmla="*/ 3 h 8"/>
                  <a:gd name="T18" fmla="*/ 23 w 26"/>
                  <a:gd name="T19" fmla="*/ 0 h 8"/>
                  <a:gd name="T20" fmla="*/ 26 w 26"/>
                  <a:gd name="T21" fmla="*/ 0 h 8"/>
                  <a:gd name="T22" fmla="*/ 26 w 26"/>
                  <a:gd name="T2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2"/>
                    </a:moveTo>
                    <a:lnTo>
                      <a:pt x="26" y="2"/>
                    </a:lnTo>
                    <a:lnTo>
                      <a:pt x="7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86" name="Freeform 458"/>
              <p:cNvSpPr/>
              <p:nvPr/>
            </p:nvSpPr>
            <p:spPr bwMode="auto">
              <a:xfrm>
                <a:off x="3821" y="511"/>
                <a:ext cx="25" cy="6"/>
              </a:xfrm>
              <a:custGeom>
                <a:avLst/>
                <a:gdLst>
                  <a:gd name="T0" fmla="*/ 0 w 25"/>
                  <a:gd name="T1" fmla="*/ 0 h 6"/>
                  <a:gd name="T2" fmla="*/ 0 w 25"/>
                  <a:gd name="T3" fmla="*/ 0 h 6"/>
                  <a:gd name="T4" fmla="*/ 19 w 25"/>
                  <a:gd name="T5" fmla="*/ 4 h 6"/>
                  <a:gd name="T6" fmla="*/ 22 w 25"/>
                  <a:gd name="T7" fmla="*/ 6 h 6"/>
                  <a:gd name="T8" fmla="*/ 22 w 25"/>
                  <a:gd name="T9" fmla="*/ 6 h 6"/>
                  <a:gd name="T10" fmla="*/ 25 w 25"/>
                  <a:gd name="T11" fmla="*/ 6 h 6"/>
                  <a:gd name="T12" fmla="*/ 22 w 25"/>
                  <a:gd name="T13" fmla="*/ 3 h 6"/>
                  <a:gd name="T14" fmla="*/ 13 w 25"/>
                  <a:gd name="T15" fmla="*/ 1 h 6"/>
                  <a:gd name="T16" fmla="*/ 13 w 25"/>
                  <a:gd name="T17" fmla="*/ 1 h 6"/>
                  <a:gd name="T18" fmla="*/ 6 w 25"/>
                  <a:gd name="T19" fmla="*/ 0 h 6"/>
                  <a:gd name="T20" fmla="*/ 0 w 25"/>
                  <a:gd name="T21" fmla="*/ 0 h 6"/>
                  <a:gd name="T22" fmla="*/ 0 w 2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6">
                    <a:moveTo>
                      <a:pt x="0" y="0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87" name="Freeform 459"/>
              <p:cNvSpPr/>
              <p:nvPr/>
            </p:nvSpPr>
            <p:spPr bwMode="auto">
              <a:xfrm>
                <a:off x="3257" y="515"/>
                <a:ext cx="7" cy="8"/>
              </a:xfrm>
              <a:custGeom>
                <a:avLst/>
                <a:gdLst>
                  <a:gd name="T0" fmla="*/ 7 w 7"/>
                  <a:gd name="T1" fmla="*/ 5 h 8"/>
                  <a:gd name="T2" fmla="*/ 7 w 7"/>
                  <a:gd name="T3" fmla="*/ 8 h 8"/>
                  <a:gd name="T4" fmla="*/ 7 w 7"/>
                  <a:gd name="T5" fmla="*/ 8 h 8"/>
                  <a:gd name="T6" fmla="*/ 0 w 7"/>
                  <a:gd name="T7" fmla="*/ 0 h 8"/>
                  <a:gd name="T8" fmla="*/ 0 w 7"/>
                  <a:gd name="T9" fmla="*/ 0 h 8"/>
                  <a:gd name="T10" fmla="*/ 7 w 7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lnTo>
                      <a:pt x="7" y="8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88" name="Freeform 460"/>
              <p:cNvSpPr/>
              <p:nvPr/>
            </p:nvSpPr>
            <p:spPr bwMode="auto">
              <a:xfrm>
                <a:off x="3446" y="514"/>
                <a:ext cx="10" cy="9"/>
              </a:xfrm>
              <a:custGeom>
                <a:avLst/>
                <a:gdLst>
                  <a:gd name="T0" fmla="*/ 0 w 10"/>
                  <a:gd name="T1" fmla="*/ 5 h 9"/>
                  <a:gd name="T2" fmla="*/ 0 w 10"/>
                  <a:gd name="T3" fmla="*/ 8 h 9"/>
                  <a:gd name="T4" fmla="*/ 3 w 10"/>
                  <a:gd name="T5" fmla="*/ 9 h 9"/>
                  <a:gd name="T6" fmla="*/ 10 w 10"/>
                  <a:gd name="T7" fmla="*/ 0 h 9"/>
                  <a:gd name="T8" fmla="*/ 7 w 10"/>
                  <a:gd name="T9" fmla="*/ 0 h 9"/>
                  <a:gd name="T10" fmla="*/ 0 w 10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89" name="Freeform 461"/>
              <p:cNvSpPr/>
              <p:nvPr/>
            </p:nvSpPr>
            <p:spPr bwMode="auto">
              <a:xfrm>
                <a:off x="2332" y="522"/>
                <a:ext cx="6" cy="12"/>
              </a:xfrm>
              <a:custGeom>
                <a:avLst/>
                <a:gdLst>
                  <a:gd name="T0" fmla="*/ 6 w 6"/>
                  <a:gd name="T1" fmla="*/ 10 h 12"/>
                  <a:gd name="T2" fmla="*/ 3 w 6"/>
                  <a:gd name="T3" fmla="*/ 12 h 12"/>
                  <a:gd name="T4" fmla="*/ 0 w 6"/>
                  <a:gd name="T5" fmla="*/ 10 h 12"/>
                  <a:gd name="T6" fmla="*/ 3 w 6"/>
                  <a:gd name="T7" fmla="*/ 0 h 12"/>
                  <a:gd name="T8" fmla="*/ 3 w 6"/>
                  <a:gd name="T9" fmla="*/ 0 h 12"/>
                  <a:gd name="T10" fmla="*/ 6 w 6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6" y="10"/>
                    </a:moveTo>
                    <a:lnTo>
                      <a:pt x="3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90" name="Freeform 462"/>
              <p:cNvSpPr/>
              <p:nvPr/>
            </p:nvSpPr>
            <p:spPr bwMode="auto">
              <a:xfrm>
                <a:off x="4372" y="515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3 w 6"/>
                  <a:gd name="T3" fmla="*/ 13 h 13"/>
                  <a:gd name="T4" fmla="*/ 6 w 6"/>
                  <a:gd name="T5" fmla="*/ 11 h 13"/>
                  <a:gd name="T6" fmla="*/ 6 w 6"/>
                  <a:gd name="T7" fmla="*/ 0 h 13"/>
                  <a:gd name="T8" fmla="*/ 3 w 6"/>
                  <a:gd name="T9" fmla="*/ 0 h 13"/>
                  <a:gd name="T10" fmla="*/ 0 w 6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3" y="13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91" name="Freeform 463"/>
              <p:cNvSpPr/>
              <p:nvPr/>
            </p:nvSpPr>
            <p:spPr bwMode="auto">
              <a:xfrm>
                <a:off x="2630" y="522"/>
                <a:ext cx="6" cy="7"/>
              </a:xfrm>
              <a:custGeom>
                <a:avLst/>
                <a:gdLst>
                  <a:gd name="T0" fmla="*/ 0 w 6"/>
                  <a:gd name="T1" fmla="*/ 6 h 7"/>
                  <a:gd name="T2" fmla="*/ 0 w 6"/>
                  <a:gd name="T3" fmla="*/ 7 h 7"/>
                  <a:gd name="T4" fmla="*/ 0 w 6"/>
                  <a:gd name="T5" fmla="*/ 6 h 7"/>
                  <a:gd name="T6" fmla="*/ 0 w 6"/>
                  <a:gd name="T7" fmla="*/ 3 h 7"/>
                  <a:gd name="T8" fmla="*/ 6 w 6"/>
                  <a:gd name="T9" fmla="*/ 0 h 7"/>
                  <a:gd name="T10" fmla="*/ 6 w 6"/>
                  <a:gd name="T11" fmla="*/ 3 h 7"/>
                  <a:gd name="T12" fmla="*/ 0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92" name="Freeform 464"/>
              <p:cNvSpPr/>
              <p:nvPr/>
            </p:nvSpPr>
            <p:spPr bwMode="auto">
              <a:xfrm>
                <a:off x="4074" y="519"/>
                <a:ext cx="9" cy="6"/>
              </a:xfrm>
              <a:custGeom>
                <a:avLst/>
                <a:gdLst>
                  <a:gd name="T0" fmla="*/ 6 w 9"/>
                  <a:gd name="T1" fmla="*/ 4 h 6"/>
                  <a:gd name="T2" fmla="*/ 6 w 9"/>
                  <a:gd name="T3" fmla="*/ 6 h 6"/>
                  <a:gd name="T4" fmla="*/ 9 w 9"/>
                  <a:gd name="T5" fmla="*/ 4 h 6"/>
                  <a:gd name="T6" fmla="*/ 6 w 9"/>
                  <a:gd name="T7" fmla="*/ 3 h 6"/>
                  <a:gd name="T8" fmla="*/ 0 w 9"/>
                  <a:gd name="T9" fmla="*/ 0 h 6"/>
                  <a:gd name="T10" fmla="*/ 0 w 9"/>
                  <a:gd name="T11" fmla="*/ 3 h 6"/>
                  <a:gd name="T12" fmla="*/ 6 w 9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6" y="4"/>
                    </a:moveTo>
                    <a:lnTo>
                      <a:pt x="6" y="6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93" name="Freeform 465"/>
              <p:cNvSpPr/>
              <p:nvPr/>
            </p:nvSpPr>
            <p:spPr bwMode="auto">
              <a:xfrm>
                <a:off x="2818" y="522"/>
                <a:ext cx="29" cy="7"/>
              </a:xfrm>
              <a:custGeom>
                <a:avLst/>
                <a:gdLst>
                  <a:gd name="T0" fmla="*/ 29 w 29"/>
                  <a:gd name="T1" fmla="*/ 1 h 7"/>
                  <a:gd name="T2" fmla="*/ 26 w 29"/>
                  <a:gd name="T3" fmla="*/ 3 h 7"/>
                  <a:gd name="T4" fmla="*/ 4 w 29"/>
                  <a:gd name="T5" fmla="*/ 7 h 7"/>
                  <a:gd name="T6" fmla="*/ 4 w 29"/>
                  <a:gd name="T7" fmla="*/ 7 h 7"/>
                  <a:gd name="T8" fmla="*/ 0 w 29"/>
                  <a:gd name="T9" fmla="*/ 7 h 7"/>
                  <a:gd name="T10" fmla="*/ 0 w 29"/>
                  <a:gd name="T11" fmla="*/ 7 h 7"/>
                  <a:gd name="T12" fmla="*/ 13 w 29"/>
                  <a:gd name="T13" fmla="*/ 3 h 7"/>
                  <a:gd name="T14" fmla="*/ 26 w 29"/>
                  <a:gd name="T15" fmla="*/ 0 h 7"/>
                  <a:gd name="T16" fmla="*/ 29 w 29"/>
                  <a:gd name="T17" fmla="*/ 0 h 7"/>
                  <a:gd name="T18" fmla="*/ 29 w 29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1"/>
                    </a:moveTo>
                    <a:lnTo>
                      <a:pt x="26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94" name="Freeform 466"/>
              <p:cNvSpPr/>
              <p:nvPr/>
            </p:nvSpPr>
            <p:spPr bwMode="auto">
              <a:xfrm>
                <a:off x="3863" y="519"/>
                <a:ext cx="28" cy="7"/>
              </a:xfrm>
              <a:custGeom>
                <a:avLst/>
                <a:gdLst>
                  <a:gd name="T0" fmla="*/ 0 w 28"/>
                  <a:gd name="T1" fmla="*/ 1 h 7"/>
                  <a:gd name="T2" fmla="*/ 3 w 28"/>
                  <a:gd name="T3" fmla="*/ 3 h 7"/>
                  <a:gd name="T4" fmla="*/ 25 w 28"/>
                  <a:gd name="T5" fmla="*/ 7 h 7"/>
                  <a:gd name="T6" fmla="*/ 25 w 28"/>
                  <a:gd name="T7" fmla="*/ 7 h 7"/>
                  <a:gd name="T8" fmla="*/ 28 w 28"/>
                  <a:gd name="T9" fmla="*/ 7 h 7"/>
                  <a:gd name="T10" fmla="*/ 28 w 28"/>
                  <a:gd name="T11" fmla="*/ 7 h 7"/>
                  <a:gd name="T12" fmla="*/ 16 w 28"/>
                  <a:gd name="T13" fmla="*/ 3 h 7"/>
                  <a:gd name="T14" fmla="*/ 3 w 28"/>
                  <a:gd name="T15" fmla="*/ 0 h 7"/>
                  <a:gd name="T16" fmla="*/ 3 w 28"/>
                  <a:gd name="T17" fmla="*/ 0 h 7"/>
                  <a:gd name="T18" fmla="*/ 0 w 28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7">
                    <a:moveTo>
                      <a:pt x="0" y="1"/>
                    </a:moveTo>
                    <a:lnTo>
                      <a:pt x="3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95" name="Freeform 467"/>
              <p:cNvSpPr>
                <a:spLocks noEditPoints="1"/>
              </p:cNvSpPr>
              <p:nvPr/>
            </p:nvSpPr>
            <p:spPr bwMode="auto">
              <a:xfrm>
                <a:off x="1973" y="528"/>
                <a:ext cx="368" cy="387"/>
              </a:xfrm>
              <a:custGeom>
                <a:avLst/>
                <a:gdLst>
                  <a:gd name="T0" fmla="*/ 362 w 368"/>
                  <a:gd name="T1" fmla="*/ 30 h 387"/>
                  <a:gd name="T2" fmla="*/ 352 w 368"/>
                  <a:gd name="T3" fmla="*/ 63 h 387"/>
                  <a:gd name="T4" fmla="*/ 295 w 368"/>
                  <a:gd name="T5" fmla="*/ 82 h 387"/>
                  <a:gd name="T6" fmla="*/ 266 w 368"/>
                  <a:gd name="T7" fmla="*/ 77 h 387"/>
                  <a:gd name="T8" fmla="*/ 266 w 368"/>
                  <a:gd name="T9" fmla="*/ 74 h 387"/>
                  <a:gd name="T10" fmla="*/ 307 w 368"/>
                  <a:gd name="T11" fmla="*/ 54 h 387"/>
                  <a:gd name="T12" fmla="*/ 291 w 368"/>
                  <a:gd name="T13" fmla="*/ 30 h 387"/>
                  <a:gd name="T14" fmla="*/ 234 w 368"/>
                  <a:gd name="T15" fmla="*/ 22 h 387"/>
                  <a:gd name="T16" fmla="*/ 173 w 368"/>
                  <a:gd name="T17" fmla="*/ 38 h 387"/>
                  <a:gd name="T18" fmla="*/ 167 w 368"/>
                  <a:gd name="T19" fmla="*/ 54 h 387"/>
                  <a:gd name="T20" fmla="*/ 202 w 368"/>
                  <a:gd name="T21" fmla="*/ 79 h 387"/>
                  <a:gd name="T22" fmla="*/ 170 w 368"/>
                  <a:gd name="T23" fmla="*/ 112 h 387"/>
                  <a:gd name="T24" fmla="*/ 141 w 368"/>
                  <a:gd name="T25" fmla="*/ 115 h 387"/>
                  <a:gd name="T26" fmla="*/ 167 w 368"/>
                  <a:gd name="T27" fmla="*/ 91 h 387"/>
                  <a:gd name="T28" fmla="*/ 135 w 368"/>
                  <a:gd name="T29" fmla="*/ 73 h 387"/>
                  <a:gd name="T30" fmla="*/ 122 w 368"/>
                  <a:gd name="T31" fmla="*/ 83 h 387"/>
                  <a:gd name="T32" fmla="*/ 115 w 368"/>
                  <a:gd name="T33" fmla="*/ 136 h 387"/>
                  <a:gd name="T34" fmla="*/ 138 w 368"/>
                  <a:gd name="T35" fmla="*/ 174 h 387"/>
                  <a:gd name="T36" fmla="*/ 173 w 368"/>
                  <a:gd name="T37" fmla="*/ 162 h 387"/>
                  <a:gd name="T38" fmla="*/ 167 w 368"/>
                  <a:gd name="T39" fmla="*/ 177 h 387"/>
                  <a:gd name="T40" fmla="*/ 167 w 368"/>
                  <a:gd name="T41" fmla="*/ 221 h 387"/>
                  <a:gd name="T42" fmla="*/ 183 w 368"/>
                  <a:gd name="T43" fmla="*/ 259 h 387"/>
                  <a:gd name="T44" fmla="*/ 195 w 368"/>
                  <a:gd name="T45" fmla="*/ 331 h 387"/>
                  <a:gd name="T46" fmla="*/ 147 w 368"/>
                  <a:gd name="T47" fmla="*/ 378 h 387"/>
                  <a:gd name="T48" fmla="*/ 80 w 368"/>
                  <a:gd name="T49" fmla="*/ 387 h 387"/>
                  <a:gd name="T50" fmla="*/ 35 w 368"/>
                  <a:gd name="T51" fmla="*/ 373 h 387"/>
                  <a:gd name="T52" fmla="*/ 29 w 368"/>
                  <a:gd name="T53" fmla="*/ 349 h 387"/>
                  <a:gd name="T54" fmla="*/ 74 w 368"/>
                  <a:gd name="T55" fmla="*/ 335 h 387"/>
                  <a:gd name="T56" fmla="*/ 77 w 368"/>
                  <a:gd name="T57" fmla="*/ 340 h 387"/>
                  <a:gd name="T58" fmla="*/ 64 w 368"/>
                  <a:gd name="T59" fmla="*/ 356 h 387"/>
                  <a:gd name="T60" fmla="*/ 96 w 368"/>
                  <a:gd name="T61" fmla="*/ 370 h 387"/>
                  <a:gd name="T62" fmla="*/ 118 w 368"/>
                  <a:gd name="T63" fmla="*/ 364 h 387"/>
                  <a:gd name="T64" fmla="*/ 144 w 368"/>
                  <a:gd name="T65" fmla="*/ 335 h 387"/>
                  <a:gd name="T66" fmla="*/ 99 w 368"/>
                  <a:gd name="T67" fmla="*/ 308 h 387"/>
                  <a:gd name="T68" fmla="*/ 83 w 368"/>
                  <a:gd name="T69" fmla="*/ 303 h 387"/>
                  <a:gd name="T70" fmla="*/ 118 w 368"/>
                  <a:gd name="T71" fmla="*/ 300 h 387"/>
                  <a:gd name="T72" fmla="*/ 122 w 368"/>
                  <a:gd name="T73" fmla="*/ 290 h 387"/>
                  <a:gd name="T74" fmla="*/ 67 w 368"/>
                  <a:gd name="T75" fmla="*/ 277 h 387"/>
                  <a:gd name="T76" fmla="*/ 74 w 368"/>
                  <a:gd name="T77" fmla="*/ 271 h 387"/>
                  <a:gd name="T78" fmla="*/ 138 w 368"/>
                  <a:gd name="T79" fmla="*/ 279 h 387"/>
                  <a:gd name="T80" fmla="*/ 74 w 368"/>
                  <a:gd name="T81" fmla="*/ 233 h 387"/>
                  <a:gd name="T82" fmla="*/ 19 w 368"/>
                  <a:gd name="T83" fmla="*/ 183 h 387"/>
                  <a:gd name="T84" fmla="*/ 0 w 368"/>
                  <a:gd name="T85" fmla="*/ 147 h 387"/>
                  <a:gd name="T86" fmla="*/ 13 w 368"/>
                  <a:gd name="T87" fmla="*/ 100 h 387"/>
                  <a:gd name="T88" fmla="*/ 29 w 368"/>
                  <a:gd name="T89" fmla="*/ 83 h 387"/>
                  <a:gd name="T90" fmla="*/ 99 w 368"/>
                  <a:gd name="T91" fmla="*/ 54 h 387"/>
                  <a:gd name="T92" fmla="*/ 176 w 368"/>
                  <a:gd name="T93" fmla="*/ 12 h 387"/>
                  <a:gd name="T94" fmla="*/ 256 w 368"/>
                  <a:gd name="T95" fmla="*/ 0 h 387"/>
                  <a:gd name="T96" fmla="*/ 77 w 368"/>
                  <a:gd name="T97" fmla="*/ 121 h 387"/>
                  <a:gd name="T98" fmla="*/ 112 w 368"/>
                  <a:gd name="T99" fmla="*/ 202 h 387"/>
                  <a:gd name="T100" fmla="*/ 138 w 368"/>
                  <a:gd name="T101" fmla="*/ 238 h 387"/>
                  <a:gd name="T102" fmla="*/ 45 w 368"/>
                  <a:gd name="T103" fmla="*/ 164 h 387"/>
                  <a:gd name="T104" fmla="*/ 38 w 368"/>
                  <a:gd name="T105" fmla="*/ 126 h 387"/>
                  <a:gd name="T106" fmla="*/ 70 w 368"/>
                  <a:gd name="T107" fmla="*/ 85 h 387"/>
                  <a:gd name="T108" fmla="*/ 77 w 368"/>
                  <a:gd name="T109" fmla="*/ 12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8" h="387">
                    <a:moveTo>
                      <a:pt x="333" y="10"/>
                    </a:moveTo>
                    <a:lnTo>
                      <a:pt x="349" y="19"/>
                    </a:lnTo>
                    <a:lnTo>
                      <a:pt x="362" y="30"/>
                    </a:lnTo>
                    <a:lnTo>
                      <a:pt x="368" y="38"/>
                    </a:lnTo>
                    <a:lnTo>
                      <a:pt x="368" y="50"/>
                    </a:lnTo>
                    <a:lnTo>
                      <a:pt x="352" y="63"/>
                    </a:lnTo>
                    <a:lnTo>
                      <a:pt x="339" y="69"/>
                    </a:lnTo>
                    <a:lnTo>
                      <a:pt x="317" y="77"/>
                    </a:lnTo>
                    <a:lnTo>
                      <a:pt x="295" y="82"/>
                    </a:lnTo>
                    <a:lnTo>
                      <a:pt x="282" y="80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4"/>
                    </a:lnTo>
                    <a:lnTo>
                      <a:pt x="272" y="74"/>
                    </a:lnTo>
                    <a:lnTo>
                      <a:pt x="295" y="66"/>
                    </a:lnTo>
                    <a:lnTo>
                      <a:pt x="307" y="54"/>
                    </a:lnTo>
                    <a:lnTo>
                      <a:pt x="307" y="45"/>
                    </a:lnTo>
                    <a:lnTo>
                      <a:pt x="304" y="38"/>
                    </a:lnTo>
                    <a:lnTo>
                      <a:pt x="291" y="30"/>
                    </a:lnTo>
                    <a:lnTo>
                      <a:pt x="272" y="25"/>
                    </a:lnTo>
                    <a:lnTo>
                      <a:pt x="253" y="22"/>
                    </a:lnTo>
                    <a:lnTo>
                      <a:pt x="234" y="22"/>
                    </a:lnTo>
                    <a:lnTo>
                      <a:pt x="218" y="24"/>
                    </a:lnTo>
                    <a:lnTo>
                      <a:pt x="189" y="32"/>
                    </a:lnTo>
                    <a:lnTo>
                      <a:pt x="173" y="38"/>
                    </a:lnTo>
                    <a:lnTo>
                      <a:pt x="154" y="50"/>
                    </a:lnTo>
                    <a:lnTo>
                      <a:pt x="154" y="51"/>
                    </a:lnTo>
                    <a:lnTo>
                      <a:pt x="167" y="54"/>
                    </a:lnTo>
                    <a:lnTo>
                      <a:pt x="189" y="63"/>
                    </a:lnTo>
                    <a:lnTo>
                      <a:pt x="199" y="71"/>
                    </a:lnTo>
                    <a:lnTo>
                      <a:pt x="202" y="79"/>
                    </a:lnTo>
                    <a:lnTo>
                      <a:pt x="202" y="94"/>
                    </a:lnTo>
                    <a:lnTo>
                      <a:pt x="189" y="104"/>
                    </a:lnTo>
                    <a:lnTo>
                      <a:pt x="170" y="112"/>
                    </a:lnTo>
                    <a:lnTo>
                      <a:pt x="151" y="117"/>
                    </a:lnTo>
                    <a:lnTo>
                      <a:pt x="141" y="117"/>
                    </a:lnTo>
                    <a:lnTo>
                      <a:pt x="141" y="115"/>
                    </a:lnTo>
                    <a:lnTo>
                      <a:pt x="147" y="115"/>
                    </a:lnTo>
                    <a:lnTo>
                      <a:pt x="163" y="104"/>
                    </a:lnTo>
                    <a:lnTo>
                      <a:pt x="167" y="91"/>
                    </a:lnTo>
                    <a:lnTo>
                      <a:pt x="163" y="83"/>
                    </a:lnTo>
                    <a:lnTo>
                      <a:pt x="151" y="77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22" y="80"/>
                    </a:lnTo>
                    <a:lnTo>
                      <a:pt x="122" y="83"/>
                    </a:lnTo>
                    <a:lnTo>
                      <a:pt x="118" y="85"/>
                    </a:lnTo>
                    <a:lnTo>
                      <a:pt x="112" y="103"/>
                    </a:lnTo>
                    <a:lnTo>
                      <a:pt x="115" y="136"/>
                    </a:lnTo>
                    <a:lnTo>
                      <a:pt x="125" y="153"/>
                    </a:lnTo>
                    <a:lnTo>
                      <a:pt x="138" y="173"/>
                    </a:lnTo>
                    <a:lnTo>
                      <a:pt x="138" y="174"/>
                    </a:lnTo>
                    <a:lnTo>
                      <a:pt x="141" y="174"/>
                    </a:lnTo>
                    <a:lnTo>
                      <a:pt x="157" y="167"/>
                    </a:lnTo>
                    <a:lnTo>
                      <a:pt x="173" y="162"/>
                    </a:lnTo>
                    <a:lnTo>
                      <a:pt x="179" y="161"/>
                    </a:lnTo>
                    <a:lnTo>
                      <a:pt x="179" y="164"/>
                    </a:lnTo>
                    <a:lnTo>
                      <a:pt x="167" y="177"/>
                    </a:lnTo>
                    <a:lnTo>
                      <a:pt x="163" y="185"/>
                    </a:lnTo>
                    <a:lnTo>
                      <a:pt x="167" y="189"/>
                    </a:lnTo>
                    <a:lnTo>
                      <a:pt x="167" y="221"/>
                    </a:lnTo>
                    <a:lnTo>
                      <a:pt x="170" y="226"/>
                    </a:lnTo>
                    <a:lnTo>
                      <a:pt x="173" y="235"/>
                    </a:lnTo>
                    <a:lnTo>
                      <a:pt x="183" y="259"/>
                    </a:lnTo>
                    <a:lnTo>
                      <a:pt x="199" y="288"/>
                    </a:lnTo>
                    <a:lnTo>
                      <a:pt x="202" y="305"/>
                    </a:lnTo>
                    <a:lnTo>
                      <a:pt x="195" y="331"/>
                    </a:lnTo>
                    <a:lnTo>
                      <a:pt x="183" y="355"/>
                    </a:lnTo>
                    <a:lnTo>
                      <a:pt x="167" y="369"/>
                    </a:lnTo>
                    <a:lnTo>
                      <a:pt x="147" y="378"/>
                    </a:lnTo>
                    <a:lnTo>
                      <a:pt x="128" y="384"/>
                    </a:lnTo>
                    <a:lnTo>
                      <a:pt x="93" y="387"/>
                    </a:lnTo>
                    <a:lnTo>
                      <a:pt x="80" y="387"/>
                    </a:lnTo>
                    <a:lnTo>
                      <a:pt x="51" y="381"/>
                    </a:lnTo>
                    <a:lnTo>
                      <a:pt x="38" y="375"/>
                    </a:lnTo>
                    <a:lnTo>
                      <a:pt x="35" y="373"/>
                    </a:lnTo>
                    <a:lnTo>
                      <a:pt x="26" y="362"/>
                    </a:lnTo>
                    <a:lnTo>
                      <a:pt x="26" y="353"/>
                    </a:lnTo>
                    <a:lnTo>
                      <a:pt x="29" y="349"/>
                    </a:lnTo>
                    <a:lnTo>
                      <a:pt x="42" y="340"/>
                    </a:lnTo>
                    <a:lnTo>
                      <a:pt x="61" y="335"/>
                    </a:lnTo>
                    <a:lnTo>
                      <a:pt x="74" y="335"/>
                    </a:lnTo>
                    <a:lnTo>
                      <a:pt x="80" y="338"/>
                    </a:lnTo>
                    <a:lnTo>
                      <a:pt x="80" y="340"/>
                    </a:lnTo>
                    <a:lnTo>
                      <a:pt x="77" y="340"/>
                    </a:lnTo>
                    <a:lnTo>
                      <a:pt x="70" y="343"/>
                    </a:lnTo>
                    <a:lnTo>
                      <a:pt x="64" y="349"/>
                    </a:lnTo>
                    <a:lnTo>
                      <a:pt x="64" y="356"/>
                    </a:lnTo>
                    <a:lnTo>
                      <a:pt x="74" y="364"/>
                    </a:lnTo>
                    <a:lnTo>
                      <a:pt x="90" y="370"/>
                    </a:lnTo>
                    <a:lnTo>
                      <a:pt x="96" y="370"/>
                    </a:lnTo>
                    <a:lnTo>
                      <a:pt x="99" y="370"/>
                    </a:lnTo>
                    <a:lnTo>
                      <a:pt x="102" y="370"/>
                    </a:lnTo>
                    <a:lnTo>
                      <a:pt x="118" y="364"/>
                    </a:lnTo>
                    <a:lnTo>
                      <a:pt x="135" y="356"/>
                    </a:lnTo>
                    <a:lnTo>
                      <a:pt x="144" y="344"/>
                    </a:lnTo>
                    <a:lnTo>
                      <a:pt x="144" y="335"/>
                    </a:lnTo>
                    <a:lnTo>
                      <a:pt x="138" y="326"/>
                    </a:lnTo>
                    <a:lnTo>
                      <a:pt x="118" y="314"/>
                    </a:lnTo>
                    <a:lnTo>
                      <a:pt x="99" y="308"/>
                    </a:lnTo>
                    <a:lnTo>
                      <a:pt x="83" y="306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99" y="302"/>
                    </a:lnTo>
                    <a:lnTo>
                      <a:pt x="99" y="300"/>
                    </a:lnTo>
                    <a:lnTo>
                      <a:pt x="118" y="300"/>
                    </a:lnTo>
                    <a:lnTo>
                      <a:pt x="138" y="302"/>
                    </a:lnTo>
                    <a:lnTo>
                      <a:pt x="138" y="297"/>
                    </a:lnTo>
                    <a:lnTo>
                      <a:pt x="122" y="290"/>
                    </a:lnTo>
                    <a:lnTo>
                      <a:pt x="102" y="284"/>
                    </a:lnTo>
                    <a:lnTo>
                      <a:pt x="74" y="277"/>
                    </a:lnTo>
                    <a:lnTo>
                      <a:pt x="67" y="277"/>
                    </a:lnTo>
                    <a:lnTo>
                      <a:pt x="64" y="277"/>
                    </a:lnTo>
                    <a:lnTo>
                      <a:pt x="64" y="274"/>
                    </a:lnTo>
                    <a:lnTo>
                      <a:pt x="74" y="271"/>
                    </a:lnTo>
                    <a:lnTo>
                      <a:pt x="86" y="271"/>
                    </a:lnTo>
                    <a:lnTo>
                      <a:pt x="118" y="273"/>
                    </a:lnTo>
                    <a:lnTo>
                      <a:pt x="138" y="279"/>
                    </a:lnTo>
                    <a:lnTo>
                      <a:pt x="138" y="277"/>
                    </a:lnTo>
                    <a:lnTo>
                      <a:pt x="106" y="252"/>
                    </a:lnTo>
                    <a:lnTo>
                      <a:pt x="74" y="233"/>
                    </a:lnTo>
                    <a:lnTo>
                      <a:pt x="54" y="220"/>
                    </a:lnTo>
                    <a:lnTo>
                      <a:pt x="42" y="209"/>
                    </a:lnTo>
                    <a:lnTo>
                      <a:pt x="19" y="183"/>
                    </a:lnTo>
                    <a:lnTo>
                      <a:pt x="13" y="173"/>
                    </a:lnTo>
                    <a:lnTo>
                      <a:pt x="6" y="167"/>
                    </a:lnTo>
                    <a:lnTo>
                      <a:pt x="0" y="147"/>
                    </a:lnTo>
                    <a:lnTo>
                      <a:pt x="3" y="123"/>
                    </a:lnTo>
                    <a:lnTo>
                      <a:pt x="6" y="117"/>
                    </a:lnTo>
                    <a:lnTo>
                      <a:pt x="13" y="100"/>
                    </a:lnTo>
                    <a:lnTo>
                      <a:pt x="19" y="91"/>
                    </a:lnTo>
                    <a:lnTo>
                      <a:pt x="22" y="89"/>
                    </a:lnTo>
                    <a:lnTo>
                      <a:pt x="29" y="83"/>
                    </a:lnTo>
                    <a:lnTo>
                      <a:pt x="48" y="68"/>
                    </a:lnTo>
                    <a:lnTo>
                      <a:pt x="70" y="59"/>
                    </a:lnTo>
                    <a:lnTo>
                      <a:pt x="99" y="54"/>
                    </a:lnTo>
                    <a:lnTo>
                      <a:pt x="115" y="39"/>
                    </a:lnTo>
                    <a:lnTo>
                      <a:pt x="144" y="24"/>
                    </a:lnTo>
                    <a:lnTo>
                      <a:pt x="176" y="12"/>
                    </a:lnTo>
                    <a:lnTo>
                      <a:pt x="205" y="6"/>
                    </a:lnTo>
                    <a:lnTo>
                      <a:pt x="234" y="1"/>
                    </a:lnTo>
                    <a:lnTo>
                      <a:pt x="256" y="0"/>
                    </a:lnTo>
                    <a:lnTo>
                      <a:pt x="298" y="1"/>
                    </a:lnTo>
                    <a:lnTo>
                      <a:pt x="333" y="10"/>
                    </a:lnTo>
                    <a:close/>
                    <a:moveTo>
                      <a:pt x="77" y="121"/>
                    </a:moveTo>
                    <a:lnTo>
                      <a:pt x="83" y="151"/>
                    </a:lnTo>
                    <a:lnTo>
                      <a:pt x="90" y="167"/>
                    </a:lnTo>
                    <a:lnTo>
                      <a:pt x="112" y="202"/>
                    </a:lnTo>
                    <a:lnTo>
                      <a:pt x="118" y="212"/>
                    </a:lnTo>
                    <a:lnTo>
                      <a:pt x="122" y="212"/>
                    </a:lnTo>
                    <a:lnTo>
                      <a:pt x="138" y="238"/>
                    </a:lnTo>
                    <a:lnTo>
                      <a:pt x="109" y="220"/>
                    </a:lnTo>
                    <a:lnTo>
                      <a:pt x="70" y="191"/>
                    </a:lnTo>
                    <a:lnTo>
                      <a:pt x="45" y="164"/>
                    </a:lnTo>
                    <a:lnTo>
                      <a:pt x="45" y="158"/>
                    </a:lnTo>
                    <a:lnTo>
                      <a:pt x="38" y="142"/>
                    </a:lnTo>
                    <a:lnTo>
                      <a:pt x="38" y="126"/>
                    </a:lnTo>
                    <a:lnTo>
                      <a:pt x="45" y="109"/>
                    </a:lnTo>
                    <a:lnTo>
                      <a:pt x="58" y="94"/>
                    </a:lnTo>
                    <a:lnTo>
                      <a:pt x="70" y="85"/>
                    </a:lnTo>
                    <a:lnTo>
                      <a:pt x="83" y="80"/>
                    </a:lnTo>
                    <a:lnTo>
                      <a:pt x="80" y="91"/>
                    </a:lnTo>
                    <a:lnTo>
                      <a:pt x="77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96" name="Freeform 468"/>
              <p:cNvSpPr>
                <a:spLocks noEditPoints="1"/>
              </p:cNvSpPr>
              <p:nvPr/>
            </p:nvSpPr>
            <p:spPr bwMode="auto">
              <a:xfrm>
                <a:off x="4369" y="522"/>
                <a:ext cx="371" cy="387"/>
              </a:xfrm>
              <a:custGeom>
                <a:avLst/>
                <a:gdLst>
                  <a:gd name="T0" fmla="*/ 6 w 371"/>
                  <a:gd name="T1" fmla="*/ 31 h 387"/>
                  <a:gd name="T2" fmla="*/ 16 w 371"/>
                  <a:gd name="T3" fmla="*/ 63 h 387"/>
                  <a:gd name="T4" fmla="*/ 76 w 371"/>
                  <a:gd name="T5" fmla="*/ 82 h 387"/>
                  <a:gd name="T6" fmla="*/ 105 w 371"/>
                  <a:gd name="T7" fmla="*/ 77 h 387"/>
                  <a:gd name="T8" fmla="*/ 102 w 371"/>
                  <a:gd name="T9" fmla="*/ 75 h 387"/>
                  <a:gd name="T10" fmla="*/ 64 w 371"/>
                  <a:gd name="T11" fmla="*/ 54 h 387"/>
                  <a:gd name="T12" fmla="*/ 76 w 371"/>
                  <a:gd name="T13" fmla="*/ 31 h 387"/>
                  <a:gd name="T14" fmla="*/ 137 w 371"/>
                  <a:gd name="T15" fmla="*/ 22 h 387"/>
                  <a:gd name="T16" fmla="*/ 198 w 371"/>
                  <a:gd name="T17" fmla="*/ 39 h 387"/>
                  <a:gd name="T18" fmla="*/ 201 w 371"/>
                  <a:gd name="T19" fmla="*/ 56 h 387"/>
                  <a:gd name="T20" fmla="*/ 166 w 371"/>
                  <a:gd name="T21" fmla="*/ 80 h 387"/>
                  <a:gd name="T22" fmla="*/ 201 w 371"/>
                  <a:gd name="T23" fmla="*/ 113 h 387"/>
                  <a:gd name="T24" fmla="*/ 230 w 371"/>
                  <a:gd name="T25" fmla="*/ 115 h 387"/>
                  <a:gd name="T26" fmla="*/ 204 w 371"/>
                  <a:gd name="T27" fmla="*/ 92 h 387"/>
                  <a:gd name="T28" fmla="*/ 233 w 371"/>
                  <a:gd name="T29" fmla="*/ 72 h 387"/>
                  <a:gd name="T30" fmla="*/ 249 w 371"/>
                  <a:gd name="T31" fmla="*/ 83 h 387"/>
                  <a:gd name="T32" fmla="*/ 253 w 371"/>
                  <a:gd name="T33" fmla="*/ 136 h 387"/>
                  <a:gd name="T34" fmla="*/ 233 w 371"/>
                  <a:gd name="T35" fmla="*/ 174 h 387"/>
                  <a:gd name="T36" fmla="*/ 198 w 371"/>
                  <a:gd name="T37" fmla="*/ 162 h 387"/>
                  <a:gd name="T38" fmla="*/ 204 w 371"/>
                  <a:gd name="T39" fmla="*/ 177 h 387"/>
                  <a:gd name="T40" fmla="*/ 204 w 371"/>
                  <a:gd name="T41" fmla="*/ 221 h 387"/>
                  <a:gd name="T42" fmla="*/ 192 w 371"/>
                  <a:gd name="T43" fmla="*/ 261 h 387"/>
                  <a:gd name="T44" fmla="*/ 179 w 371"/>
                  <a:gd name="T45" fmla="*/ 331 h 387"/>
                  <a:gd name="T46" fmla="*/ 227 w 371"/>
                  <a:gd name="T47" fmla="*/ 378 h 387"/>
                  <a:gd name="T48" fmla="*/ 294 w 371"/>
                  <a:gd name="T49" fmla="*/ 387 h 387"/>
                  <a:gd name="T50" fmla="*/ 342 w 371"/>
                  <a:gd name="T51" fmla="*/ 373 h 387"/>
                  <a:gd name="T52" fmla="*/ 345 w 371"/>
                  <a:gd name="T53" fmla="*/ 349 h 387"/>
                  <a:gd name="T54" fmla="*/ 301 w 371"/>
                  <a:gd name="T55" fmla="*/ 335 h 387"/>
                  <a:gd name="T56" fmla="*/ 297 w 371"/>
                  <a:gd name="T57" fmla="*/ 340 h 387"/>
                  <a:gd name="T58" fmla="*/ 310 w 371"/>
                  <a:gd name="T59" fmla="*/ 356 h 387"/>
                  <a:gd name="T60" fmla="*/ 278 w 371"/>
                  <a:gd name="T61" fmla="*/ 370 h 387"/>
                  <a:gd name="T62" fmla="*/ 256 w 371"/>
                  <a:gd name="T63" fmla="*/ 364 h 387"/>
                  <a:gd name="T64" fmla="*/ 230 w 371"/>
                  <a:gd name="T65" fmla="*/ 337 h 387"/>
                  <a:gd name="T66" fmla="*/ 272 w 371"/>
                  <a:gd name="T67" fmla="*/ 308 h 387"/>
                  <a:gd name="T68" fmla="*/ 288 w 371"/>
                  <a:gd name="T69" fmla="*/ 303 h 387"/>
                  <a:gd name="T70" fmla="*/ 256 w 371"/>
                  <a:gd name="T71" fmla="*/ 300 h 387"/>
                  <a:gd name="T72" fmla="*/ 253 w 371"/>
                  <a:gd name="T73" fmla="*/ 290 h 387"/>
                  <a:gd name="T74" fmla="*/ 307 w 371"/>
                  <a:gd name="T75" fmla="*/ 277 h 387"/>
                  <a:gd name="T76" fmla="*/ 297 w 371"/>
                  <a:gd name="T77" fmla="*/ 271 h 387"/>
                  <a:gd name="T78" fmla="*/ 233 w 371"/>
                  <a:gd name="T79" fmla="*/ 279 h 387"/>
                  <a:gd name="T80" fmla="*/ 301 w 371"/>
                  <a:gd name="T81" fmla="*/ 232 h 387"/>
                  <a:gd name="T82" fmla="*/ 352 w 371"/>
                  <a:gd name="T83" fmla="*/ 183 h 387"/>
                  <a:gd name="T84" fmla="*/ 371 w 371"/>
                  <a:gd name="T85" fmla="*/ 147 h 387"/>
                  <a:gd name="T86" fmla="*/ 358 w 371"/>
                  <a:gd name="T87" fmla="*/ 100 h 387"/>
                  <a:gd name="T88" fmla="*/ 342 w 371"/>
                  <a:gd name="T89" fmla="*/ 83 h 387"/>
                  <a:gd name="T90" fmla="*/ 272 w 371"/>
                  <a:gd name="T91" fmla="*/ 54 h 387"/>
                  <a:gd name="T92" fmla="*/ 192 w 371"/>
                  <a:gd name="T93" fmla="*/ 13 h 387"/>
                  <a:gd name="T94" fmla="*/ 112 w 371"/>
                  <a:gd name="T95" fmla="*/ 0 h 387"/>
                  <a:gd name="T96" fmla="*/ 291 w 371"/>
                  <a:gd name="T97" fmla="*/ 121 h 387"/>
                  <a:gd name="T98" fmla="*/ 259 w 371"/>
                  <a:gd name="T99" fmla="*/ 201 h 387"/>
                  <a:gd name="T100" fmla="*/ 236 w 371"/>
                  <a:gd name="T101" fmla="*/ 239 h 387"/>
                  <a:gd name="T102" fmla="*/ 326 w 371"/>
                  <a:gd name="T103" fmla="*/ 164 h 387"/>
                  <a:gd name="T104" fmla="*/ 333 w 371"/>
                  <a:gd name="T105" fmla="*/ 126 h 387"/>
                  <a:gd name="T106" fmla="*/ 297 w 371"/>
                  <a:gd name="T107" fmla="*/ 85 h 387"/>
                  <a:gd name="T108" fmla="*/ 291 w 371"/>
                  <a:gd name="T109" fmla="*/ 12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1" h="387">
                    <a:moveTo>
                      <a:pt x="38" y="10"/>
                    </a:moveTo>
                    <a:lnTo>
                      <a:pt x="22" y="19"/>
                    </a:lnTo>
                    <a:lnTo>
                      <a:pt x="6" y="31"/>
                    </a:lnTo>
                    <a:lnTo>
                      <a:pt x="0" y="39"/>
                    </a:lnTo>
                    <a:lnTo>
                      <a:pt x="3" y="51"/>
                    </a:lnTo>
                    <a:lnTo>
                      <a:pt x="16" y="63"/>
                    </a:lnTo>
                    <a:lnTo>
                      <a:pt x="32" y="71"/>
                    </a:lnTo>
                    <a:lnTo>
                      <a:pt x="51" y="79"/>
                    </a:lnTo>
                    <a:lnTo>
                      <a:pt x="76" y="82"/>
                    </a:lnTo>
                    <a:lnTo>
                      <a:pt x="89" y="82"/>
                    </a:lnTo>
                    <a:lnTo>
                      <a:pt x="102" y="79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96" y="75"/>
                    </a:lnTo>
                    <a:lnTo>
                      <a:pt x="76" y="68"/>
                    </a:lnTo>
                    <a:lnTo>
                      <a:pt x="64" y="54"/>
                    </a:lnTo>
                    <a:lnTo>
                      <a:pt x="60" y="47"/>
                    </a:lnTo>
                    <a:lnTo>
                      <a:pt x="67" y="39"/>
                    </a:lnTo>
                    <a:lnTo>
                      <a:pt x="76" y="31"/>
                    </a:lnTo>
                    <a:lnTo>
                      <a:pt x="96" y="25"/>
                    </a:lnTo>
                    <a:lnTo>
                      <a:pt x="115" y="22"/>
                    </a:lnTo>
                    <a:lnTo>
                      <a:pt x="137" y="22"/>
                    </a:lnTo>
                    <a:lnTo>
                      <a:pt x="150" y="24"/>
                    </a:lnTo>
                    <a:lnTo>
                      <a:pt x="179" y="31"/>
                    </a:lnTo>
                    <a:lnTo>
                      <a:pt x="198" y="39"/>
                    </a:lnTo>
                    <a:lnTo>
                      <a:pt x="217" y="50"/>
                    </a:lnTo>
                    <a:lnTo>
                      <a:pt x="217" y="51"/>
                    </a:lnTo>
                    <a:lnTo>
                      <a:pt x="201" y="56"/>
                    </a:lnTo>
                    <a:lnTo>
                      <a:pt x="182" y="63"/>
                    </a:lnTo>
                    <a:lnTo>
                      <a:pt x="172" y="71"/>
                    </a:lnTo>
                    <a:lnTo>
                      <a:pt x="166" y="80"/>
                    </a:lnTo>
                    <a:lnTo>
                      <a:pt x="169" y="94"/>
                    </a:lnTo>
                    <a:lnTo>
                      <a:pt x="179" y="104"/>
                    </a:lnTo>
                    <a:lnTo>
                      <a:pt x="201" y="113"/>
                    </a:lnTo>
                    <a:lnTo>
                      <a:pt x="217" y="118"/>
                    </a:lnTo>
                    <a:lnTo>
                      <a:pt x="230" y="118"/>
                    </a:lnTo>
                    <a:lnTo>
                      <a:pt x="230" y="115"/>
                    </a:lnTo>
                    <a:lnTo>
                      <a:pt x="224" y="115"/>
                    </a:lnTo>
                    <a:lnTo>
                      <a:pt x="208" y="104"/>
                    </a:lnTo>
                    <a:lnTo>
                      <a:pt x="204" y="92"/>
                    </a:lnTo>
                    <a:lnTo>
                      <a:pt x="208" y="83"/>
                    </a:lnTo>
                    <a:lnTo>
                      <a:pt x="217" y="77"/>
                    </a:lnTo>
                    <a:lnTo>
                      <a:pt x="233" y="72"/>
                    </a:lnTo>
                    <a:lnTo>
                      <a:pt x="236" y="72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49" y="85"/>
                    </a:lnTo>
                    <a:lnTo>
                      <a:pt x="256" y="103"/>
                    </a:lnTo>
                    <a:lnTo>
                      <a:pt x="253" y="136"/>
                    </a:lnTo>
                    <a:lnTo>
                      <a:pt x="246" y="154"/>
                    </a:lnTo>
                    <a:lnTo>
                      <a:pt x="233" y="173"/>
                    </a:lnTo>
                    <a:lnTo>
                      <a:pt x="233" y="174"/>
                    </a:lnTo>
                    <a:lnTo>
                      <a:pt x="230" y="176"/>
                    </a:lnTo>
                    <a:lnTo>
                      <a:pt x="217" y="168"/>
                    </a:lnTo>
                    <a:lnTo>
                      <a:pt x="198" y="162"/>
                    </a:lnTo>
                    <a:lnTo>
                      <a:pt x="192" y="160"/>
                    </a:lnTo>
                    <a:lnTo>
                      <a:pt x="192" y="164"/>
                    </a:lnTo>
                    <a:lnTo>
                      <a:pt x="204" y="177"/>
                    </a:lnTo>
                    <a:lnTo>
                      <a:pt x="208" y="185"/>
                    </a:lnTo>
                    <a:lnTo>
                      <a:pt x="208" y="189"/>
                    </a:lnTo>
                    <a:lnTo>
                      <a:pt x="204" y="221"/>
                    </a:lnTo>
                    <a:lnTo>
                      <a:pt x="201" y="226"/>
                    </a:lnTo>
                    <a:lnTo>
                      <a:pt x="201" y="235"/>
                    </a:lnTo>
                    <a:lnTo>
                      <a:pt x="192" y="261"/>
                    </a:lnTo>
                    <a:lnTo>
                      <a:pt x="176" y="288"/>
                    </a:lnTo>
                    <a:lnTo>
                      <a:pt x="172" y="306"/>
                    </a:lnTo>
                    <a:lnTo>
                      <a:pt x="179" y="331"/>
                    </a:lnTo>
                    <a:lnTo>
                      <a:pt x="192" y="355"/>
                    </a:lnTo>
                    <a:lnTo>
                      <a:pt x="208" y="368"/>
                    </a:lnTo>
                    <a:lnTo>
                      <a:pt x="227" y="378"/>
                    </a:lnTo>
                    <a:lnTo>
                      <a:pt x="249" y="384"/>
                    </a:lnTo>
                    <a:lnTo>
                      <a:pt x="285" y="387"/>
                    </a:lnTo>
                    <a:lnTo>
                      <a:pt x="294" y="387"/>
                    </a:lnTo>
                    <a:lnTo>
                      <a:pt x="323" y="381"/>
                    </a:lnTo>
                    <a:lnTo>
                      <a:pt x="339" y="375"/>
                    </a:lnTo>
                    <a:lnTo>
                      <a:pt x="342" y="373"/>
                    </a:lnTo>
                    <a:lnTo>
                      <a:pt x="349" y="362"/>
                    </a:lnTo>
                    <a:lnTo>
                      <a:pt x="349" y="353"/>
                    </a:lnTo>
                    <a:lnTo>
                      <a:pt x="345" y="349"/>
                    </a:lnTo>
                    <a:lnTo>
                      <a:pt x="333" y="340"/>
                    </a:lnTo>
                    <a:lnTo>
                      <a:pt x="313" y="335"/>
                    </a:lnTo>
                    <a:lnTo>
                      <a:pt x="301" y="335"/>
                    </a:lnTo>
                    <a:lnTo>
                      <a:pt x="294" y="338"/>
                    </a:lnTo>
                    <a:lnTo>
                      <a:pt x="294" y="340"/>
                    </a:lnTo>
                    <a:lnTo>
                      <a:pt x="297" y="340"/>
                    </a:lnTo>
                    <a:lnTo>
                      <a:pt x="304" y="343"/>
                    </a:lnTo>
                    <a:lnTo>
                      <a:pt x="310" y="347"/>
                    </a:lnTo>
                    <a:lnTo>
                      <a:pt x="310" y="356"/>
                    </a:lnTo>
                    <a:lnTo>
                      <a:pt x="301" y="364"/>
                    </a:lnTo>
                    <a:lnTo>
                      <a:pt x="288" y="368"/>
                    </a:lnTo>
                    <a:lnTo>
                      <a:pt x="278" y="370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56" y="364"/>
                    </a:lnTo>
                    <a:lnTo>
                      <a:pt x="240" y="356"/>
                    </a:lnTo>
                    <a:lnTo>
                      <a:pt x="230" y="344"/>
                    </a:lnTo>
                    <a:lnTo>
                      <a:pt x="230" y="337"/>
                    </a:lnTo>
                    <a:lnTo>
                      <a:pt x="236" y="326"/>
                    </a:lnTo>
                    <a:lnTo>
                      <a:pt x="256" y="314"/>
                    </a:lnTo>
                    <a:lnTo>
                      <a:pt x="272" y="308"/>
                    </a:lnTo>
                    <a:lnTo>
                      <a:pt x="291" y="306"/>
                    </a:lnTo>
                    <a:lnTo>
                      <a:pt x="288" y="305"/>
                    </a:lnTo>
                    <a:lnTo>
                      <a:pt x="288" y="303"/>
                    </a:lnTo>
                    <a:lnTo>
                      <a:pt x="275" y="302"/>
                    </a:lnTo>
                    <a:lnTo>
                      <a:pt x="272" y="300"/>
                    </a:lnTo>
                    <a:lnTo>
                      <a:pt x="256" y="300"/>
                    </a:lnTo>
                    <a:lnTo>
                      <a:pt x="233" y="302"/>
                    </a:lnTo>
                    <a:lnTo>
                      <a:pt x="236" y="297"/>
                    </a:lnTo>
                    <a:lnTo>
                      <a:pt x="253" y="290"/>
                    </a:lnTo>
                    <a:lnTo>
                      <a:pt x="272" y="283"/>
                    </a:lnTo>
                    <a:lnTo>
                      <a:pt x="297" y="277"/>
                    </a:lnTo>
                    <a:lnTo>
                      <a:pt x="307" y="277"/>
                    </a:lnTo>
                    <a:lnTo>
                      <a:pt x="310" y="277"/>
                    </a:lnTo>
                    <a:lnTo>
                      <a:pt x="310" y="274"/>
                    </a:lnTo>
                    <a:lnTo>
                      <a:pt x="297" y="271"/>
                    </a:lnTo>
                    <a:lnTo>
                      <a:pt x="285" y="271"/>
                    </a:lnTo>
                    <a:lnTo>
                      <a:pt x="256" y="273"/>
                    </a:lnTo>
                    <a:lnTo>
                      <a:pt x="233" y="279"/>
                    </a:lnTo>
                    <a:lnTo>
                      <a:pt x="233" y="277"/>
                    </a:lnTo>
                    <a:lnTo>
                      <a:pt x="269" y="252"/>
                    </a:lnTo>
                    <a:lnTo>
                      <a:pt x="301" y="232"/>
                    </a:lnTo>
                    <a:lnTo>
                      <a:pt x="317" y="218"/>
                    </a:lnTo>
                    <a:lnTo>
                      <a:pt x="333" y="209"/>
                    </a:lnTo>
                    <a:lnTo>
                      <a:pt x="352" y="183"/>
                    </a:lnTo>
                    <a:lnTo>
                      <a:pt x="358" y="173"/>
                    </a:lnTo>
                    <a:lnTo>
                      <a:pt x="365" y="167"/>
                    </a:lnTo>
                    <a:lnTo>
                      <a:pt x="371" y="147"/>
                    </a:lnTo>
                    <a:lnTo>
                      <a:pt x="368" y="121"/>
                    </a:lnTo>
                    <a:lnTo>
                      <a:pt x="365" y="115"/>
                    </a:lnTo>
                    <a:lnTo>
                      <a:pt x="358" y="100"/>
                    </a:lnTo>
                    <a:lnTo>
                      <a:pt x="352" y="91"/>
                    </a:lnTo>
                    <a:lnTo>
                      <a:pt x="349" y="89"/>
                    </a:lnTo>
                    <a:lnTo>
                      <a:pt x="342" y="83"/>
                    </a:lnTo>
                    <a:lnTo>
                      <a:pt x="320" y="68"/>
                    </a:lnTo>
                    <a:lnTo>
                      <a:pt x="297" y="59"/>
                    </a:lnTo>
                    <a:lnTo>
                      <a:pt x="272" y="54"/>
                    </a:lnTo>
                    <a:lnTo>
                      <a:pt x="253" y="39"/>
                    </a:lnTo>
                    <a:lnTo>
                      <a:pt x="224" y="24"/>
                    </a:lnTo>
                    <a:lnTo>
                      <a:pt x="192" y="13"/>
                    </a:lnTo>
                    <a:lnTo>
                      <a:pt x="163" y="6"/>
                    </a:lnTo>
                    <a:lnTo>
                      <a:pt x="134" y="1"/>
                    </a:lnTo>
                    <a:lnTo>
                      <a:pt x="112" y="0"/>
                    </a:lnTo>
                    <a:lnTo>
                      <a:pt x="70" y="3"/>
                    </a:lnTo>
                    <a:lnTo>
                      <a:pt x="38" y="10"/>
                    </a:lnTo>
                    <a:close/>
                    <a:moveTo>
                      <a:pt x="291" y="121"/>
                    </a:moveTo>
                    <a:lnTo>
                      <a:pt x="288" y="151"/>
                    </a:lnTo>
                    <a:lnTo>
                      <a:pt x="281" y="167"/>
                    </a:lnTo>
                    <a:lnTo>
                      <a:pt x="259" y="201"/>
                    </a:lnTo>
                    <a:lnTo>
                      <a:pt x="253" y="212"/>
                    </a:lnTo>
                    <a:lnTo>
                      <a:pt x="253" y="212"/>
                    </a:lnTo>
                    <a:lnTo>
                      <a:pt x="236" y="239"/>
                    </a:lnTo>
                    <a:lnTo>
                      <a:pt x="262" y="220"/>
                    </a:lnTo>
                    <a:lnTo>
                      <a:pt x="301" y="191"/>
                    </a:lnTo>
                    <a:lnTo>
                      <a:pt x="326" y="164"/>
                    </a:lnTo>
                    <a:lnTo>
                      <a:pt x="326" y="157"/>
                    </a:lnTo>
                    <a:lnTo>
                      <a:pt x="333" y="142"/>
                    </a:lnTo>
                    <a:lnTo>
                      <a:pt x="333" y="126"/>
                    </a:lnTo>
                    <a:lnTo>
                      <a:pt x="326" y="109"/>
                    </a:lnTo>
                    <a:lnTo>
                      <a:pt x="313" y="92"/>
                    </a:lnTo>
                    <a:lnTo>
                      <a:pt x="297" y="85"/>
                    </a:lnTo>
                    <a:lnTo>
                      <a:pt x="288" y="80"/>
                    </a:lnTo>
                    <a:lnTo>
                      <a:pt x="288" y="91"/>
                    </a:lnTo>
                    <a:lnTo>
                      <a:pt x="291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97" name="Freeform 469"/>
              <p:cNvSpPr/>
              <p:nvPr/>
            </p:nvSpPr>
            <p:spPr bwMode="auto">
              <a:xfrm>
                <a:off x="2082" y="529"/>
                <a:ext cx="253" cy="78"/>
              </a:xfrm>
              <a:custGeom>
                <a:avLst/>
                <a:gdLst>
                  <a:gd name="T0" fmla="*/ 214 w 253"/>
                  <a:gd name="T1" fmla="*/ 11 h 78"/>
                  <a:gd name="T2" fmla="*/ 240 w 253"/>
                  <a:gd name="T3" fmla="*/ 23 h 78"/>
                  <a:gd name="T4" fmla="*/ 246 w 253"/>
                  <a:gd name="T5" fmla="*/ 29 h 78"/>
                  <a:gd name="T6" fmla="*/ 253 w 253"/>
                  <a:gd name="T7" fmla="*/ 38 h 78"/>
                  <a:gd name="T8" fmla="*/ 253 w 253"/>
                  <a:gd name="T9" fmla="*/ 47 h 78"/>
                  <a:gd name="T10" fmla="*/ 240 w 253"/>
                  <a:gd name="T11" fmla="*/ 61 h 78"/>
                  <a:gd name="T12" fmla="*/ 218 w 253"/>
                  <a:gd name="T13" fmla="*/ 72 h 78"/>
                  <a:gd name="T14" fmla="*/ 189 w 253"/>
                  <a:gd name="T15" fmla="*/ 78 h 78"/>
                  <a:gd name="T16" fmla="*/ 176 w 253"/>
                  <a:gd name="T17" fmla="*/ 78 h 78"/>
                  <a:gd name="T18" fmla="*/ 170 w 253"/>
                  <a:gd name="T19" fmla="*/ 76 h 78"/>
                  <a:gd name="T20" fmla="*/ 170 w 253"/>
                  <a:gd name="T21" fmla="*/ 76 h 78"/>
                  <a:gd name="T22" fmla="*/ 186 w 253"/>
                  <a:gd name="T23" fmla="*/ 68 h 78"/>
                  <a:gd name="T24" fmla="*/ 198 w 253"/>
                  <a:gd name="T25" fmla="*/ 59 h 78"/>
                  <a:gd name="T26" fmla="*/ 205 w 253"/>
                  <a:gd name="T27" fmla="*/ 50 h 78"/>
                  <a:gd name="T28" fmla="*/ 205 w 253"/>
                  <a:gd name="T29" fmla="*/ 43 h 78"/>
                  <a:gd name="T30" fmla="*/ 198 w 253"/>
                  <a:gd name="T31" fmla="*/ 35 h 78"/>
                  <a:gd name="T32" fmla="*/ 186 w 253"/>
                  <a:gd name="T33" fmla="*/ 29 h 78"/>
                  <a:gd name="T34" fmla="*/ 170 w 253"/>
                  <a:gd name="T35" fmla="*/ 21 h 78"/>
                  <a:gd name="T36" fmla="*/ 154 w 253"/>
                  <a:gd name="T37" fmla="*/ 18 h 78"/>
                  <a:gd name="T38" fmla="*/ 125 w 253"/>
                  <a:gd name="T39" fmla="*/ 18 h 78"/>
                  <a:gd name="T40" fmla="*/ 90 w 253"/>
                  <a:gd name="T41" fmla="*/ 24 h 78"/>
                  <a:gd name="T42" fmla="*/ 64 w 253"/>
                  <a:gd name="T43" fmla="*/ 35 h 78"/>
                  <a:gd name="T44" fmla="*/ 35 w 253"/>
                  <a:gd name="T45" fmla="*/ 49 h 78"/>
                  <a:gd name="T46" fmla="*/ 9 w 253"/>
                  <a:gd name="T47" fmla="*/ 49 h 78"/>
                  <a:gd name="T48" fmla="*/ 0 w 253"/>
                  <a:gd name="T49" fmla="*/ 50 h 78"/>
                  <a:gd name="T50" fmla="*/ 13 w 253"/>
                  <a:gd name="T51" fmla="*/ 40 h 78"/>
                  <a:gd name="T52" fmla="*/ 54 w 253"/>
                  <a:gd name="T53" fmla="*/ 18 h 78"/>
                  <a:gd name="T54" fmla="*/ 86 w 253"/>
                  <a:gd name="T55" fmla="*/ 9 h 78"/>
                  <a:gd name="T56" fmla="*/ 118 w 253"/>
                  <a:gd name="T57" fmla="*/ 3 h 78"/>
                  <a:gd name="T58" fmla="*/ 118 w 253"/>
                  <a:gd name="T59" fmla="*/ 3 h 78"/>
                  <a:gd name="T60" fmla="*/ 134 w 253"/>
                  <a:gd name="T61" fmla="*/ 2 h 78"/>
                  <a:gd name="T62" fmla="*/ 141 w 253"/>
                  <a:gd name="T63" fmla="*/ 0 h 78"/>
                  <a:gd name="T64" fmla="*/ 179 w 253"/>
                  <a:gd name="T65" fmla="*/ 2 h 78"/>
                  <a:gd name="T66" fmla="*/ 214 w 253"/>
                  <a:gd name="T67" fmla="*/ 1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8">
                    <a:moveTo>
                      <a:pt x="214" y="11"/>
                    </a:moveTo>
                    <a:lnTo>
                      <a:pt x="240" y="23"/>
                    </a:lnTo>
                    <a:lnTo>
                      <a:pt x="246" y="29"/>
                    </a:lnTo>
                    <a:lnTo>
                      <a:pt x="253" y="38"/>
                    </a:lnTo>
                    <a:lnTo>
                      <a:pt x="253" y="47"/>
                    </a:lnTo>
                    <a:lnTo>
                      <a:pt x="240" y="61"/>
                    </a:lnTo>
                    <a:lnTo>
                      <a:pt x="218" y="72"/>
                    </a:lnTo>
                    <a:lnTo>
                      <a:pt x="189" y="78"/>
                    </a:lnTo>
                    <a:lnTo>
                      <a:pt x="176" y="78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86" y="68"/>
                    </a:lnTo>
                    <a:lnTo>
                      <a:pt x="198" y="59"/>
                    </a:lnTo>
                    <a:lnTo>
                      <a:pt x="205" y="50"/>
                    </a:lnTo>
                    <a:lnTo>
                      <a:pt x="205" y="43"/>
                    </a:lnTo>
                    <a:lnTo>
                      <a:pt x="198" y="35"/>
                    </a:lnTo>
                    <a:lnTo>
                      <a:pt x="186" y="29"/>
                    </a:lnTo>
                    <a:lnTo>
                      <a:pt x="170" y="21"/>
                    </a:lnTo>
                    <a:lnTo>
                      <a:pt x="154" y="18"/>
                    </a:lnTo>
                    <a:lnTo>
                      <a:pt x="125" y="18"/>
                    </a:lnTo>
                    <a:lnTo>
                      <a:pt x="90" y="24"/>
                    </a:lnTo>
                    <a:lnTo>
                      <a:pt x="64" y="35"/>
                    </a:lnTo>
                    <a:lnTo>
                      <a:pt x="35" y="49"/>
                    </a:lnTo>
                    <a:lnTo>
                      <a:pt x="9" y="49"/>
                    </a:lnTo>
                    <a:lnTo>
                      <a:pt x="0" y="50"/>
                    </a:lnTo>
                    <a:lnTo>
                      <a:pt x="13" y="40"/>
                    </a:lnTo>
                    <a:lnTo>
                      <a:pt x="54" y="18"/>
                    </a:lnTo>
                    <a:lnTo>
                      <a:pt x="86" y="9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34" y="2"/>
                    </a:lnTo>
                    <a:lnTo>
                      <a:pt x="141" y="0"/>
                    </a:lnTo>
                    <a:lnTo>
                      <a:pt x="179" y="2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98" name="Freeform 470"/>
              <p:cNvSpPr/>
              <p:nvPr/>
            </p:nvSpPr>
            <p:spPr bwMode="auto">
              <a:xfrm>
                <a:off x="4375" y="525"/>
                <a:ext cx="253" cy="76"/>
              </a:xfrm>
              <a:custGeom>
                <a:avLst/>
                <a:gdLst>
                  <a:gd name="T0" fmla="*/ 38 w 253"/>
                  <a:gd name="T1" fmla="*/ 9 h 76"/>
                  <a:gd name="T2" fmla="*/ 13 w 253"/>
                  <a:gd name="T3" fmla="*/ 22 h 76"/>
                  <a:gd name="T4" fmla="*/ 6 w 253"/>
                  <a:gd name="T5" fmla="*/ 28 h 76"/>
                  <a:gd name="T6" fmla="*/ 0 w 253"/>
                  <a:gd name="T7" fmla="*/ 38 h 76"/>
                  <a:gd name="T8" fmla="*/ 0 w 253"/>
                  <a:gd name="T9" fmla="*/ 47 h 76"/>
                  <a:gd name="T10" fmla="*/ 16 w 253"/>
                  <a:gd name="T11" fmla="*/ 60 h 76"/>
                  <a:gd name="T12" fmla="*/ 38 w 253"/>
                  <a:gd name="T13" fmla="*/ 69 h 76"/>
                  <a:gd name="T14" fmla="*/ 67 w 253"/>
                  <a:gd name="T15" fmla="*/ 76 h 76"/>
                  <a:gd name="T16" fmla="*/ 80 w 253"/>
                  <a:gd name="T17" fmla="*/ 76 h 76"/>
                  <a:gd name="T18" fmla="*/ 83 w 253"/>
                  <a:gd name="T19" fmla="*/ 76 h 76"/>
                  <a:gd name="T20" fmla="*/ 86 w 253"/>
                  <a:gd name="T21" fmla="*/ 76 h 76"/>
                  <a:gd name="T22" fmla="*/ 67 w 253"/>
                  <a:gd name="T23" fmla="*/ 68 h 76"/>
                  <a:gd name="T24" fmla="*/ 58 w 253"/>
                  <a:gd name="T25" fmla="*/ 59 h 76"/>
                  <a:gd name="T26" fmla="*/ 51 w 253"/>
                  <a:gd name="T27" fmla="*/ 50 h 76"/>
                  <a:gd name="T28" fmla="*/ 48 w 253"/>
                  <a:gd name="T29" fmla="*/ 42 h 76"/>
                  <a:gd name="T30" fmla="*/ 54 w 253"/>
                  <a:gd name="T31" fmla="*/ 33 h 76"/>
                  <a:gd name="T32" fmla="*/ 67 w 253"/>
                  <a:gd name="T33" fmla="*/ 27 h 76"/>
                  <a:gd name="T34" fmla="*/ 83 w 253"/>
                  <a:gd name="T35" fmla="*/ 21 h 76"/>
                  <a:gd name="T36" fmla="*/ 99 w 253"/>
                  <a:gd name="T37" fmla="*/ 18 h 76"/>
                  <a:gd name="T38" fmla="*/ 128 w 253"/>
                  <a:gd name="T39" fmla="*/ 16 h 76"/>
                  <a:gd name="T40" fmla="*/ 166 w 253"/>
                  <a:gd name="T41" fmla="*/ 24 h 76"/>
                  <a:gd name="T42" fmla="*/ 192 w 253"/>
                  <a:gd name="T43" fmla="*/ 33 h 76"/>
                  <a:gd name="T44" fmla="*/ 218 w 253"/>
                  <a:gd name="T45" fmla="*/ 47 h 76"/>
                  <a:gd name="T46" fmla="*/ 243 w 253"/>
                  <a:gd name="T47" fmla="*/ 47 h 76"/>
                  <a:gd name="T48" fmla="*/ 253 w 253"/>
                  <a:gd name="T49" fmla="*/ 48 h 76"/>
                  <a:gd name="T50" fmla="*/ 240 w 253"/>
                  <a:gd name="T51" fmla="*/ 38 h 76"/>
                  <a:gd name="T52" fmla="*/ 198 w 253"/>
                  <a:gd name="T53" fmla="*/ 18 h 76"/>
                  <a:gd name="T54" fmla="*/ 166 w 253"/>
                  <a:gd name="T55" fmla="*/ 7 h 76"/>
                  <a:gd name="T56" fmla="*/ 138 w 253"/>
                  <a:gd name="T57" fmla="*/ 1 h 76"/>
                  <a:gd name="T58" fmla="*/ 134 w 253"/>
                  <a:gd name="T59" fmla="*/ 3 h 76"/>
                  <a:gd name="T60" fmla="*/ 118 w 253"/>
                  <a:gd name="T61" fmla="*/ 0 h 76"/>
                  <a:gd name="T62" fmla="*/ 112 w 253"/>
                  <a:gd name="T63" fmla="*/ 0 h 76"/>
                  <a:gd name="T64" fmla="*/ 74 w 253"/>
                  <a:gd name="T65" fmla="*/ 1 h 76"/>
                  <a:gd name="T66" fmla="*/ 38 w 253"/>
                  <a:gd name="T67" fmla="*/ 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6">
                    <a:moveTo>
                      <a:pt x="38" y="9"/>
                    </a:moveTo>
                    <a:lnTo>
                      <a:pt x="13" y="22"/>
                    </a:lnTo>
                    <a:lnTo>
                      <a:pt x="6" y="28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16" y="60"/>
                    </a:lnTo>
                    <a:lnTo>
                      <a:pt x="38" y="69"/>
                    </a:lnTo>
                    <a:lnTo>
                      <a:pt x="67" y="76"/>
                    </a:lnTo>
                    <a:lnTo>
                      <a:pt x="80" y="76"/>
                    </a:lnTo>
                    <a:lnTo>
                      <a:pt x="83" y="76"/>
                    </a:lnTo>
                    <a:lnTo>
                      <a:pt x="86" y="76"/>
                    </a:lnTo>
                    <a:lnTo>
                      <a:pt x="67" y="68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8" y="42"/>
                    </a:lnTo>
                    <a:lnTo>
                      <a:pt x="54" y="33"/>
                    </a:lnTo>
                    <a:lnTo>
                      <a:pt x="67" y="27"/>
                    </a:lnTo>
                    <a:lnTo>
                      <a:pt x="83" y="21"/>
                    </a:lnTo>
                    <a:lnTo>
                      <a:pt x="99" y="18"/>
                    </a:lnTo>
                    <a:lnTo>
                      <a:pt x="128" y="16"/>
                    </a:lnTo>
                    <a:lnTo>
                      <a:pt x="166" y="24"/>
                    </a:lnTo>
                    <a:lnTo>
                      <a:pt x="192" y="33"/>
                    </a:lnTo>
                    <a:lnTo>
                      <a:pt x="218" y="47"/>
                    </a:lnTo>
                    <a:lnTo>
                      <a:pt x="243" y="47"/>
                    </a:lnTo>
                    <a:lnTo>
                      <a:pt x="253" y="48"/>
                    </a:lnTo>
                    <a:lnTo>
                      <a:pt x="240" y="38"/>
                    </a:lnTo>
                    <a:lnTo>
                      <a:pt x="198" y="18"/>
                    </a:lnTo>
                    <a:lnTo>
                      <a:pt x="166" y="7"/>
                    </a:lnTo>
                    <a:lnTo>
                      <a:pt x="138" y="1"/>
                    </a:lnTo>
                    <a:lnTo>
                      <a:pt x="134" y="3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74" y="1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99" name="Freeform 471"/>
              <p:cNvSpPr/>
              <p:nvPr/>
            </p:nvSpPr>
            <p:spPr bwMode="auto">
              <a:xfrm>
                <a:off x="3260" y="529"/>
                <a:ext cx="7" cy="8"/>
              </a:xfrm>
              <a:custGeom>
                <a:avLst/>
                <a:gdLst>
                  <a:gd name="T0" fmla="*/ 7 w 7"/>
                  <a:gd name="T1" fmla="*/ 2 h 8"/>
                  <a:gd name="T2" fmla="*/ 4 w 7"/>
                  <a:gd name="T3" fmla="*/ 8 h 8"/>
                  <a:gd name="T4" fmla="*/ 4 w 7"/>
                  <a:gd name="T5" fmla="*/ 8 h 8"/>
                  <a:gd name="T6" fmla="*/ 0 w 7"/>
                  <a:gd name="T7" fmla="*/ 8 h 8"/>
                  <a:gd name="T8" fmla="*/ 4 w 7"/>
                  <a:gd name="T9" fmla="*/ 0 h 8"/>
                  <a:gd name="T10" fmla="*/ 4 w 7"/>
                  <a:gd name="T11" fmla="*/ 0 h 8"/>
                  <a:gd name="T12" fmla="*/ 7 w 7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00" name="Freeform 472"/>
              <p:cNvSpPr/>
              <p:nvPr/>
            </p:nvSpPr>
            <p:spPr bwMode="auto">
              <a:xfrm>
                <a:off x="3446" y="529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6 h 8"/>
                  <a:gd name="T4" fmla="*/ 0 w 3"/>
                  <a:gd name="T5" fmla="*/ 8 h 8"/>
                  <a:gd name="T6" fmla="*/ 3 w 3"/>
                  <a:gd name="T7" fmla="*/ 6 h 8"/>
                  <a:gd name="T8" fmla="*/ 3 w 3"/>
                  <a:gd name="T9" fmla="*/ 0 h 8"/>
                  <a:gd name="T10" fmla="*/ 0 w 3"/>
                  <a:gd name="T11" fmla="*/ 0 h 8"/>
                  <a:gd name="T12" fmla="*/ 0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01" name="Freeform 473"/>
              <p:cNvSpPr/>
              <p:nvPr/>
            </p:nvSpPr>
            <p:spPr bwMode="auto">
              <a:xfrm>
                <a:off x="2777" y="531"/>
                <a:ext cx="25" cy="6"/>
              </a:xfrm>
              <a:custGeom>
                <a:avLst/>
                <a:gdLst>
                  <a:gd name="T0" fmla="*/ 25 w 25"/>
                  <a:gd name="T1" fmla="*/ 1 h 6"/>
                  <a:gd name="T2" fmla="*/ 25 w 25"/>
                  <a:gd name="T3" fmla="*/ 1 h 6"/>
                  <a:gd name="T4" fmla="*/ 6 w 25"/>
                  <a:gd name="T5" fmla="*/ 6 h 6"/>
                  <a:gd name="T6" fmla="*/ 0 w 25"/>
                  <a:gd name="T7" fmla="*/ 6 h 6"/>
                  <a:gd name="T8" fmla="*/ 0 w 25"/>
                  <a:gd name="T9" fmla="*/ 4 h 6"/>
                  <a:gd name="T10" fmla="*/ 0 w 25"/>
                  <a:gd name="T11" fmla="*/ 4 h 6"/>
                  <a:gd name="T12" fmla="*/ 6 w 25"/>
                  <a:gd name="T13" fmla="*/ 3 h 6"/>
                  <a:gd name="T14" fmla="*/ 22 w 25"/>
                  <a:gd name="T15" fmla="*/ 0 h 6"/>
                  <a:gd name="T16" fmla="*/ 25 w 25"/>
                  <a:gd name="T17" fmla="*/ 0 h 6"/>
                  <a:gd name="T18" fmla="*/ 25 w 25"/>
                  <a:gd name="T1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6">
                    <a:moveTo>
                      <a:pt x="25" y="1"/>
                    </a:moveTo>
                    <a:lnTo>
                      <a:pt x="25" y="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02" name="Freeform 474"/>
              <p:cNvSpPr/>
              <p:nvPr/>
            </p:nvSpPr>
            <p:spPr bwMode="auto">
              <a:xfrm>
                <a:off x="3907" y="528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0 w 26"/>
                  <a:gd name="T3" fmla="*/ 1 h 6"/>
                  <a:gd name="T4" fmla="*/ 23 w 26"/>
                  <a:gd name="T5" fmla="*/ 6 h 6"/>
                  <a:gd name="T6" fmla="*/ 26 w 26"/>
                  <a:gd name="T7" fmla="*/ 6 h 6"/>
                  <a:gd name="T8" fmla="*/ 26 w 26"/>
                  <a:gd name="T9" fmla="*/ 4 h 6"/>
                  <a:gd name="T10" fmla="*/ 26 w 26"/>
                  <a:gd name="T11" fmla="*/ 4 h 6"/>
                  <a:gd name="T12" fmla="*/ 20 w 26"/>
                  <a:gd name="T13" fmla="*/ 3 h 6"/>
                  <a:gd name="T14" fmla="*/ 4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0" y="1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03" name="Freeform 475"/>
              <p:cNvSpPr/>
              <p:nvPr/>
            </p:nvSpPr>
            <p:spPr bwMode="auto">
              <a:xfrm>
                <a:off x="2614" y="537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3 w 3"/>
                  <a:gd name="T5" fmla="*/ 4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04" name="Freeform 476"/>
              <p:cNvSpPr/>
              <p:nvPr/>
            </p:nvSpPr>
            <p:spPr bwMode="auto">
              <a:xfrm>
                <a:off x="4093" y="53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0 h 5"/>
                  <a:gd name="T4" fmla="*/ 0 w 3"/>
                  <a:gd name="T5" fmla="*/ 5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05" name="Freeform 477"/>
              <p:cNvSpPr/>
              <p:nvPr/>
            </p:nvSpPr>
            <p:spPr bwMode="auto">
              <a:xfrm>
                <a:off x="2732" y="537"/>
                <a:ext cx="29" cy="7"/>
              </a:xfrm>
              <a:custGeom>
                <a:avLst/>
                <a:gdLst>
                  <a:gd name="T0" fmla="*/ 29 w 29"/>
                  <a:gd name="T1" fmla="*/ 0 h 7"/>
                  <a:gd name="T2" fmla="*/ 26 w 29"/>
                  <a:gd name="T3" fmla="*/ 3 h 7"/>
                  <a:gd name="T4" fmla="*/ 6 w 29"/>
                  <a:gd name="T5" fmla="*/ 6 h 7"/>
                  <a:gd name="T6" fmla="*/ 3 w 29"/>
                  <a:gd name="T7" fmla="*/ 7 h 7"/>
                  <a:gd name="T8" fmla="*/ 0 w 29"/>
                  <a:gd name="T9" fmla="*/ 7 h 7"/>
                  <a:gd name="T10" fmla="*/ 0 w 29"/>
                  <a:gd name="T11" fmla="*/ 6 h 7"/>
                  <a:gd name="T12" fmla="*/ 19 w 29"/>
                  <a:gd name="T13" fmla="*/ 0 h 7"/>
                  <a:gd name="T14" fmla="*/ 26 w 29"/>
                  <a:gd name="T15" fmla="*/ 0 h 7"/>
                  <a:gd name="T16" fmla="*/ 26 w 29"/>
                  <a:gd name="T17" fmla="*/ 0 h 7"/>
                  <a:gd name="T18" fmla="*/ 29 w 29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0"/>
                    </a:moveTo>
                    <a:lnTo>
                      <a:pt x="26" y="3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06" name="Freeform 478"/>
              <p:cNvSpPr/>
              <p:nvPr/>
            </p:nvSpPr>
            <p:spPr bwMode="auto">
              <a:xfrm>
                <a:off x="3952" y="534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3 w 26"/>
                  <a:gd name="T3" fmla="*/ 1 h 6"/>
                  <a:gd name="T4" fmla="*/ 19 w 26"/>
                  <a:gd name="T5" fmla="*/ 6 h 6"/>
                  <a:gd name="T6" fmla="*/ 23 w 26"/>
                  <a:gd name="T7" fmla="*/ 6 h 6"/>
                  <a:gd name="T8" fmla="*/ 26 w 26"/>
                  <a:gd name="T9" fmla="*/ 6 h 6"/>
                  <a:gd name="T10" fmla="*/ 26 w 26"/>
                  <a:gd name="T11" fmla="*/ 6 h 6"/>
                  <a:gd name="T12" fmla="*/ 7 w 26"/>
                  <a:gd name="T13" fmla="*/ 0 h 6"/>
                  <a:gd name="T14" fmla="*/ 0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3" y="1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07" name="Freeform 479"/>
              <p:cNvSpPr/>
              <p:nvPr/>
            </p:nvSpPr>
            <p:spPr bwMode="auto">
              <a:xfrm>
                <a:off x="2242" y="537"/>
                <a:ext cx="22" cy="7"/>
              </a:xfrm>
              <a:custGeom>
                <a:avLst/>
                <a:gdLst>
                  <a:gd name="T0" fmla="*/ 22 w 22"/>
                  <a:gd name="T1" fmla="*/ 7 h 7"/>
                  <a:gd name="T2" fmla="*/ 22 w 22"/>
                  <a:gd name="T3" fmla="*/ 7 h 7"/>
                  <a:gd name="T4" fmla="*/ 0 w 22"/>
                  <a:gd name="T5" fmla="*/ 1 h 7"/>
                  <a:gd name="T6" fmla="*/ 3 w 22"/>
                  <a:gd name="T7" fmla="*/ 0 h 7"/>
                  <a:gd name="T8" fmla="*/ 19 w 22"/>
                  <a:gd name="T9" fmla="*/ 4 h 7"/>
                  <a:gd name="T10" fmla="*/ 22 w 2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7">
                    <a:moveTo>
                      <a:pt x="22" y="7"/>
                    </a:moveTo>
                    <a:lnTo>
                      <a:pt x="22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9" y="4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08" name="Freeform 480"/>
              <p:cNvSpPr/>
              <p:nvPr/>
            </p:nvSpPr>
            <p:spPr bwMode="auto">
              <a:xfrm>
                <a:off x="4445" y="532"/>
                <a:ext cx="23" cy="8"/>
              </a:xfrm>
              <a:custGeom>
                <a:avLst/>
                <a:gdLst>
                  <a:gd name="T0" fmla="*/ 0 w 23"/>
                  <a:gd name="T1" fmla="*/ 8 h 8"/>
                  <a:gd name="T2" fmla="*/ 0 w 23"/>
                  <a:gd name="T3" fmla="*/ 8 h 8"/>
                  <a:gd name="T4" fmla="*/ 23 w 23"/>
                  <a:gd name="T5" fmla="*/ 2 h 8"/>
                  <a:gd name="T6" fmla="*/ 23 w 23"/>
                  <a:gd name="T7" fmla="*/ 0 h 8"/>
                  <a:gd name="T8" fmla="*/ 7 w 23"/>
                  <a:gd name="T9" fmla="*/ 3 h 8"/>
                  <a:gd name="T10" fmla="*/ 0 w 2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0" y="8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7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09" name="Freeform 481"/>
              <p:cNvSpPr/>
              <p:nvPr/>
            </p:nvSpPr>
            <p:spPr bwMode="auto">
              <a:xfrm>
                <a:off x="2197" y="538"/>
                <a:ext cx="29" cy="5"/>
              </a:xfrm>
              <a:custGeom>
                <a:avLst/>
                <a:gdLst>
                  <a:gd name="T0" fmla="*/ 29 w 29"/>
                  <a:gd name="T1" fmla="*/ 0 h 5"/>
                  <a:gd name="T2" fmla="*/ 19 w 29"/>
                  <a:gd name="T3" fmla="*/ 3 h 5"/>
                  <a:gd name="T4" fmla="*/ 3 w 29"/>
                  <a:gd name="T5" fmla="*/ 5 h 5"/>
                  <a:gd name="T6" fmla="*/ 0 w 29"/>
                  <a:gd name="T7" fmla="*/ 5 h 5"/>
                  <a:gd name="T8" fmla="*/ 0 w 29"/>
                  <a:gd name="T9" fmla="*/ 3 h 5"/>
                  <a:gd name="T10" fmla="*/ 26 w 29"/>
                  <a:gd name="T11" fmla="*/ 0 h 5"/>
                  <a:gd name="T12" fmla="*/ 26 w 29"/>
                  <a:gd name="T13" fmla="*/ 0 h 5"/>
                  <a:gd name="T14" fmla="*/ 29 w 2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29" y="0"/>
                    </a:moveTo>
                    <a:lnTo>
                      <a:pt x="19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10" name="Freeform 482"/>
              <p:cNvSpPr/>
              <p:nvPr/>
            </p:nvSpPr>
            <p:spPr bwMode="auto">
              <a:xfrm>
                <a:off x="4484" y="532"/>
                <a:ext cx="29" cy="5"/>
              </a:xfrm>
              <a:custGeom>
                <a:avLst/>
                <a:gdLst>
                  <a:gd name="T0" fmla="*/ 0 w 29"/>
                  <a:gd name="T1" fmla="*/ 2 h 5"/>
                  <a:gd name="T2" fmla="*/ 9 w 29"/>
                  <a:gd name="T3" fmla="*/ 3 h 5"/>
                  <a:gd name="T4" fmla="*/ 29 w 29"/>
                  <a:gd name="T5" fmla="*/ 5 h 5"/>
                  <a:gd name="T6" fmla="*/ 29 w 29"/>
                  <a:gd name="T7" fmla="*/ 5 h 5"/>
                  <a:gd name="T8" fmla="*/ 29 w 29"/>
                  <a:gd name="T9" fmla="*/ 3 h 5"/>
                  <a:gd name="T10" fmla="*/ 3 w 29"/>
                  <a:gd name="T11" fmla="*/ 0 h 5"/>
                  <a:gd name="T12" fmla="*/ 3 w 29"/>
                  <a:gd name="T13" fmla="*/ 0 h 5"/>
                  <a:gd name="T14" fmla="*/ 0 w 29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0" y="2"/>
                    </a:moveTo>
                    <a:lnTo>
                      <a:pt x="9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11" name="Freeform 483"/>
              <p:cNvSpPr/>
              <p:nvPr/>
            </p:nvSpPr>
            <p:spPr bwMode="auto">
              <a:xfrm>
                <a:off x="2341" y="541"/>
                <a:ext cx="20" cy="9"/>
              </a:xfrm>
              <a:custGeom>
                <a:avLst/>
                <a:gdLst>
                  <a:gd name="T0" fmla="*/ 20 w 20"/>
                  <a:gd name="T1" fmla="*/ 9 h 9"/>
                  <a:gd name="T2" fmla="*/ 16 w 20"/>
                  <a:gd name="T3" fmla="*/ 9 h 9"/>
                  <a:gd name="T4" fmla="*/ 0 w 20"/>
                  <a:gd name="T5" fmla="*/ 2 h 9"/>
                  <a:gd name="T6" fmla="*/ 3 w 20"/>
                  <a:gd name="T7" fmla="*/ 0 h 9"/>
                  <a:gd name="T8" fmla="*/ 20 w 20"/>
                  <a:gd name="T9" fmla="*/ 9 h 9"/>
                  <a:gd name="T10" fmla="*/ 20 w 20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9">
                    <a:moveTo>
                      <a:pt x="20" y="9"/>
                    </a:moveTo>
                    <a:lnTo>
                      <a:pt x="1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0" y="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12" name="Freeform 484"/>
              <p:cNvSpPr/>
              <p:nvPr/>
            </p:nvSpPr>
            <p:spPr bwMode="auto">
              <a:xfrm>
                <a:off x="4352" y="535"/>
                <a:ext cx="17" cy="11"/>
              </a:xfrm>
              <a:custGeom>
                <a:avLst/>
                <a:gdLst>
                  <a:gd name="T0" fmla="*/ 0 w 17"/>
                  <a:gd name="T1" fmla="*/ 11 h 11"/>
                  <a:gd name="T2" fmla="*/ 0 w 17"/>
                  <a:gd name="T3" fmla="*/ 11 h 11"/>
                  <a:gd name="T4" fmla="*/ 17 w 17"/>
                  <a:gd name="T5" fmla="*/ 2 h 11"/>
                  <a:gd name="T6" fmla="*/ 17 w 17"/>
                  <a:gd name="T7" fmla="*/ 0 h 11"/>
                  <a:gd name="T8" fmla="*/ 0 w 17"/>
                  <a:gd name="T9" fmla="*/ 9 h 11"/>
                  <a:gd name="T10" fmla="*/ 0 w 1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0" y="11"/>
                    </a:moveTo>
                    <a:lnTo>
                      <a:pt x="0" y="11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13" name="Freeform 485"/>
              <p:cNvSpPr/>
              <p:nvPr/>
            </p:nvSpPr>
            <p:spPr bwMode="auto">
              <a:xfrm>
                <a:off x="2152" y="544"/>
                <a:ext cx="29" cy="8"/>
              </a:xfrm>
              <a:custGeom>
                <a:avLst/>
                <a:gdLst>
                  <a:gd name="T0" fmla="*/ 29 w 29"/>
                  <a:gd name="T1" fmla="*/ 0 h 8"/>
                  <a:gd name="T2" fmla="*/ 29 w 29"/>
                  <a:gd name="T3" fmla="*/ 0 h 8"/>
                  <a:gd name="T4" fmla="*/ 10 w 29"/>
                  <a:gd name="T5" fmla="*/ 3 h 8"/>
                  <a:gd name="T6" fmla="*/ 4 w 29"/>
                  <a:gd name="T7" fmla="*/ 8 h 8"/>
                  <a:gd name="T8" fmla="*/ 0 w 29"/>
                  <a:gd name="T9" fmla="*/ 8 h 8"/>
                  <a:gd name="T10" fmla="*/ 0 w 29"/>
                  <a:gd name="T11" fmla="*/ 6 h 8"/>
                  <a:gd name="T12" fmla="*/ 13 w 29"/>
                  <a:gd name="T13" fmla="*/ 2 h 8"/>
                  <a:gd name="T14" fmla="*/ 23 w 29"/>
                  <a:gd name="T15" fmla="*/ 0 h 8"/>
                  <a:gd name="T16" fmla="*/ 29 w 29"/>
                  <a:gd name="T17" fmla="*/ 0 h 8"/>
                  <a:gd name="T18" fmla="*/ 29 w 29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8">
                    <a:moveTo>
                      <a:pt x="29" y="0"/>
                    </a:moveTo>
                    <a:lnTo>
                      <a:pt x="29" y="0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14" name="Freeform 486"/>
              <p:cNvSpPr/>
              <p:nvPr/>
            </p:nvSpPr>
            <p:spPr bwMode="auto">
              <a:xfrm>
                <a:off x="4529" y="538"/>
                <a:ext cx="28" cy="8"/>
              </a:xfrm>
              <a:custGeom>
                <a:avLst/>
                <a:gdLst>
                  <a:gd name="T0" fmla="*/ 0 w 28"/>
                  <a:gd name="T1" fmla="*/ 0 h 8"/>
                  <a:gd name="T2" fmla="*/ 0 w 28"/>
                  <a:gd name="T3" fmla="*/ 2 h 8"/>
                  <a:gd name="T4" fmla="*/ 19 w 28"/>
                  <a:gd name="T5" fmla="*/ 5 h 8"/>
                  <a:gd name="T6" fmla="*/ 28 w 28"/>
                  <a:gd name="T7" fmla="*/ 8 h 8"/>
                  <a:gd name="T8" fmla="*/ 28 w 28"/>
                  <a:gd name="T9" fmla="*/ 8 h 8"/>
                  <a:gd name="T10" fmla="*/ 28 w 28"/>
                  <a:gd name="T11" fmla="*/ 8 h 8"/>
                  <a:gd name="T12" fmla="*/ 16 w 28"/>
                  <a:gd name="T13" fmla="*/ 2 h 8"/>
                  <a:gd name="T14" fmla="*/ 6 w 28"/>
                  <a:gd name="T15" fmla="*/ 0 h 8"/>
                  <a:gd name="T16" fmla="*/ 0 w 28"/>
                  <a:gd name="T17" fmla="*/ 0 h 8"/>
                  <a:gd name="T18" fmla="*/ 0 w 2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8">
                    <a:moveTo>
                      <a:pt x="0" y="0"/>
                    </a:moveTo>
                    <a:lnTo>
                      <a:pt x="0" y="2"/>
                    </a:lnTo>
                    <a:lnTo>
                      <a:pt x="19" y="5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15" name="Freeform 487"/>
              <p:cNvSpPr/>
              <p:nvPr/>
            </p:nvSpPr>
            <p:spPr bwMode="auto">
              <a:xfrm>
                <a:off x="2681" y="544"/>
                <a:ext cx="32" cy="5"/>
              </a:xfrm>
              <a:custGeom>
                <a:avLst/>
                <a:gdLst>
                  <a:gd name="T0" fmla="*/ 32 w 32"/>
                  <a:gd name="T1" fmla="*/ 0 h 5"/>
                  <a:gd name="T2" fmla="*/ 32 w 32"/>
                  <a:gd name="T3" fmla="*/ 2 h 5"/>
                  <a:gd name="T4" fmla="*/ 0 w 32"/>
                  <a:gd name="T5" fmla="*/ 5 h 5"/>
                  <a:gd name="T6" fmla="*/ 0 w 32"/>
                  <a:gd name="T7" fmla="*/ 5 h 5"/>
                  <a:gd name="T8" fmla="*/ 3 w 32"/>
                  <a:gd name="T9" fmla="*/ 3 h 5"/>
                  <a:gd name="T10" fmla="*/ 19 w 32"/>
                  <a:gd name="T11" fmla="*/ 0 h 5"/>
                  <a:gd name="T12" fmla="*/ 19 w 32"/>
                  <a:gd name="T13" fmla="*/ 0 h 5"/>
                  <a:gd name="T14" fmla="*/ 29 w 32"/>
                  <a:gd name="T15" fmla="*/ 0 h 5"/>
                  <a:gd name="T16" fmla="*/ 32 w 3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0"/>
                    </a:moveTo>
                    <a:lnTo>
                      <a:pt x="3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16" name="Freeform 488"/>
              <p:cNvSpPr/>
              <p:nvPr/>
            </p:nvSpPr>
            <p:spPr bwMode="auto">
              <a:xfrm>
                <a:off x="4000" y="541"/>
                <a:ext cx="32" cy="5"/>
              </a:xfrm>
              <a:custGeom>
                <a:avLst/>
                <a:gdLst>
                  <a:gd name="T0" fmla="*/ 0 w 32"/>
                  <a:gd name="T1" fmla="*/ 0 h 5"/>
                  <a:gd name="T2" fmla="*/ 0 w 32"/>
                  <a:gd name="T3" fmla="*/ 2 h 5"/>
                  <a:gd name="T4" fmla="*/ 29 w 32"/>
                  <a:gd name="T5" fmla="*/ 5 h 5"/>
                  <a:gd name="T6" fmla="*/ 32 w 32"/>
                  <a:gd name="T7" fmla="*/ 3 h 5"/>
                  <a:gd name="T8" fmla="*/ 29 w 32"/>
                  <a:gd name="T9" fmla="*/ 2 h 5"/>
                  <a:gd name="T10" fmla="*/ 10 w 32"/>
                  <a:gd name="T11" fmla="*/ 0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0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29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17" name="Freeform 489"/>
              <p:cNvSpPr/>
              <p:nvPr/>
            </p:nvSpPr>
            <p:spPr bwMode="auto">
              <a:xfrm>
                <a:off x="3251" y="544"/>
                <a:ext cx="13" cy="9"/>
              </a:xfrm>
              <a:custGeom>
                <a:avLst/>
                <a:gdLst>
                  <a:gd name="T0" fmla="*/ 6 w 13"/>
                  <a:gd name="T1" fmla="*/ 6 h 9"/>
                  <a:gd name="T2" fmla="*/ 0 w 13"/>
                  <a:gd name="T3" fmla="*/ 9 h 9"/>
                  <a:gd name="T4" fmla="*/ 0 w 13"/>
                  <a:gd name="T5" fmla="*/ 6 h 9"/>
                  <a:gd name="T6" fmla="*/ 9 w 13"/>
                  <a:gd name="T7" fmla="*/ 0 h 9"/>
                  <a:gd name="T8" fmla="*/ 13 w 13"/>
                  <a:gd name="T9" fmla="*/ 0 h 9"/>
                  <a:gd name="T10" fmla="*/ 6 w 13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6" y="6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18" name="Freeform 490"/>
              <p:cNvSpPr/>
              <p:nvPr/>
            </p:nvSpPr>
            <p:spPr bwMode="auto">
              <a:xfrm>
                <a:off x="3449" y="543"/>
                <a:ext cx="10" cy="9"/>
              </a:xfrm>
              <a:custGeom>
                <a:avLst/>
                <a:gdLst>
                  <a:gd name="T0" fmla="*/ 4 w 10"/>
                  <a:gd name="T1" fmla="*/ 6 h 9"/>
                  <a:gd name="T2" fmla="*/ 10 w 10"/>
                  <a:gd name="T3" fmla="*/ 9 h 9"/>
                  <a:gd name="T4" fmla="*/ 10 w 10"/>
                  <a:gd name="T5" fmla="*/ 6 h 9"/>
                  <a:gd name="T6" fmla="*/ 4 w 10"/>
                  <a:gd name="T7" fmla="*/ 0 h 9"/>
                  <a:gd name="T8" fmla="*/ 0 w 10"/>
                  <a:gd name="T9" fmla="*/ 0 h 9"/>
                  <a:gd name="T10" fmla="*/ 4 w 10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4" y="6"/>
                    </a:moveTo>
                    <a:lnTo>
                      <a:pt x="10" y="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19" name="Freeform 491"/>
              <p:cNvSpPr/>
              <p:nvPr/>
            </p:nvSpPr>
            <p:spPr bwMode="auto">
              <a:xfrm>
                <a:off x="2284" y="547"/>
                <a:ext cx="12" cy="8"/>
              </a:xfrm>
              <a:custGeom>
                <a:avLst/>
                <a:gdLst>
                  <a:gd name="T0" fmla="*/ 12 w 12"/>
                  <a:gd name="T1" fmla="*/ 6 h 8"/>
                  <a:gd name="T2" fmla="*/ 12 w 12"/>
                  <a:gd name="T3" fmla="*/ 8 h 8"/>
                  <a:gd name="T4" fmla="*/ 12 w 12"/>
                  <a:gd name="T5" fmla="*/ 8 h 8"/>
                  <a:gd name="T6" fmla="*/ 0 w 12"/>
                  <a:gd name="T7" fmla="*/ 2 h 8"/>
                  <a:gd name="T8" fmla="*/ 0 w 12"/>
                  <a:gd name="T9" fmla="*/ 0 h 8"/>
                  <a:gd name="T10" fmla="*/ 6 w 12"/>
                  <a:gd name="T11" fmla="*/ 3 h 8"/>
                  <a:gd name="T12" fmla="*/ 12 w 12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20" name="Freeform 492"/>
              <p:cNvSpPr/>
              <p:nvPr/>
            </p:nvSpPr>
            <p:spPr bwMode="auto">
              <a:xfrm>
                <a:off x="4413" y="543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6 w 16"/>
                  <a:gd name="T7" fmla="*/ 0 h 7"/>
                  <a:gd name="T8" fmla="*/ 13 w 16"/>
                  <a:gd name="T9" fmla="*/ 0 h 7"/>
                  <a:gd name="T10" fmla="*/ 7 w 16"/>
                  <a:gd name="T11" fmla="*/ 1 h 7"/>
                  <a:gd name="T12" fmla="*/ 0 w 1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21" name="Freeform 493"/>
              <p:cNvSpPr/>
              <p:nvPr/>
            </p:nvSpPr>
            <p:spPr bwMode="auto">
              <a:xfrm>
                <a:off x="2639" y="549"/>
                <a:ext cx="23" cy="4"/>
              </a:xfrm>
              <a:custGeom>
                <a:avLst/>
                <a:gdLst>
                  <a:gd name="T0" fmla="*/ 23 w 23"/>
                  <a:gd name="T1" fmla="*/ 1 h 4"/>
                  <a:gd name="T2" fmla="*/ 23 w 23"/>
                  <a:gd name="T3" fmla="*/ 1 h 4"/>
                  <a:gd name="T4" fmla="*/ 3 w 23"/>
                  <a:gd name="T5" fmla="*/ 4 h 4"/>
                  <a:gd name="T6" fmla="*/ 0 w 23"/>
                  <a:gd name="T7" fmla="*/ 4 h 4"/>
                  <a:gd name="T8" fmla="*/ 0 w 23"/>
                  <a:gd name="T9" fmla="*/ 4 h 4"/>
                  <a:gd name="T10" fmla="*/ 0 w 23"/>
                  <a:gd name="T11" fmla="*/ 4 h 4"/>
                  <a:gd name="T12" fmla="*/ 7 w 23"/>
                  <a:gd name="T13" fmla="*/ 1 h 4"/>
                  <a:gd name="T14" fmla="*/ 16 w 23"/>
                  <a:gd name="T15" fmla="*/ 0 h 4"/>
                  <a:gd name="T16" fmla="*/ 19 w 23"/>
                  <a:gd name="T17" fmla="*/ 0 h 4"/>
                  <a:gd name="T18" fmla="*/ 23 w 23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4">
                    <a:moveTo>
                      <a:pt x="23" y="1"/>
                    </a:moveTo>
                    <a:lnTo>
                      <a:pt x="23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22" name="Freeform 494"/>
              <p:cNvSpPr/>
              <p:nvPr/>
            </p:nvSpPr>
            <p:spPr bwMode="auto">
              <a:xfrm>
                <a:off x="4051" y="546"/>
                <a:ext cx="23" cy="3"/>
              </a:xfrm>
              <a:custGeom>
                <a:avLst/>
                <a:gdLst>
                  <a:gd name="T0" fmla="*/ 0 w 23"/>
                  <a:gd name="T1" fmla="*/ 0 h 3"/>
                  <a:gd name="T2" fmla="*/ 0 w 23"/>
                  <a:gd name="T3" fmla="*/ 1 h 3"/>
                  <a:gd name="T4" fmla="*/ 16 w 23"/>
                  <a:gd name="T5" fmla="*/ 3 h 3"/>
                  <a:gd name="T6" fmla="*/ 20 w 23"/>
                  <a:gd name="T7" fmla="*/ 3 h 3"/>
                  <a:gd name="T8" fmla="*/ 20 w 23"/>
                  <a:gd name="T9" fmla="*/ 3 h 3"/>
                  <a:gd name="T10" fmla="*/ 23 w 23"/>
                  <a:gd name="T11" fmla="*/ 3 h 3"/>
                  <a:gd name="T12" fmla="*/ 13 w 23"/>
                  <a:gd name="T13" fmla="*/ 0 h 3"/>
                  <a:gd name="T14" fmla="*/ 4 w 23"/>
                  <a:gd name="T15" fmla="*/ 0 h 3"/>
                  <a:gd name="T16" fmla="*/ 0 w 23"/>
                  <a:gd name="T17" fmla="*/ 0 h 3"/>
                  <a:gd name="T18" fmla="*/ 0 w 2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">
                    <a:moveTo>
                      <a:pt x="0" y="0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23" name="Freeform 495"/>
              <p:cNvSpPr/>
              <p:nvPr/>
            </p:nvSpPr>
            <p:spPr bwMode="auto">
              <a:xfrm>
                <a:off x="2610" y="553"/>
                <a:ext cx="7" cy="11"/>
              </a:xfrm>
              <a:custGeom>
                <a:avLst/>
                <a:gdLst>
                  <a:gd name="T0" fmla="*/ 7 w 7"/>
                  <a:gd name="T1" fmla="*/ 11 h 11"/>
                  <a:gd name="T2" fmla="*/ 4 w 7"/>
                  <a:gd name="T3" fmla="*/ 11 h 11"/>
                  <a:gd name="T4" fmla="*/ 0 w 7"/>
                  <a:gd name="T5" fmla="*/ 8 h 11"/>
                  <a:gd name="T6" fmla="*/ 4 w 7"/>
                  <a:gd name="T7" fmla="*/ 2 h 11"/>
                  <a:gd name="T8" fmla="*/ 4 w 7"/>
                  <a:gd name="T9" fmla="*/ 0 h 11"/>
                  <a:gd name="T10" fmla="*/ 7 w 7"/>
                  <a:gd name="T11" fmla="*/ 10 h 11"/>
                  <a:gd name="T12" fmla="*/ 7 w 7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1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24" name="Freeform 496"/>
              <p:cNvSpPr/>
              <p:nvPr/>
            </p:nvSpPr>
            <p:spPr bwMode="auto">
              <a:xfrm>
                <a:off x="4096" y="550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0 w 3"/>
                  <a:gd name="T3" fmla="*/ 10 h 10"/>
                  <a:gd name="T4" fmla="*/ 3 w 3"/>
                  <a:gd name="T5" fmla="*/ 8 h 10"/>
                  <a:gd name="T6" fmla="*/ 3 w 3"/>
                  <a:gd name="T7" fmla="*/ 0 h 10"/>
                  <a:gd name="T8" fmla="*/ 0 w 3"/>
                  <a:gd name="T9" fmla="*/ 0 h 10"/>
                  <a:gd name="T10" fmla="*/ 0 w 3"/>
                  <a:gd name="T11" fmla="*/ 8 h 10"/>
                  <a:gd name="T12" fmla="*/ 0 w 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25" name="Freeform 497"/>
              <p:cNvSpPr/>
              <p:nvPr/>
            </p:nvSpPr>
            <p:spPr bwMode="auto">
              <a:xfrm>
                <a:off x="2377" y="555"/>
                <a:ext cx="25" cy="3"/>
              </a:xfrm>
              <a:custGeom>
                <a:avLst/>
                <a:gdLst>
                  <a:gd name="T0" fmla="*/ 25 w 25"/>
                  <a:gd name="T1" fmla="*/ 3 h 3"/>
                  <a:gd name="T2" fmla="*/ 16 w 25"/>
                  <a:gd name="T3" fmla="*/ 3 h 3"/>
                  <a:gd name="T4" fmla="*/ 3 w 25"/>
                  <a:gd name="T5" fmla="*/ 1 h 3"/>
                  <a:gd name="T6" fmla="*/ 0 w 25"/>
                  <a:gd name="T7" fmla="*/ 1 h 3"/>
                  <a:gd name="T8" fmla="*/ 0 w 25"/>
                  <a:gd name="T9" fmla="*/ 0 h 3"/>
                  <a:gd name="T10" fmla="*/ 25 w 25"/>
                  <a:gd name="T11" fmla="*/ 3 h 3"/>
                  <a:gd name="T12" fmla="*/ 25 w 2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">
                    <a:moveTo>
                      <a:pt x="25" y="3"/>
                    </a:moveTo>
                    <a:lnTo>
                      <a:pt x="16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26" name="Freeform 498"/>
              <p:cNvSpPr/>
              <p:nvPr/>
            </p:nvSpPr>
            <p:spPr bwMode="auto">
              <a:xfrm>
                <a:off x="4311" y="549"/>
                <a:ext cx="22" cy="4"/>
              </a:xfrm>
              <a:custGeom>
                <a:avLst/>
                <a:gdLst>
                  <a:gd name="T0" fmla="*/ 0 w 22"/>
                  <a:gd name="T1" fmla="*/ 4 h 4"/>
                  <a:gd name="T2" fmla="*/ 6 w 22"/>
                  <a:gd name="T3" fmla="*/ 4 h 4"/>
                  <a:gd name="T4" fmla="*/ 22 w 22"/>
                  <a:gd name="T5" fmla="*/ 3 h 4"/>
                  <a:gd name="T6" fmla="*/ 22 w 22"/>
                  <a:gd name="T7" fmla="*/ 3 h 4"/>
                  <a:gd name="T8" fmla="*/ 22 w 22"/>
                  <a:gd name="T9" fmla="*/ 0 h 4"/>
                  <a:gd name="T10" fmla="*/ 0 w 22"/>
                  <a:gd name="T11" fmla="*/ 4 h 4"/>
                  <a:gd name="T12" fmla="*/ 0 w 2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6" y="4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27" name="Freeform 499"/>
              <p:cNvSpPr/>
              <p:nvPr/>
            </p:nvSpPr>
            <p:spPr bwMode="auto">
              <a:xfrm>
                <a:off x="2117" y="556"/>
                <a:ext cx="26" cy="10"/>
              </a:xfrm>
              <a:custGeom>
                <a:avLst/>
                <a:gdLst>
                  <a:gd name="T0" fmla="*/ 26 w 26"/>
                  <a:gd name="T1" fmla="*/ 0 h 10"/>
                  <a:gd name="T2" fmla="*/ 3 w 26"/>
                  <a:gd name="T3" fmla="*/ 10 h 10"/>
                  <a:gd name="T4" fmla="*/ 3 w 26"/>
                  <a:gd name="T5" fmla="*/ 10 h 10"/>
                  <a:gd name="T6" fmla="*/ 0 w 26"/>
                  <a:gd name="T7" fmla="*/ 10 h 10"/>
                  <a:gd name="T8" fmla="*/ 23 w 26"/>
                  <a:gd name="T9" fmla="*/ 0 h 10"/>
                  <a:gd name="T10" fmla="*/ 26 w 26"/>
                  <a:gd name="T11" fmla="*/ 0 h 10"/>
                  <a:gd name="T12" fmla="*/ 26 w 2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0">
                    <a:moveTo>
                      <a:pt x="26" y="0"/>
                    </a:move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28" name="Freeform 500"/>
              <p:cNvSpPr/>
              <p:nvPr/>
            </p:nvSpPr>
            <p:spPr bwMode="auto">
              <a:xfrm>
                <a:off x="4567" y="550"/>
                <a:ext cx="26" cy="11"/>
              </a:xfrm>
              <a:custGeom>
                <a:avLst/>
                <a:gdLst>
                  <a:gd name="T0" fmla="*/ 0 w 26"/>
                  <a:gd name="T1" fmla="*/ 0 h 11"/>
                  <a:gd name="T2" fmla="*/ 22 w 26"/>
                  <a:gd name="T3" fmla="*/ 11 h 11"/>
                  <a:gd name="T4" fmla="*/ 26 w 26"/>
                  <a:gd name="T5" fmla="*/ 11 h 11"/>
                  <a:gd name="T6" fmla="*/ 26 w 26"/>
                  <a:gd name="T7" fmla="*/ 10 h 11"/>
                  <a:gd name="T8" fmla="*/ 3 w 26"/>
                  <a:gd name="T9" fmla="*/ 0 h 11"/>
                  <a:gd name="T10" fmla="*/ 3 w 26"/>
                  <a:gd name="T11" fmla="*/ 0 h 11"/>
                  <a:gd name="T12" fmla="*/ 0 w 2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0" y="0"/>
                    </a:moveTo>
                    <a:lnTo>
                      <a:pt x="22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29" name="Freeform 501"/>
              <p:cNvSpPr/>
              <p:nvPr/>
            </p:nvSpPr>
            <p:spPr bwMode="auto">
              <a:xfrm>
                <a:off x="2549" y="556"/>
                <a:ext cx="23" cy="5"/>
              </a:xfrm>
              <a:custGeom>
                <a:avLst/>
                <a:gdLst>
                  <a:gd name="T0" fmla="*/ 23 w 23"/>
                  <a:gd name="T1" fmla="*/ 2 h 5"/>
                  <a:gd name="T2" fmla="*/ 23 w 23"/>
                  <a:gd name="T3" fmla="*/ 2 h 5"/>
                  <a:gd name="T4" fmla="*/ 7 w 23"/>
                  <a:gd name="T5" fmla="*/ 5 h 5"/>
                  <a:gd name="T6" fmla="*/ 4 w 23"/>
                  <a:gd name="T7" fmla="*/ 5 h 5"/>
                  <a:gd name="T8" fmla="*/ 0 w 23"/>
                  <a:gd name="T9" fmla="*/ 4 h 5"/>
                  <a:gd name="T10" fmla="*/ 0 w 23"/>
                  <a:gd name="T11" fmla="*/ 4 h 5"/>
                  <a:gd name="T12" fmla="*/ 16 w 23"/>
                  <a:gd name="T13" fmla="*/ 0 h 5"/>
                  <a:gd name="T14" fmla="*/ 20 w 23"/>
                  <a:gd name="T15" fmla="*/ 0 h 5"/>
                  <a:gd name="T16" fmla="*/ 23 w 2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23" y="2"/>
                    </a:moveTo>
                    <a:lnTo>
                      <a:pt x="23" y="2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30" name="Freeform 502"/>
              <p:cNvSpPr/>
              <p:nvPr/>
            </p:nvSpPr>
            <p:spPr bwMode="auto">
              <a:xfrm>
                <a:off x="4141" y="553"/>
                <a:ext cx="19" cy="3"/>
              </a:xfrm>
              <a:custGeom>
                <a:avLst/>
                <a:gdLst>
                  <a:gd name="T0" fmla="*/ 0 w 19"/>
                  <a:gd name="T1" fmla="*/ 0 h 3"/>
                  <a:gd name="T2" fmla="*/ 0 w 19"/>
                  <a:gd name="T3" fmla="*/ 0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9 w 19"/>
                  <a:gd name="T11" fmla="*/ 2 h 3"/>
                  <a:gd name="T12" fmla="*/ 3 w 19"/>
                  <a:gd name="T13" fmla="*/ 0 h 3"/>
                  <a:gd name="T14" fmla="*/ 0 w 19"/>
                  <a:gd name="T15" fmla="*/ 0 h 3"/>
                  <a:gd name="T16" fmla="*/ 0 w 19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31" name="Freeform 503"/>
              <p:cNvSpPr/>
              <p:nvPr/>
            </p:nvSpPr>
            <p:spPr bwMode="auto">
              <a:xfrm>
                <a:off x="3225" y="558"/>
                <a:ext cx="16" cy="5"/>
              </a:xfrm>
              <a:custGeom>
                <a:avLst/>
                <a:gdLst>
                  <a:gd name="T0" fmla="*/ 16 w 16"/>
                  <a:gd name="T1" fmla="*/ 0 h 5"/>
                  <a:gd name="T2" fmla="*/ 3 w 16"/>
                  <a:gd name="T3" fmla="*/ 5 h 5"/>
                  <a:gd name="T4" fmla="*/ 0 w 16"/>
                  <a:gd name="T5" fmla="*/ 5 h 5"/>
                  <a:gd name="T6" fmla="*/ 0 w 16"/>
                  <a:gd name="T7" fmla="*/ 5 h 5"/>
                  <a:gd name="T8" fmla="*/ 0 w 16"/>
                  <a:gd name="T9" fmla="*/ 3 h 5"/>
                  <a:gd name="T10" fmla="*/ 16 w 16"/>
                  <a:gd name="T11" fmla="*/ 0 h 5"/>
                  <a:gd name="T12" fmla="*/ 16 w 16"/>
                  <a:gd name="T13" fmla="*/ 0 h 5"/>
                  <a:gd name="T14" fmla="*/ 16 w 1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5">
                    <a:moveTo>
                      <a:pt x="16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32" name="Freeform 504"/>
              <p:cNvSpPr/>
              <p:nvPr/>
            </p:nvSpPr>
            <p:spPr bwMode="auto">
              <a:xfrm>
                <a:off x="3469" y="556"/>
                <a:ext cx="19" cy="5"/>
              </a:xfrm>
              <a:custGeom>
                <a:avLst/>
                <a:gdLst>
                  <a:gd name="T0" fmla="*/ 0 w 19"/>
                  <a:gd name="T1" fmla="*/ 0 h 5"/>
                  <a:gd name="T2" fmla="*/ 16 w 19"/>
                  <a:gd name="T3" fmla="*/ 5 h 5"/>
                  <a:gd name="T4" fmla="*/ 16 w 19"/>
                  <a:gd name="T5" fmla="*/ 5 h 5"/>
                  <a:gd name="T6" fmla="*/ 16 w 19"/>
                  <a:gd name="T7" fmla="*/ 5 h 5"/>
                  <a:gd name="T8" fmla="*/ 19 w 19"/>
                  <a:gd name="T9" fmla="*/ 4 h 5"/>
                  <a:gd name="T10" fmla="*/ 3 w 19"/>
                  <a:gd name="T11" fmla="*/ 0 h 5"/>
                  <a:gd name="T12" fmla="*/ 0 w 19"/>
                  <a:gd name="T13" fmla="*/ 0 h 5"/>
                  <a:gd name="T14" fmla="*/ 0 w 1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5">
                    <a:moveTo>
                      <a:pt x="0" y="0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33" name="Freeform 505"/>
              <p:cNvSpPr/>
              <p:nvPr/>
            </p:nvSpPr>
            <p:spPr bwMode="auto">
              <a:xfrm>
                <a:off x="2434" y="558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29 w 29"/>
                  <a:gd name="T5" fmla="*/ 3 h 3"/>
                  <a:gd name="T6" fmla="*/ 0 w 29"/>
                  <a:gd name="T7" fmla="*/ 3 h 3"/>
                  <a:gd name="T8" fmla="*/ 0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34" name="Freeform 506"/>
              <p:cNvSpPr/>
              <p:nvPr/>
            </p:nvSpPr>
            <p:spPr bwMode="auto">
              <a:xfrm>
                <a:off x="4247" y="553"/>
                <a:ext cx="29" cy="3"/>
              </a:xfrm>
              <a:custGeom>
                <a:avLst/>
                <a:gdLst>
                  <a:gd name="T0" fmla="*/ 0 w 29"/>
                  <a:gd name="T1" fmla="*/ 2 h 3"/>
                  <a:gd name="T2" fmla="*/ 0 w 29"/>
                  <a:gd name="T3" fmla="*/ 3 h 3"/>
                  <a:gd name="T4" fmla="*/ 0 w 29"/>
                  <a:gd name="T5" fmla="*/ 3 h 3"/>
                  <a:gd name="T6" fmla="*/ 29 w 29"/>
                  <a:gd name="T7" fmla="*/ 3 h 3"/>
                  <a:gd name="T8" fmla="*/ 29 w 29"/>
                  <a:gd name="T9" fmla="*/ 0 h 3"/>
                  <a:gd name="T10" fmla="*/ 3 w 29"/>
                  <a:gd name="T11" fmla="*/ 2 h 3"/>
                  <a:gd name="T12" fmla="*/ 0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35" name="Freeform 507"/>
              <p:cNvSpPr/>
              <p:nvPr/>
            </p:nvSpPr>
            <p:spPr bwMode="auto">
              <a:xfrm>
                <a:off x="2495" y="558"/>
                <a:ext cx="26" cy="3"/>
              </a:xfrm>
              <a:custGeom>
                <a:avLst/>
                <a:gdLst>
                  <a:gd name="T0" fmla="*/ 26 w 26"/>
                  <a:gd name="T1" fmla="*/ 2 h 3"/>
                  <a:gd name="T2" fmla="*/ 26 w 26"/>
                  <a:gd name="T3" fmla="*/ 2 h 3"/>
                  <a:gd name="T4" fmla="*/ 0 w 26"/>
                  <a:gd name="T5" fmla="*/ 3 h 3"/>
                  <a:gd name="T6" fmla="*/ 0 w 26"/>
                  <a:gd name="T7" fmla="*/ 3 h 3"/>
                  <a:gd name="T8" fmla="*/ 0 w 26"/>
                  <a:gd name="T9" fmla="*/ 3 h 3"/>
                  <a:gd name="T10" fmla="*/ 10 w 26"/>
                  <a:gd name="T11" fmla="*/ 0 h 3"/>
                  <a:gd name="T12" fmla="*/ 22 w 26"/>
                  <a:gd name="T13" fmla="*/ 0 h 3"/>
                  <a:gd name="T14" fmla="*/ 26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2"/>
                    </a:moveTo>
                    <a:lnTo>
                      <a:pt x="26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36" name="Freeform 508"/>
              <p:cNvSpPr/>
              <p:nvPr/>
            </p:nvSpPr>
            <p:spPr bwMode="auto">
              <a:xfrm>
                <a:off x="4192" y="555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0 w 26"/>
                  <a:gd name="T3" fmla="*/ 0 h 1"/>
                  <a:gd name="T4" fmla="*/ 23 w 26"/>
                  <a:gd name="T5" fmla="*/ 1 h 1"/>
                  <a:gd name="T6" fmla="*/ 26 w 26"/>
                  <a:gd name="T7" fmla="*/ 1 h 1"/>
                  <a:gd name="T8" fmla="*/ 26 w 26"/>
                  <a:gd name="T9" fmla="*/ 1 h 1"/>
                  <a:gd name="T10" fmla="*/ 13 w 26"/>
                  <a:gd name="T11" fmla="*/ 0 h 1"/>
                  <a:gd name="T12" fmla="*/ 0 w 26"/>
                  <a:gd name="T13" fmla="*/ 0 h 1"/>
                  <a:gd name="T14" fmla="*/ 0 w 26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">
                    <a:moveTo>
                      <a:pt x="0" y="0"/>
                    </a:moveTo>
                    <a:lnTo>
                      <a:pt x="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37" name="Freeform 509"/>
              <p:cNvSpPr/>
              <p:nvPr/>
            </p:nvSpPr>
            <p:spPr bwMode="auto">
              <a:xfrm>
                <a:off x="2306" y="563"/>
                <a:ext cx="6" cy="12"/>
              </a:xfrm>
              <a:custGeom>
                <a:avLst/>
                <a:gdLst>
                  <a:gd name="T0" fmla="*/ 6 w 6"/>
                  <a:gd name="T1" fmla="*/ 9 h 12"/>
                  <a:gd name="T2" fmla="*/ 6 w 6"/>
                  <a:gd name="T3" fmla="*/ 10 h 12"/>
                  <a:gd name="T4" fmla="*/ 3 w 6"/>
                  <a:gd name="T5" fmla="*/ 12 h 12"/>
                  <a:gd name="T6" fmla="*/ 3 w 6"/>
                  <a:gd name="T7" fmla="*/ 12 h 12"/>
                  <a:gd name="T8" fmla="*/ 0 w 6"/>
                  <a:gd name="T9" fmla="*/ 0 h 12"/>
                  <a:gd name="T10" fmla="*/ 3 w 6"/>
                  <a:gd name="T11" fmla="*/ 1 h 12"/>
                  <a:gd name="T12" fmla="*/ 6 w 6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9"/>
                    </a:moveTo>
                    <a:lnTo>
                      <a:pt x="6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38" name="Freeform 510"/>
              <p:cNvSpPr/>
              <p:nvPr/>
            </p:nvSpPr>
            <p:spPr bwMode="auto">
              <a:xfrm>
                <a:off x="4401" y="556"/>
                <a:ext cx="3" cy="13"/>
              </a:xfrm>
              <a:custGeom>
                <a:avLst/>
                <a:gdLst>
                  <a:gd name="T0" fmla="*/ 0 w 3"/>
                  <a:gd name="T1" fmla="*/ 11 h 13"/>
                  <a:gd name="T2" fmla="*/ 0 w 3"/>
                  <a:gd name="T3" fmla="*/ 13 h 13"/>
                  <a:gd name="T4" fmla="*/ 0 w 3"/>
                  <a:gd name="T5" fmla="*/ 13 h 13"/>
                  <a:gd name="T6" fmla="*/ 3 w 3"/>
                  <a:gd name="T7" fmla="*/ 13 h 13"/>
                  <a:gd name="T8" fmla="*/ 3 w 3"/>
                  <a:gd name="T9" fmla="*/ 0 h 13"/>
                  <a:gd name="T10" fmla="*/ 0 w 3"/>
                  <a:gd name="T11" fmla="*/ 4 h 13"/>
                  <a:gd name="T12" fmla="*/ 0 w 3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3">
                    <a:moveTo>
                      <a:pt x="0" y="11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39" name="Freeform 511"/>
              <p:cNvSpPr/>
              <p:nvPr/>
            </p:nvSpPr>
            <p:spPr bwMode="auto">
              <a:xfrm>
                <a:off x="3206" y="564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3 w 10"/>
                  <a:gd name="T3" fmla="*/ 2 h 2"/>
                  <a:gd name="T4" fmla="*/ 0 w 10"/>
                  <a:gd name="T5" fmla="*/ 2 h 2"/>
                  <a:gd name="T6" fmla="*/ 0 w 10"/>
                  <a:gd name="T7" fmla="*/ 0 h 2"/>
                  <a:gd name="T8" fmla="*/ 6 w 10"/>
                  <a:gd name="T9" fmla="*/ 0 h 2"/>
                  <a:gd name="T10" fmla="*/ 10 w 10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40" name="Freeform 512"/>
              <p:cNvSpPr/>
              <p:nvPr/>
            </p:nvSpPr>
            <p:spPr bwMode="auto">
              <a:xfrm>
                <a:off x="3497" y="5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4 w 10"/>
                  <a:gd name="T3" fmla="*/ 1 h 1"/>
                  <a:gd name="T4" fmla="*/ 10 w 10"/>
                  <a:gd name="T5" fmla="*/ 1 h 1"/>
                  <a:gd name="T6" fmla="*/ 10 w 10"/>
                  <a:gd name="T7" fmla="*/ 0 h 1"/>
                  <a:gd name="T8" fmla="*/ 0 w 10"/>
                  <a:gd name="T9" fmla="*/ 0 h 1"/>
                  <a:gd name="T10" fmla="*/ 0 w 10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4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41" name="Freeform 513"/>
              <p:cNvSpPr/>
              <p:nvPr/>
            </p:nvSpPr>
            <p:spPr bwMode="auto">
              <a:xfrm>
                <a:off x="2104" y="572"/>
                <a:ext cx="4" cy="4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1 h 4"/>
                  <a:gd name="T8" fmla="*/ 4 w 4"/>
                  <a:gd name="T9" fmla="*/ 0 h 4"/>
                  <a:gd name="T10" fmla="*/ 4 w 4"/>
                  <a:gd name="T11" fmla="*/ 0 h 4"/>
                  <a:gd name="T12" fmla="*/ 4 w 4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42" name="Freeform 514"/>
              <p:cNvSpPr/>
              <p:nvPr/>
            </p:nvSpPr>
            <p:spPr bwMode="auto">
              <a:xfrm>
                <a:off x="4602" y="566"/>
                <a:ext cx="7" cy="4"/>
              </a:xfrm>
              <a:custGeom>
                <a:avLst/>
                <a:gdLst>
                  <a:gd name="T0" fmla="*/ 0 w 7"/>
                  <a:gd name="T1" fmla="*/ 3 h 4"/>
                  <a:gd name="T2" fmla="*/ 3 w 7"/>
                  <a:gd name="T3" fmla="*/ 4 h 4"/>
                  <a:gd name="T4" fmla="*/ 7 w 7"/>
                  <a:gd name="T5" fmla="*/ 4 h 4"/>
                  <a:gd name="T6" fmla="*/ 7 w 7"/>
                  <a:gd name="T7" fmla="*/ 1 h 4"/>
                  <a:gd name="T8" fmla="*/ 3 w 7"/>
                  <a:gd name="T9" fmla="*/ 0 h 4"/>
                  <a:gd name="T10" fmla="*/ 0 w 7"/>
                  <a:gd name="T11" fmla="*/ 0 h 4"/>
                  <a:gd name="T12" fmla="*/ 0 w 7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43" name="Rectangle 515"/>
              <p:cNvSpPr>
                <a:spLocks noChangeArrowheads="1"/>
              </p:cNvSpPr>
              <p:nvPr/>
            </p:nvSpPr>
            <p:spPr bwMode="auto">
              <a:xfrm>
                <a:off x="2706" y="572"/>
                <a:ext cx="4" cy="6"/>
              </a:xfrm>
              <a:prstGeom prst="rect">
                <a:avLst/>
              </a:pr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44" name="Freeform 516"/>
              <p:cNvSpPr/>
              <p:nvPr/>
            </p:nvSpPr>
            <p:spPr bwMode="auto">
              <a:xfrm>
                <a:off x="4000" y="569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0 h 6"/>
                  <a:gd name="T6" fmla="*/ 0 w 3"/>
                  <a:gd name="T7" fmla="*/ 0 h 6"/>
                  <a:gd name="T8" fmla="*/ 3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45" name="Freeform 517"/>
              <p:cNvSpPr/>
              <p:nvPr/>
            </p:nvSpPr>
            <p:spPr bwMode="auto">
              <a:xfrm>
                <a:off x="2620" y="573"/>
                <a:ext cx="16" cy="9"/>
              </a:xfrm>
              <a:custGeom>
                <a:avLst/>
                <a:gdLst>
                  <a:gd name="T0" fmla="*/ 3 w 16"/>
                  <a:gd name="T1" fmla="*/ 6 h 9"/>
                  <a:gd name="T2" fmla="*/ 0 w 16"/>
                  <a:gd name="T3" fmla="*/ 3 h 9"/>
                  <a:gd name="T4" fmla="*/ 0 w 16"/>
                  <a:gd name="T5" fmla="*/ 0 h 9"/>
                  <a:gd name="T6" fmla="*/ 16 w 16"/>
                  <a:gd name="T7" fmla="*/ 9 h 9"/>
                  <a:gd name="T8" fmla="*/ 3 w 16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3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46" name="Freeform 518"/>
              <p:cNvSpPr/>
              <p:nvPr/>
            </p:nvSpPr>
            <p:spPr bwMode="auto">
              <a:xfrm>
                <a:off x="4074" y="570"/>
                <a:ext cx="19" cy="8"/>
              </a:xfrm>
              <a:custGeom>
                <a:avLst/>
                <a:gdLst>
                  <a:gd name="T0" fmla="*/ 13 w 19"/>
                  <a:gd name="T1" fmla="*/ 5 h 8"/>
                  <a:gd name="T2" fmla="*/ 19 w 19"/>
                  <a:gd name="T3" fmla="*/ 2 h 8"/>
                  <a:gd name="T4" fmla="*/ 19 w 19"/>
                  <a:gd name="T5" fmla="*/ 0 h 8"/>
                  <a:gd name="T6" fmla="*/ 0 w 19"/>
                  <a:gd name="T7" fmla="*/ 8 h 8"/>
                  <a:gd name="T8" fmla="*/ 13 w 19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3" y="5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0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47" name="Freeform 519"/>
              <p:cNvSpPr/>
              <p:nvPr/>
            </p:nvSpPr>
            <p:spPr bwMode="auto">
              <a:xfrm>
                <a:off x="2687" y="579"/>
                <a:ext cx="16" cy="6"/>
              </a:xfrm>
              <a:custGeom>
                <a:avLst/>
                <a:gdLst>
                  <a:gd name="T0" fmla="*/ 3 w 16"/>
                  <a:gd name="T1" fmla="*/ 6 h 6"/>
                  <a:gd name="T2" fmla="*/ 0 w 16"/>
                  <a:gd name="T3" fmla="*/ 6 h 6"/>
                  <a:gd name="T4" fmla="*/ 13 w 16"/>
                  <a:gd name="T5" fmla="*/ 2 h 6"/>
                  <a:gd name="T6" fmla="*/ 16 w 16"/>
                  <a:gd name="T7" fmla="*/ 0 h 6"/>
                  <a:gd name="T8" fmla="*/ 16 w 16"/>
                  <a:gd name="T9" fmla="*/ 2 h 6"/>
                  <a:gd name="T10" fmla="*/ 3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3" y="6"/>
                    </a:moveTo>
                    <a:lnTo>
                      <a:pt x="0" y="6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48" name="Freeform 520"/>
              <p:cNvSpPr/>
              <p:nvPr/>
            </p:nvSpPr>
            <p:spPr bwMode="auto">
              <a:xfrm>
                <a:off x="4010" y="576"/>
                <a:ext cx="13" cy="6"/>
              </a:xfrm>
              <a:custGeom>
                <a:avLst/>
                <a:gdLst>
                  <a:gd name="T0" fmla="*/ 9 w 13"/>
                  <a:gd name="T1" fmla="*/ 6 h 6"/>
                  <a:gd name="T2" fmla="*/ 13 w 13"/>
                  <a:gd name="T3" fmla="*/ 6 h 6"/>
                  <a:gd name="T4" fmla="*/ 3 w 13"/>
                  <a:gd name="T5" fmla="*/ 2 h 6"/>
                  <a:gd name="T6" fmla="*/ 0 w 13"/>
                  <a:gd name="T7" fmla="*/ 0 h 6"/>
                  <a:gd name="T8" fmla="*/ 0 w 13"/>
                  <a:gd name="T9" fmla="*/ 2 h 6"/>
                  <a:gd name="T10" fmla="*/ 9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9" y="6"/>
                    </a:moveTo>
                    <a:lnTo>
                      <a:pt x="13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49" name="Freeform 521"/>
              <p:cNvSpPr/>
              <p:nvPr/>
            </p:nvSpPr>
            <p:spPr bwMode="auto">
              <a:xfrm>
                <a:off x="1979" y="581"/>
                <a:ext cx="193" cy="331"/>
              </a:xfrm>
              <a:custGeom>
                <a:avLst/>
                <a:gdLst>
                  <a:gd name="T0" fmla="*/ 180 w 193"/>
                  <a:gd name="T1" fmla="*/ 12 h 331"/>
                  <a:gd name="T2" fmla="*/ 193 w 193"/>
                  <a:gd name="T3" fmla="*/ 29 h 331"/>
                  <a:gd name="T4" fmla="*/ 173 w 193"/>
                  <a:gd name="T5" fmla="*/ 53 h 331"/>
                  <a:gd name="T6" fmla="*/ 151 w 193"/>
                  <a:gd name="T7" fmla="*/ 62 h 331"/>
                  <a:gd name="T8" fmla="*/ 148 w 193"/>
                  <a:gd name="T9" fmla="*/ 61 h 331"/>
                  <a:gd name="T10" fmla="*/ 164 w 193"/>
                  <a:gd name="T11" fmla="*/ 53 h 331"/>
                  <a:gd name="T12" fmla="*/ 170 w 193"/>
                  <a:gd name="T13" fmla="*/ 51 h 331"/>
                  <a:gd name="T14" fmla="*/ 164 w 193"/>
                  <a:gd name="T15" fmla="*/ 50 h 331"/>
                  <a:gd name="T16" fmla="*/ 161 w 193"/>
                  <a:gd name="T17" fmla="*/ 29 h 331"/>
                  <a:gd name="T18" fmla="*/ 132 w 193"/>
                  <a:gd name="T19" fmla="*/ 16 h 331"/>
                  <a:gd name="T20" fmla="*/ 116 w 193"/>
                  <a:gd name="T21" fmla="*/ 15 h 331"/>
                  <a:gd name="T22" fmla="*/ 61 w 193"/>
                  <a:gd name="T23" fmla="*/ 29 h 331"/>
                  <a:gd name="T24" fmla="*/ 26 w 193"/>
                  <a:gd name="T25" fmla="*/ 64 h 331"/>
                  <a:gd name="T26" fmla="*/ 39 w 193"/>
                  <a:gd name="T27" fmla="*/ 120 h 331"/>
                  <a:gd name="T28" fmla="*/ 77 w 193"/>
                  <a:gd name="T29" fmla="*/ 153 h 331"/>
                  <a:gd name="T30" fmla="*/ 116 w 193"/>
                  <a:gd name="T31" fmla="*/ 182 h 331"/>
                  <a:gd name="T32" fmla="*/ 135 w 193"/>
                  <a:gd name="T33" fmla="*/ 196 h 331"/>
                  <a:gd name="T34" fmla="*/ 164 w 193"/>
                  <a:gd name="T35" fmla="*/ 220 h 331"/>
                  <a:gd name="T36" fmla="*/ 186 w 193"/>
                  <a:gd name="T37" fmla="*/ 261 h 331"/>
                  <a:gd name="T38" fmla="*/ 183 w 193"/>
                  <a:gd name="T39" fmla="*/ 287 h 331"/>
                  <a:gd name="T40" fmla="*/ 173 w 193"/>
                  <a:gd name="T41" fmla="*/ 300 h 331"/>
                  <a:gd name="T42" fmla="*/ 167 w 193"/>
                  <a:gd name="T43" fmla="*/ 306 h 331"/>
                  <a:gd name="T44" fmla="*/ 129 w 193"/>
                  <a:gd name="T45" fmla="*/ 326 h 331"/>
                  <a:gd name="T46" fmla="*/ 80 w 193"/>
                  <a:gd name="T47" fmla="*/ 331 h 331"/>
                  <a:gd name="T48" fmla="*/ 36 w 193"/>
                  <a:gd name="T49" fmla="*/ 320 h 331"/>
                  <a:gd name="T50" fmla="*/ 26 w 193"/>
                  <a:gd name="T51" fmla="*/ 308 h 331"/>
                  <a:gd name="T52" fmla="*/ 39 w 193"/>
                  <a:gd name="T53" fmla="*/ 290 h 331"/>
                  <a:gd name="T54" fmla="*/ 55 w 193"/>
                  <a:gd name="T55" fmla="*/ 285 h 331"/>
                  <a:gd name="T56" fmla="*/ 58 w 193"/>
                  <a:gd name="T57" fmla="*/ 287 h 331"/>
                  <a:gd name="T58" fmla="*/ 52 w 193"/>
                  <a:gd name="T59" fmla="*/ 303 h 331"/>
                  <a:gd name="T60" fmla="*/ 77 w 193"/>
                  <a:gd name="T61" fmla="*/ 319 h 331"/>
                  <a:gd name="T62" fmla="*/ 96 w 193"/>
                  <a:gd name="T63" fmla="*/ 319 h 331"/>
                  <a:gd name="T64" fmla="*/ 135 w 193"/>
                  <a:gd name="T65" fmla="*/ 303 h 331"/>
                  <a:gd name="T66" fmla="*/ 145 w 193"/>
                  <a:gd name="T67" fmla="*/ 281 h 331"/>
                  <a:gd name="T68" fmla="*/ 119 w 193"/>
                  <a:gd name="T69" fmla="*/ 259 h 331"/>
                  <a:gd name="T70" fmla="*/ 87 w 193"/>
                  <a:gd name="T71" fmla="*/ 250 h 331"/>
                  <a:gd name="T72" fmla="*/ 112 w 193"/>
                  <a:gd name="T73" fmla="*/ 250 h 331"/>
                  <a:gd name="T74" fmla="*/ 135 w 193"/>
                  <a:gd name="T75" fmla="*/ 253 h 331"/>
                  <a:gd name="T76" fmla="*/ 145 w 193"/>
                  <a:gd name="T77" fmla="*/ 252 h 331"/>
                  <a:gd name="T78" fmla="*/ 119 w 193"/>
                  <a:gd name="T79" fmla="*/ 235 h 331"/>
                  <a:gd name="T80" fmla="*/ 74 w 193"/>
                  <a:gd name="T81" fmla="*/ 223 h 331"/>
                  <a:gd name="T82" fmla="*/ 77 w 193"/>
                  <a:gd name="T83" fmla="*/ 221 h 331"/>
                  <a:gd name="T84" fmla="*/ 116 w 193"/>
                  <a:gd name="T85" fmla="*/ 224 h 331"/>
                  <a:gd name="T86" fmla="*/ 138 w 193"/>
                  <a:gd name="T87" fmla="*/ 234 h 331"/>
                  <a:gd name="T88" fmla="*/ 141 w 193"/>
                  <a:gd name="T89" fmla="*/ 235 h 331"/>
                  <a:gd name="T90" fmla="*/ 148 w 193"/>
                  <a:gd name="T91" fmla="*/ 234 h 331"/>
                  <a:gd name="T92" fmla="*/ 138 w 193"/>
                  <a:gd name="T93" fmla="*/ 224 h 331"/>
                  <a:gd name="T94" fmla="*/ 80 w 193"/>
                  <a:gd name="T95" fmla="*/ 183 h 331"/>
                  <a:gd name="T96" fmla="*/ 39 w 193"/>
                  <a:gd name="T97" fmla="*/ 156 h 331"/>
                  <a:gd name="T98" fmla="*/ 10 w 193"/>
                  <a:gd name="T99" fmla="*/ 117 h 331"/>
                  <a:gd name="T100" fmla="*/ 0 w 193"/>
                  <a:gd name="T101" fmla="*/ 74 h 331"/>
                  <a:gd name="T102" fmla="*/ 20 w 193"/>
                  <a:gd name="T103" fmla="*/ 38 h 331"/>
                  <a:gd name="T104" fmla="*/ 26 w 193"/>
                  <a:gd name="T105" fmla="*/ 32 h 331"/>
                  <a:gd name="T106" fmla="*/ 68 w 193"/>
                  <a:gd name="T107" fmla="*/ 9 h 331"/>
                  <a:gd name="T108" fmla="*/ 80 w 193"/>
                  <a:gd name="T109" fmla="*/ 4 h 331"/>
                  <a:gd name="T110" fmla="*/ 122 w 193"/>
                  <a:gd name="T111" fmla="*/ 0 h 331"/>
                  <a:gd name="T112" fmla="*/ 154 w 193"/>
                  <a:gd name="T113" fmla="*/ 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154" y="3"/>
                    </a:moveTo>
                    <a:lnTo>
                      <a:pt x="180" y="12"/>
                    </a:lnTo>
                    <a:lnTo>
                      <a:pt x="189" y="20"/>
                    </a:lnTo>
                    <a:lnTo>
                      <a:pt x="193" y="29"/>
                    </a:lnTo>
                    <a:lnTo>
                      <a:pt x="189" y="41"/>
                    </a:lnTo>
                    <a:lnTo>
                      <a:pt x="173" y="53"/>
                    </a:lnTo>
                    <a:lnTo>
                      <a:pt x="161" y="59"/>
                    </a:lnTo>
                    <a:lnTo>
                      <a:pt x="151" y="62"/>
                    </a:lnTo>
                    <a:lnTo>
                      <a:pt x="151" y="61"/>
                    </a:lnTo>
                    <a:lnTo>
                      <a:pt x="148" y="61"/>
                    </a:lnTo>
                    <a:lnTo>
                      <a:pt x="161" y="53"/>
                    </a:lnTo>
                    <a:lnTo>
                      <a:pt x="164" y="53"/>
                    </a:lnTo>
                    <a:lnTo>
                      <a:pt x="167" y="51"/>
                    </a:lnTo>
                    <a:lnTo>
                      <a:pt x="170" y="51"/>
                    </a:lnTo>
                    <a:lnTo>
                      <a:pt x="170" y="50"/>
                    </a:lnTo>
                    <a:lnTo>
                      <a:pt x="164" y="50"/>
                    </a:lnTo>
                    <a:lnTo>
                      <a:pt x="167" y="38"/>
                    </a:lnTo>
                    <a:lnTo>
                      <a:pt x="161" y="29"/>
                    </a:lnTo>
                    <a:lnTo>
                      <a:pt x="151" y="24"/>
                    </a:lnTo>
                    <a:lnTo>
                      <a:pt x="132" y="16"/>
                    </a:lnTo>
                    <a:lnTo>
                      <a:pt x="122" y="16"/>
                    </a:lnTo>
                    <a:lnTo>
                      <a:pt x="116" y="15"/>
                    </a:lnTo>
                    <a:lnTo>
                      <a:pt x="77" y="23"/>
                    </a:lnTo>
                    <a:lnTo>
                      <a:pt x="61" y="29"/>
                    </a:lnTo>
                    <a:lnTo>
                      <a:pt x="39" y="42"/>
                    </a:lnTo>
                    <a:lnTo>
                      <a:pt x="26" y="64"/>
                    </a:lnTo>
                    <a:lnTo>
                      <a:pt x="29" y="94"/>
                    </a:lnTo>
                    <a:lnTo>
                      <a:pt x="39" y="120"/>
                    </a:lnTo>
                    <a:lnTo>
                      <a:pt x="61" y="142"/>
                    </a:lnTo>
                    <a:lnTo>
                      <a:pt x="77" y="153"/>
                    </a:lnTo>
                    <a:lnTo>
                      <a:pt x="93" y="167"/>
                    </a:lnTo>
                    <a:lnTo>
                      <a:pt x="116" y="182"/>
                    </a:lnTo>
                    <a:lnTo>
                      <a:pt x="132" y="193"/>
                    </a:lnTo>
                    <a:lnTo>
                      <a:pt x="135" y="196"/>
                    </a:lnTo>
                    <a:lnTo>
                      <a:pt x="138" y="199"/>
                    </a:lnTo>
                    <a:lnTo>
                      <a:pt x="164" y="220"/>
                    </a:lnTo>
                    <a:lnTo>
                      <a:pt x="177" y="238"/>
                    </a:lnTo>
                    <a:lnTo>
                      <a:pt x="186" y="261"/>
                    </a:lnTo>
                    <a:lnTo>
                      <a:pt x="186" y="270"/>
                    </a:lnTo>
                    <a:lnTo>
                      <a:pt x="183" y="287"/>
                    </a:lnTo>
                    <a:lnTo>
                      <a:pt x="177" y="290"/>
                    </a:lnTo>
                    <a:lnTo>
                      <a:pt x="173" y="300"/>
                    </a:lnTo>
                    <a:lnTo>
                      <a:pt x="170" y="300"/>
                    </a:lnTo>
                    <a:lnTo>
                      <a:pt x="167" y="306"/>
                    </a:lnTo>
                    <a:lnTo>
                      <a:pt x="154" y="317"/>
                    </a:lnTo>
                    <a:lnTo>
                      <a:pt x="129" y="326"/>
                    </a:lnTo>
                    <a:lnTo>
                      <a:pt x="109" y="329"/>
                    </a:lnTo>
                    <a:lnTo>
                      <a:pt x="80" y="331"/>
                    </a:lnTo>
                    <a:lnTo>
                      <a:pt x="52" y="326"/>
                    </a:lnTo>
                    <a:lnTo>
                      <a:pt x="36" y="320"/>
                    </a:lnTo>
                    <a:lnTo>
                      <a:pt x="29" y="313"/>
                    </a:lnTo>
                    <a:lnTo>
                      <a:pt x="26" y="308"/>
                    </a:lnTo>
                    <a:lnTo>
                      <a:pt x="29" y="296"/>
                    </a:lnTo>
                    <a:lnTo>
                      <a:pt x="39" y="290"/>
                    </a:lnTo>
                    <a:lnTo>
                      <a:pt x="52" y="287"/>
                    </a:lnTo>
                    <a:lnTo>
                      <a:pt x="55" y="285"/>
                    </a:lnTo>
                    <a:lnTo>
                      <a:pt x="64" y="285"/>
                    </a:lnTo>
                    <a:lnTo>
                      <a:pt x="58" y="287"/>
                    </a:lnTo>
                    <a:lnTo>
                      <a:pt x="52" y="294"/>
                    </a:lnTo>
                    <a:lnTo>
                      <a:pt x="52" y="303"/>
                    </a:lnTo>
                    <a:lnTo>
                      <a:pt x="61" y="313"/>
                    </a:lnTo>
                    <a:lnTo>
                      <a:pt x="77" y="319"/>
                    </a:lnTo>
                    <a:lnTo>
                      <a:pt x="90" y="320"/>
                    </a:lnTo>
                    <a:lnTo>
                      <a:pt x="96" y="319"/>
                    </a:lnTo>
                    <a:lnTo>
                      <a:pt x="116" y="314"/>
                    </a:lnTo>
                    <a:lnTo>
                      <a:pt x="135" y="303"/>
                    </a:lnTo>
                    <a:lnTo>
                      <a:pt x="145" y="290"/>
                    </a:lnTo>
                    <a:lnTo>
                      <a:pt x="145" y="281"/>
                    </a:lnTo>
                    <a:lnTo>
                      <a:pt x="138" y="272"/>
                    </a:lnTo>
                    <a:lnTo>
                      <a:pt x="119" y="259"/>
                    </a:lnTo>
                    <a:lnTo>
                      <a:pt x="100" y="253"/>
                    </a:lnTo>
                    <a:lnTo>
                      <a:pt x="87" y="250"/>
                    </a:lnTo>
                    <a:lnTo>
                      <a:pt x="93" y="249"/>
                    </a:lnTo>
                    <a:lnTo>
                      <a:pt x="112" y="250"/>
                    </a:lnTo>
                    <a:lnTo>
                      <a:pt x="132" y="253"/>
                    </a:lnTo>
                    <a:lnTo>
                      <a:pt x="135" y="253"/>
                    </a:lnTo>
                    <a:lnTo>
                      <a:pt x="138" y="255"/>
                    </a:lnTo>
                    <a:lnTo>
                      <a:pt x="145" y="252"/>
                    </a:lnTo>
                    <a:lnTo>
                      <a:pt x="135" y="243"/>
                    </a:lnTo>
                    <a:lnTo>
                      <a:pt x="119" y="235"/>
                    </a:lnTo>
                    <a:lnTo>
                      <a:pt x="96" y="228"/>
                    </a:lnTo>
                    <a:lnTo>
                      <a:pt x="74" y="223"/>
                    </a:lnTo>
                    <a:lnTo>
                      <a:pt x="71" y="223"/>
                    </a:lnTo>
                    <a:lnTo>
                      <a:pt x="77" y="221"/>
                    </a:lnTo>
                    <a:lnTo>
                      <a:pt x="100" y="221"/>
                    </a:lnTo>
                    <a:lnTo>
                      <a:pt x="116" y="224"/>
                    </a:lnTo>
                    <a:lnTo>
                      <a:pt x="132" y="229"/>
                    </a:lnTo>
                    <a:lnTo>
                      <a:pt x="138" y="234"/>
                    </a:lnTo>
                    <a:lnTo>
                      <a:pt x="138" y="235"/>
                    </a:lnTo>
                    <a:lnTo>
                      <a:pt x="141" y="235"/>
                    </a:lnTo>
                    <a:lnTo>
                      <a:pt x="145" y="235"/>
                    </a:lnTo>
                    <a:lnTo>
                      <a:pt x="148" y="234"/>
                    </a:lnTo>
                    <a:lnTo>
                      <a:pt x="145" y="226"/>
                    </a:lnTo>
                    <a:lnTo>
                      <a:pt x="138" y="224"/>
                    </a:lnTo>
                    <a:lnTo>
                      <a:pt x="135" y="218"/>
                    </a:lnTo>
                    <a:lnTo>
                      <a:pt x="80" y="183"/>
                    </a:lnTo>
                    <a:lnTo>
                      <a:pt x="64" y="173"/>
                    </a:lnTo>
                    <a:lnTo>
                      <a:pt x="39" y="156"/>
                    </a:lnTo>
                    <a:lnTo>
                      <a:pt x="20" y="132"/>
                    </a:lnTo>
                    <a:lnTo>
                      <a:pt x="10" y="117"/>
                    </a:lnTo>
                    <a:lnTo>
                      <a:pt x="0" y="95"/>
                    </a:lnTo>
                    <a:lnTo>
                      <a:pt x="0" y="74"/>
                    </a:lnTo>
                    <a:lnTo>
                      <a:pt x="10" y="5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6" y="32"/>
                    </a:lnTo>
                    <a:lnTo>
                      <a:pt x="58" y="12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80" y="4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50" name="Freeform 522"/>
              <p:cNvSpPr/>
              <p:nvPr/>
            </p:nvSpPr>
            <p:spPr bwMode="auto">
              <a:xfrm>
                <a:off x="4541" y="575"/>
                <a:ext cx="193" cy="331"/>
              </a:xfrm>
              <a:custGeom>
                <a:avLst/>
                <a:gdLst>
                  <a:gd name="T0" fmla="*/ 13 w 193"/>
                  <a:gd name="T1" fmla="*/ 13 h 331"/>
                  <a:gd name="T2" fmla="*/ 0 w 193"/>
                  <a:gd name="T3" fmla="*/ 29 h 331"/>
                  <a:gd name="T4" fmla="*/ 16 w 193"/>
                  <a:gd name="T5" fmla="*/ 54 h 331"/>
                  <a:gd name="T6" fmla="*/ 42 w 193"/>
                  <a:gd name="T7" fmla="*/ 62 h 331"/>
                  <a:gd name="T8" fmla="*/ 45 w 193"/>
                  <a:gd name="T9" fmla="*/ 62 h 331"/>
                  <a:gd name="T10" fmla="*/ 29 w 193"/>
                  <a:gd name="T11" fmla="*/ 53 h 331"/>
                  <a:gd name="T12" fmla="*/ 23 w 193"/>
                  <a:gd name="T13" fmla="*/ 51 h 331"/>
                  <a:gd name="T14" fmla="*/ 29 w 193"/>
                  <a:gd name="T15" fmla="*/ 50 h 331"/>
                  <a:gd name="T16" fmla="*/ 29 w 193"/>
                  <a:gd name="T17" fmla="*/ 29 h 331"/>
                  <a:gd name="T18" fmla="*/ 58 w 193"/>
                  <a:gd name="T19" fmla="*/ 16 h 331"/>
                  <a:gd name="T20" fmla="*/ 77 w 193"/>
                  <a:gd name="T21" fmla="*/ 15 h 331"/>
                  <a:gd name="T22" fmla="*/ 132 w 193"/>
                  <a:gd name="T23" fmla="*/ 29 h 331"/>
                  <a:gd name="T24" fmla="*/ 167 w 193"/>
                  <a:gd name="T25" fmla="*/ 63 h 331"/>
                  <a:gd name="T26" fmla="*/ 154 w 193"/>
                  <a:gd name="T27" fmla="*/ 118 h 331"/>
                  <a:gd name="T28" fmla="*/ 116 w 193"/>
                  <a:gd name="T29" fmla="*/ 153 h 331"/>
                  <a:gd name="T30" fmla="*/ 77 w 193"/>
                  <a:gd name="T31" fmla="*/ 182 h 331"/>
                  <a:gd name="T32" fmla="*/ 61 w 193"/>
                  <a:gd name="T33" fmla="*/ 196 h 331"/>
                  <a:gd name="T34" fmla="*/ 32 w 193"/>
                  <a:gd name="T35" fmla="*/ 220 h 331"/>
                  <a:gd name="T36" fmla="*/ 10 w 193"/>
                  <a:gd name="T37" fmla="*/ 261 h 331"/>
                  <a:gd name="T38" fmla="*/ 13 w 193"/>
                  <a:gd name="T39" fmla="*/ 287 h 331"/>
                  <a:gd name="T40" fmla="*/ 26 w 193"/>
                  <a:gd name="T41" fmla="*/ 300 h 331"/>
                  <a:gd name="T42" fmla="*/ 32 w 193"/>
                  <a:gd name="T43" fmla="*/ 308 h 331"/>
                  <a:gd name="T44" fmla="*/ 68 w 193"/>
                  <a:gd name="T45" fmla="*/ 326 h 331"/>
                  <a:gd name="T46" fmla="*/ 116 w 193"/>
                  <a:gd name="T47" fmla="*/ 331 h 331"/>
                  <a:gd name="T48" fmla="*/ 161 w 193"/>
                  <a:gd name="T49" fmla="*/ 320 h 331"/>
                  <a:gd name="T50" fmla="*/ 170 w 193"/>
                  <a:gd name="T51" fmla="*/ 308 h 331"/>
                  <a:gd name="T52" fmla="*/ 157 w 193"/>
                  <a:gd name="T53" fmla="*/ 290 h 331"/>
                  <a:gd name="T54" fmla="*/ 141 w 193"/>
                  <a:gd name="T55" fmla="*/ 285 h 331"/>
                  <a:gd name="T56" fmla="*/ 138 w 193"/>
                  <a:gd name="T57" fmla="*/ 287 h 331"/>
                  <a:gd name="T58" fmla="*/ 145 w 193"/>
                  <a:gd name="T59" fmla="*/ 303 h 331"/>
                  <a:gd name="T60" fmla="*/ 122 w 193"/>
                  <a:gd name="T61" fmla="*/ 319 h 331"/>
                  <a:gd name="T62" fmla="*/ 100 w 193"/>
                  <a:gd name="T63" fmla="*/ 320 h 331"/>
                  <a:gd name="T64" fmla="*/ 61 w 193"/>
                  <a:gd name="T65" fmla="*/ 303 h 331"/>
                  <a:gd name="T66" fmla="*/ 52 w 193"/>
                  <a:gd name="T67" fmla="*/ 281 h 331"/>
                  <a:gd name="T68" fmla="*/ 77 w 193"/>
                  <a:gd name="T69" fmla="*/ 259 h 331"/>
                  <a:gd name="T70" fmla="*/ 109 w 193"/>
                  <a:gd name="T71" fmla="*/ 250 h 331"/>
                  <a:gd name="T72" fmla="*/ 84 w 193"/>
                  <a:gd name="T73" fmla="*/ 250 h 331"/>
                  <a:gd name="T74" fmla="*/ 61 w 193"/>
                  <a:gd name="T75" fmla="*/ 255 h 331"/>
                  <a:gd name="T76" fmla="*/ 52 w 193"/>
                  <a:gd name="T77" fmla="*/ 252 h 331"/>
                  <a:gd name="T78" fmla="*/ 77 w 193"/>
                  <a:gd name="T79" fmla="*/ 235 h 331"/>
                  <a:gd name="T80" fmla="*/ 122 w 193"/>
                  <a:gd name="T81" fmla="*/ 223 h 331"/>
                  <a:gd name="T82" fmla="*/ 119 w 193"/>
                  <a:gd name="T83" fmla="*/ 221 h 331"/>
                  <a:gd name="T84" fmla="*/ 81 w 193"/>
                  <a:gd name="T85" fmla="*/ 224 h 331"/>
                  <a:gd name="T86" fmla="*/ 58 w 193"/>
                  <a:gd name="T87" fmla="*/ 234 h 331"/>
                  <a:gd name="T88" fmla="*/ 55 w 193"/>
                  <a:gd name="T89" fmla="*/ 237 h 331"/>
                  <a:gd name="T90" fmla="*/ 48 w 193"/>
                  <a:gd name="T91" fmla="*/ 234 h 331"/>
                  <a:gd name="T92" fmla="*/ 58 w 193"/>
                  <a:gd name="T93" fmla="*/ 224 h 331"/>
                  <a:gd name="T94" fmla="*/ 113 w 193"/>
                  <a:gd name="T95" fmla="*/ 183 h 331"/>
                  <a:gd name="T96" fmla="*/ 154 w 193"/>
                  <a:gd name="T97" fmla="*/ 155 h 331"/>
                  <a:gd name="T98" fmla="*/ 183 w 193"/>
                  <a:gd name="T99" fmla="*/ 117 h 331"/>
                  <a:gd name="T100" fmla="*/ 193 w 193"/>
                  <a:gd name="T101" fmla="*/ 73 h 331"/>
                  <a:gd name="T102" fmla="*/ 173 w 193"/>
                  <a:gd name="T103" fmla="*/ 36 h 331"/>
                  <a:gd name="T104" fmla="*/ 167 w 193"/>
                  <a:gd name="T105" fmla="*/ 32 h 331"/>
                  <a:gd name="T106" fmla="*/ 122 w 193"/>
                  <a:gd name="T107" fmla="*/ 9 h 331"/>
                  <a:gd name="T108" fmla="*/ 113 w 193"/>
                  <a:gd name="T109" fmla="*/ 4 h 331"/>
                  <a:gd name="T110" fmla="*/ 68 w 193"/>
                  <a:gd name="T111" fmla="*/ 0 h 331"/>
                  <a:gd name="T112" fmla="*/ 36 w 193"/>
                  <a:gd name="T113" fmla="*/ 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36" y="3"/>
                    </a:moveTo>
                    <a:lnTo>
                      <a:pt x="13" y="13"/>
                    </a:lnTo>
                    <a:lnTo>
                      <a:pt x="4" y="21"/>
                    </a:lnTo>
                    <a:lnTo>
                      <a:pt x="0" y="29"/>
                    </a:lnTo>
                    <a:lnTo>
                      <a:pt x="4" y="41"/>
                    </a:lnTo>
                    <a:lnTo>
                      <a:pt x="16" y="54"/>
                    </a:lnTo>
                    <a:lnTo>
                      <a:pt x="32" y="59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5" y="62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9" y="50"/>
                    </a:lnTo>
                    <a:lnTo>
                      <a:pt x="26" y="38"/>
                    </a:lnTo>
                    <a:lnTo>
                      <a:pt x="29" y="29"/>
                    </a:lnTo>
                    <a:lnTo>
                      <a:pt x="39" y="24"/>
                    </a:lnTo>
                    <a:lnTo>
                      <a:pt x="58" y="16"/>
                    </a:lnTo>
                    <a:lnTo>
                      <a:pt x="68" y="16"/>
                    </a:lnTo>
                    <a:lnTo>
                      <a:pt x="77" y="15"/>
                    </a:lnTo>
                    <a:lnTo>
                      <a:pt x="116" y="22"/>
                    </a:lnTo>
                    <a:lnTo>
                      <a:pt x="132" y="29"/>
                    </a:lnTo>
                    <a:lnTo>
                      <a:pt x="151" y="42"/>
                    </a:lnTo>
                    <a:lnTo>
                      <a:pt x="167" y="63"/>
                    </a:lnTo>
                    <a:lnTo>
                      <a:pt x="164" y="94"/>
                    </a:lnTo>
                    <a:lnTo>
                      <a:pt x="154" y="118"/>
                    </a:lnTo>
                    <a:lnTo>
                      <a:pt x="132" y="142"/>
                    </a:lnTo>
                    <a:lnTo>
                      <a:pt x="116" y="153"/>
                    </a:lnTo>
                    <a:lnTo>
                      <a:pt x="100" y="167"/>
                    </a:lnTo>
                    <a:lnTo>
                      <a:pt x="77" y="182"/>
                    </a:lnTo>
                    <a:lnTo>
                      <a:pt x="61" y="194"/>
                    </a:lnTo>
                    <a:lnTo>
                      <a:pt x="61" y="196"/>
                    </a:lnTo>
                    <a:lnTo>
                      <a:pt x="55" y="199"/>
                    </a:lnTo>
                    <a:lnTo>
                      <a:pt x="32" y="220"/>
                    </a:lnTo>
                    <a:lnTo>
                      <a:pt x="16" y="238"/>
                    </a:lnTo>
                    <a:lnTo>
                      <a:pt x="10" y="261"/>
                    </a:lnTo>
                    <a:lnTo>
                      <a:pt x="10" y="271"/>
                    </a:lnTo>
                    <a:lnTo>
                      <a:pt x="13" y="287"/>
                    </a:lnTo>
                    <a:lnTo>
                      <a:pt x="20" y="290"/>
                    </a:lnTo>
                    <a:lnTo>
                      <a:pt x="26" y="300"/>
                    </a:lnTo>
                    <a:lnTo>
                      <a:pt x="26" y="300"/>
                    </a:lnTo>
                    <a:lnTo>
                      <a:pt x="32" y="308"/>
                    </a:lnTo>
                    <a:lnTo>
                      <a:pt x="45" y="317"/>
                    </a:lnTo>
                    <a:lnTo>
                      <a:pt x="68" y="326"/>
                    </a:lnTo>
                    <a:lnTo>
                      <a:pt x="87" y="329"/>
                    </a:lnTo>
                    <a:lnTo>
                      <a:pt x="116" y="331"/>
                    </a:lnTo>
                    <a:lnTo>
                      <a:pt x="145" y="326"/>
                    </a:lnTo>
                    <a:lnTo>
                      <a:pt x="161" y="320"/>
                    </a:lnTo>
                    <a:lnTo>
                      <a:pt x="170" y="312"/>
                    </a:lnTo>
                    <a:lnTo>
                      <a:pt x="170" y="308"/>
                    </a:lnTo>
                    <a:lnTo>
                      <a:pt x="167" y="296"/>
                    </a:lnTo>
                    <a:lnTo>
                      <a:pt x="157" y="290"/>
                    </a:lnTo>
                    <a:lnTo>
                      <a:pt x="148" y="287"/>
                    </a:lnTo>
                    <a:lnTo>
                      <a:pt x="141" y="285"/>
                    </a:lnTo>
                    <a:lnTo>
                      <a:pt x="132" y="285"/>
                    </a:lnTo>
                    <a:lnTo>
                      <a:pt x="138" y="287"/>
                    </a:lnTo>
                    <a:lnTo>
                      <a:pt x="148" y="294"/>
                    </a:lnTo>
                    <a:lnTo>
                      <a:pt x="145" y="303"/>
                    </a:lnTo>
                    <a:lnTo>
                      <a:pt x="135" y="312"/>
                    </a:lnTo>
                    <a:lnTo>
                      <a:pt x="122" y="319"/>
                    </a:lnTo>
                    <a:lnTo>
                      <a:pt x="106" y="320"/>
                    </a:lnTo>
                    <a:lnTo>
                      <a:pt x="100" y="320"/>
                    </a:lnTo>
                    <a:lnTo>
                      <a:pt x="84" y="314"/>
                    </a:lnTo>
                    <a:lnTo>
                      <a:pt x="61" y="303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8" y="273"/>
                    </a:lnTo>
                    <a:lnTo>
                      <a:pt x="77" y="259"/>
                    </a:lnTo>
                    <a:lnTo>
                      <a:pt x="93" y="253"/>
                    </a:lnTo>
                    <a:lnTo>
                      <a:pt x="109" y="250"/>
                    </a:lnTo>
                    <a:lnTo>
                      <a:pt x="103" y="249"/>
                    </a:lnTo>
                    <a:lnTo>
                      <a:pt x="84" y="250"/>
                    </a:lnTo>
                    <a:lnTo>
                      <a:pt x="64" y="253"/>
                    </a:lnTo>
                    <a:lnTo>
                      <a:pt x="61" y="255"/>
                    </a:lnTo>
                    <a:lnTo>
                      <a:pt x="58" y="255"/>
                    </a:lnTo>
                    <a:lnTo>
                      <a:pt x="52" y="252"/>
                    </a:lnTo>
                    <a:lnTo>
                      <a:pt x="61" y="243"/>
                    </a:lnTo>
                    <a:lnTo>
                      <a:pt x="77" y="235"/>
                    </a:lnTo>
                    <a:lnTo>
                      <a:pt x="100" y="227"/>
                    </a:lnTo>
                    <a:lnTo>
                      <a:pt x="122" y="223"/>
                    </a:lnTo>
                    <a:lnTo>
                      <a:pt x="122" y="223"/>
                    </a:lnTo>
                    <a:lnTo>
                      <a:pt x="119" y="221"/>
                    </a:lnTo>
                    <a:lnTo>
                      <a:pt x="97" y="221"/>
                    </a:lnTo>
                    <a:lnTo>
                      <a:pt x="81" y="224"/>
                    </a:lnTo>
                    <a:lnTo>
                      <a:pt x="64" y="229"/>
                    </a:lnTo>
                    <a:lnTo>
                      <a:pt x="58" y="234"/>
                    </a:lnTo>
                    <a:lnTo>
                      <a:pt x="58" y="235"/>
                    </a:lnTo>
                    <a:lnTo>
                      <a:pt x="55" y="237"/>
                    </a:lnTo>
                    <a:lnTo>
                      <a:pt x="48" y="235"/>
                    </a:lnTo>
                    <a:lnTo>
                      <a:pt x="48" y="234"/>
                    </a:lnTo>
                    <a:lnTo>
                      <a:pt x="52" y="226"/>
                    </a:lnTo>
                    <a:lnTo>
                      <a:pt x="58" y="224"/>
                    </a:lnTo>
                    <a:lnTo>
                      <a:pt x="61" y="218"/>
                    </a:lnTo>
                    <a:lnTo>
                      <a:pt x="113" y="183"/>
                    </a:lnTo>
                    <a:lnTo>
                      <a:pt x="132" y="173"/>
                    </a:lnTo>
                    <a:lnTo>
                      <a:pt x="154" y="155"/>
                    </a:lnTo>
                    <a:lnTo>
                      <a:pt x="173" y="132"/>
                    </a:lnTo>
                    <a:lnTo>
                      <a:pt x="183" y="117"/>
                    </a:lnTo>
                    <a:lnTo>
                      <a:pt x="193" y="95"/>
                    </a:lnTo>
                    <a:lnTo>
                      <a:pt x="193" y="73"/>
                    </a:lnTo>
                    <a:lnTo>
                      <a:pt x="183" y="50"/>
                    </a:lnTo>
                    <a:lnTo>
                      <a:pt x="173" y="36"/>
                    </a:lnTo>
                    <a:lnTo>
                      <a:pt x="170" y="35"/>
                    </a:lnTo>
                    <a:lnTo>
                      <a:pt x="167" y="32"/>
                    </a:lnTo>
                    <a:lnTo>
                      <a:pt x="135" y="12"/>
                    </a:lnTo>
                    <a:lnTo>
                      <a:pt x="122" y="9"/>
                    </a:lnTo>
                    <a:lnTo>
                      <a:pt x="119" y="9"/>
                    </a:lnTo>
                    <a:lnTo>
                      <a:pt x="113" y="4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51" name="Freeform 523"/>
              <p:cNvSpPr/>
              <p:nvPr/>
            </p:nvSpPr>
            <p:spPr bwMode="auto">
              <a:xfrm>
                <a:off x="2290" y="582"/>
                <a:ext cx="16" cy="11"/>
              </a:xfrm>
              <a:custGeom>
                <a:avLst/>
                <a:gdLst>
                  <a:gd name="T0" fmla="*/ 16 w 16"/>
                  <a:gd name="T1" fmla="*/ 2 h 11"/>
                  <a:gd name="T2" fmla="*/ 6 w 16"/>
                  <a:gd name="T3" fmla="*/ 9 h 11"/>
                  <a:gd name="T4" fmla="*/ 3 w 16"/>
                  <a:gd name="T5" fmla="*/ 11 h 11"/>
                  <a:gd name="T6" fmla="*/ 0 w 16"/>
                  <a:gd name="T7" fmla="*/ 11 h 11"/>
                  <a:gd name="T8" fmla="*/ 0 w 16"/>
                  <a:gd name="T9" fmla="*/ 11 h 11"/>
                  <a:gd name="T10" fmla="*/ 16 w 16"/>
                  <a:gd name="T11" fmla="*/ 0 h 11"/>
                  <a:gd name="T12" fmla="*/ 16 w 16"/>
                  <a:gd name="T13" fmla="*/ 0 h 11"/>
                  <a:gd name="T14" fmla="*/ 16 w 16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2"/>
                    </a:moveTo>
                    <a:lnTo>
                      <a:pt x="6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52" name="Freeform 524"/>
              <p:cNvSpPr/>
              <p:nvPr/>
            </p:nvSpPr>
            <p:spPr bwMode="auto">
              <a:xfrm>
                <a:off x="4404" y="578"/>
                <a:ext cx="19" cy="10"/>
              </a:xfrm>
              <a:custGeom>
                <a:avLst/>
                <a:gdLst>
                  <a:gd name="T0" fmla="*/ 0 w 19"/>
                  <a:gd name="T1" fmla="*/ 1 h 10"/>
                  <a:gd name="T2" fmla="*/ 13 w 19"/>
                  <a:gd name="T3" fmla="*/ 9 h 10"/>
                  <a:gd name="T4" fmla="*/ 16 w 19"/>
                  <a:gd name="T5" fmla="*/ 10 h 10"/>
                  <a:gd name="T6" fmla="*/ 16 w 19"/>
                  <a:gd name="T7" fmla="*/ 10 h 10"/>
                  <a:gd name="T8" fmla="*/ 19 w 19"/>
                  <a:gd name="T9" fmla="*/ 9 h 10"/>
                  <a:gd name="T10" fmla="*/ 3 w 19"/>
                  <a:gd name="T11" fmla="*/ 0 h 10"/>
                  <a:gd name="T12" fmla="*/ 0 w 19"/>
                  <a:gd name="T13" fmla="*/ 0 h 10"/>
                  <a:gd name="T14" fmla="*/ 0 w 1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0" y="1"/>
                    </a:moveTo>
                    <a:lnTo>
                      <a:pt x="13" y="9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9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53" name="Freeform 525"/>
              <p:cNvSpPr/>
              <p:nvPr/>
            </p:nvSpPr>
            <p:spPr bwMode="auto">
              <a:xfrm>
                <a:off x="2652" y="585"/>
                <a:ext cx="26" cy="3"/>
              </a:xfrm>
              <a:custGeom>
                <a:avLst/>
                <a:gdLst>
                  <a:gd name="T0" fmla="*/ 22 w 26"/>
                  <a:gd name="T1" fmla="*/ 2 h 3"/>
                  <a:gd name="T2" fmla="*/ 22 w 26"/>
                  <a:gd name="T3" fmla="*/ 2 h 3"/>
                  <a:gd name="T4" fmla="*/ 26 w 26"/>
                  <a:gd name="T5" fmla="*/ 2 h 3"/>
                  <a:gd name="T6" fmla="*/ 16 w 26"/>
                  <a:gd name="T7" fmla="*/ 3 h 3"/>
                  <a:gd name="T8" fmla="*/ 0 w 26"/>
                  <a:gd name="T9" fmla="*/ 2 h 3"/>
                  <a:gd name="T10" fmla="*/ 0 w 26"/>
                  <a:gd name="T11" fmla="*/ 0 h 3"/>
                  <a:gd name="T12" fmla="*/ 16 w 26"/>
                  <a:gd name="T13" fmla="*/ 2 h 3"/>
                  <a:gd name="T14" fmla="*/ 22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2" y="2"/>
                    </a:moveTo>
                    <a:lnTo>
                      <a:pt x="22" y="2"/>
                    </a:lnTo>
                    <a:lnTo>
                      <a:pt x="26" y="2"/>
                    </a:lnTo>
                    <a:lnTo>
                      <a:pt x="16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54" name="Freeform 526"/>
              <p:cNvSpPr/>
              <p:nvPr/>
            </p:nvSpPr>
            <p:spPr bwMode="auto">
              <a:xfrm>
                <a:off x="4035" y="581"/>
                <a:ext cx="26" cy="3"/>
              </a:xfrm>
              <a:custGeom>
                <a:avLst/>
                <a:gdLst>
                  <a:gd name="T0" fmla="*/ 4 w 26"/>
                  <a:gd name="T1" fmla="*/ 3 h 3"/>
                  <a:gd name="T2" fmla="*/ 0 w 26"/>
                  <a:gd name="T3" fmla="*/ 1 h 3"/>
                  <a:gd name="T4" fmla="*/ 0 w 26"/>
                  <a:gd name="T5" fmla="*/ 3 h 3"/>
                  <a:gd name="T6" fmla="*/ 10 w 26"/>
                  <a:gd name="T7" fmla="*/ 3 h 3"/>
                  <a:gd name="T8" fmla="*/ 23 w 26"/>
                  <a:gd name="T9" fmla="*/ 1 h 3"/>
                  <a:gd name="T10" fmla="*/ 26 w 26"/>
                  <a:gd name="T11" fmla="*/ 0 h 3"/>
                  <a:gd name="T12" fmla="*/ 7 w 26"/>
                  <a:gd name="T13" fmla="*/ 3 h 3"/>
                  <a:gd name="T14" fmla="*/ 4 w 2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4" y="3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55" name="Freeform 527"/>
              <p:cNvSpPr/>
              <p:nvPr/>
            </p:nvSpPr>
            <p:spPr bwMode="auto">
              <a:xfrm>
                <a:off x="2104" y="587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4 w 13"/>
                  <a:gd name="T3" fmla="*/ 3 h 4"/>
                  <a:gd name="T4" fmla="*/ 0 w 13"/>
                  <a:gd name="T5" fmla="*/ 1 h 4"/>
                  <a:gd name="T6" fmla="*/ 4 w 13"/>
                  <a:gd name="T7" fmla="*/ 0 h 4"/>
                  <a:gd name="T8" fmla="*/ 13 w 13"/>
                  <a:gd name="T9" fmla="*/ 3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4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3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56" name="Freeform 528"/>
              <p:cNvSpPr/>
              <p:nvPr/>
            </p:nvSpPr>
            <p:spPr bwMode="auto">
              <a:xfrm>
                <a:off x="4596" y="582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6 w 9"/>
                  <a:gd name="T3" fmla="*/ 2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57" name="Freeform 529"/>
              <p:cNvSpPr/>
              <p:nvPr/>
            </p:nvSpPr>
            <p:spPr bwMode="auto">
              <a:xfrm>
                <a:off x="2072" y="590"/>
                <a:ext cx="13" cy="3"/>
              </a:xfrm>
              <a:custGeom>
                <a:avLst/>
                <a:gdLst>
                  <a:gd name="T0" fmla="*/ 0 w 13"/>
                  <a:gd name="T1" fmla="*/ 3 h 3"/>
                  <a:gd name="T2" fmla="*/ 0 w 13"/>
                  <a:gd name="T3" fmla="*/ 3 h 3"/>
                  <a:gd name="T4" fmla="*/ 0 w 13"/>
                  <a:gd name="T5" fmla="*/ 1 h 3"/>
                  <a:gd name="T6" fmla="*/ 7 w 13"/>
                  <a:gd name="T7" fmla="*/ 0 h 3"/>
                  <a:gd name="T8" fmla="*/ 13 w 13"/>
                  <a:gd name="T9" fmla="*/ 0 h 3"/>
                  <a:gd name="T10" fmla="*/ 13 w 13"/>
                  <a:gd name="T11" fmla="*/ 1 h 3"/>
                  <a:gd name="T12" fmla="*/ 0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58" name="Freeform 530"/>
              <p:cNvSpPr/>
              <p:nvPr/>
            </p:nvSpPr>
            <p:spPr bwMode="auto">
              <a:xfrm>
                <a:off x="4628" y="584"/>
                <a:ext cx="13" cy="3"/>
              </a:xfrm>
              <a:custGeom>
                <a:avLst/>
                <a:gdLst>
                  <a:gd name="T0" fmla="*/ 10 w 13"/>
                  <a:gd name="T1" fmla="*/ 3 h 3"/>
                  <a:gd name="T2" fmla="*/ 10 w 13"/>
                  <a:gd name="T3" fmla="*/ 3 h 3"/>
                  <a:gd name="T4" fmla="*/ 13 w 13"/>
                  <a:gd name="T5" fmla="*/ 3 h 3"/>
                  <a:gd name="T6" fmla="*/ 3 w 13"/>
                  <a:gd name="T7" fmla="*/ 0 h 3"/>
                  <a:gd name="T8" fmla="*/ 0 w 13"/>
                  <a:gd name="T9" fmla="*/ 0 h 3"/>
                  <a:gd name="T10" fmla="*/ 0 w 13"/>
                  <a:gd name="T11" fmla="*/ 1 h 3"/>
                  <a:gd name="T12" fmla="*/ 10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0" y="3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59" name="Freeform 531"/>
              <p:cNvSpPr/>
              <p:nvPr/>
            </p:nvSpPr>
            <p:spPr bwMode="auto">
              <a:xfrm>
                <a:off x="2130" y="594"/>
                <a:ext cx="10" cy="7"/>
              </a:xfrm>
              <a:custGeom>
                <a:avLst/>
                <a:gdLst>
                  <a:gd name="T0" fmla="*/ 10 w 10"/>
                  <a:gd name="T1" fmla="*/ 3 h 7"/>
                  <a:gd name="T2" fmla="*/ 10 w 10"/>
                  <a:gd name="T3" fmla="*/ 7 h 7"/>
                  <a:gd name="T4" fmla="*/ 6 w 10"/>
                  <a:gd name="T5" fmla="*/ 7 h 7"/>
                  <a:gd name="T6" fmla="*/ 0 w 10"/>
                  <a:gd name="T7" fmla="*/ 0 h 7"/>
                  <a:gd name="T8" fmla="*/ 3 w 10"/>
                  <a:gd name="T9" fmla="*/ 0 h 7"/>
                  <a:gd name="T10" fmla="*/ 10 w 10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3"/>
                    </a:moveTo>
                    <a:lnTo>
                      <a:pt x="10" y="7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60" name="Freeform 532"/>
              <p:cNvSpPr/>
              <p:nvPr/>
            </p:nvSpPr>
            <p:spPr bwMode="auto">
              <a:xfrm>
                <a:off x="4573" y="588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6 h 6"/>
                  <a:gd name="T6" fmla="*/ 7 w 7"/>
                  <a:gd name="T7" fmla="*/ 0 h 6"/>
                  <a:gd name="T8" fmla="*/ 4 w 7"/>
                  <a:gd name="T9" fmla="*/ 0 h 6"/>
                  <a:gd name="T10" fmla="*/ 0 w 7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61" name="Freeform 533"/>
              <p:cNvSpPr/>
              <p:nvPr/>
            </p:nvSpPr>
            <p:spPr bwMode="auto">
              <a:xfrm>
                <a:off x="2040" y="594"/>
                <a:ext cx="16" cy="7"/>
              </a:xfrm>
              <a:custGeom>
                <a:avLst/>
                <a:gdLst>
                  <a:gd name="T0" fmla="*/ 3 w 16"/>
                  <a:gd name="T1" fmla="*/ 7 h 7"/>
                  <a:gd name="T2" fmla="*/ 0 w 16"/>
                  <a:gd name="T3" fmla="*/ 7 h 7"/>
                  <a:gd name="T4" fmla="*/ 0 w 16"/>
                  <a:gd name="T5" fmla="*/ 5 h 7"/>
                  <a:gd name="T6" fmla="*/ 16 w 16"/>
                  <a:gd name="T7" fmla="*/ 0 h 7"/>
                  <a:gd name="T8" fmla="*/ 16 w 16"/>
                  <a:gd name="T9" fmla="*/ 2 h 7"/>
                  <a:gd name="T10" fmla="*/ 3 w 16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62" name="Freeform 534"/>
              <p:cNvSpPr/>
              <p:nvPr/>
            </p:nvSpPr>
            <p:spPr bwMode="auto">
              <a:xfrm>
                <a:off x="4657" y="588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13 w 13"/>
                  <a:gd name="T3" fmla="*/ 6 h 6"/>
                  <a:gd name="T4" fmla="*/ 13 w 13"/>
                  <a:gd name="T5" fmla="*/ 5 h 6"/>
                  <a:gd name="T6" fmla="*/ 0 w 13"/>
                  <a:gd name="T7" fmla="*/ 0 h 6"/>
                  <a:gd name="T8" fmla="*/ 0 w 13"/>
                  <a:gd name="T9" fmla="*/ 2 h 6"/>
                  <a:gd name="T10" fmla="*/ 13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13" y="6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63" name="Freeform 535"/>
              <p:cNvSpPr/>
              <p:nvPr/>
            </p:nvSpPr>
            <p:spPr bwMode="auto">
              <a:xfrm>
                <a:off x="2056" y="599"/>
                <a:ext cx="112" cy="229"/>
              </a:xfrm>
              <a:custGeom>
                <a:avLst/>
                <a:gdLst>
                  <a:gd name="T0" fmla="*/ 42 w 112"/>
                  <a:gd name="T1" fmla="*/ 2 h 229"/>
                  <a:gd name="T2" fmla="*/ 35 w 112"/>
                  <a:gd name="T3" fmla="*/ 8 h 229"/>
                  <a:gd name="T4" fmla="*/ 26 w 112"/>
                  <a:gd name="T5" fmla="*/ 27 h 229"/>
                  <a:gd name="T6" fmla="*/ 26 w 112"/>
                  <a:gd name="T7" fmla="*/ 49 h 229"/>
                  <a:gd name="T8" fmla="*/ 29 w 112"/>
                  <a:gd name="T9" fmla="*/ 68 h 229"/>
                  <a:gd name="T10" fmla="*/ 39 w 112"/>
                  <a:gd name="T11" fmla="*/ 88 h 229"/>
                  <a:gd name="T12" fmla="*/ 52 w 112"/>
                  <a:gd name="T13" fmla="*/ 103 h 229"/>
                  <a:gd name="T14" fmla="*/ 55 w 112"/>
                  <a:gd name="T15" fmla="*/ 109 h 229"/>
                  <a:gd name="T16" fmla="*/ 58 w 112"/>
                  <a:gd name="T17" fmla="*/ 109 h 229"/>
                  <a:gd name="T18" fmla="*/ 74 w 112"/>
                  <a:gd name="T19" fmla="*/ 99 h 229"/>
                  <a:gd name="T20" fmla="*/ 84 w 112"/>
                  <a:gd name="T21" fmla="*/ 96 h 229"/>
                  <a:gd name="T22" fmla="*/ 87 w 112"/>
                  <a:gd name="T23" fmla="*/ 94 h 229"/>
                  <a:gd name="T24" fmla="*/ 84 w 112"/>
                  <a:gd name="T25" fmla="*/ 100 h 229"/>
                  <a:gd name="T26" fmla="*/ 77 w 112"/>
                  <a:gd name="T27" fmla="*/ 111 h 229"/>
                  <a:gd name="T28" fmla="*/ 77 w 112"/>
                  <a:gd name="T29" fmla="*/ 146 h 229"/>
                  <a:gd name="T30" fmla="*/ 84 w 112"/>
                  <a:gd name="T31" fmla="*/ 162 h 229"/>
                  <a:gd name="T32" fmla="*/ 93 w 112"/>
                  <a:gd name="T33" fmla="*/ 187 h 229"/>
                  <a:gd name="T34" fmla="*/ 109 w 112"/>
                  <a:gd name="T35" fmla="*/ 214 h 229"/>
                  <a:gd name="T36" fmla="*/ 112 w 112"/>
                  <a:gd name="T37" fmla="*/ 228 h 229"/>
                  <a:gd name="T38" fmla="*/ 112 w 112"/>
                  <a:gd name="T39" fmla="*/ 229 h 229"/>
                  <a:gd name="T40" fmla="*/ 103 w 112"/>
                  <a:gd name="T41" fmla="*/ 211 h 229"/>
                  <a:gd name="T42" fmla="*/ 80 w 112"/>
                  <a:gd name="T43" fmla="*/ 187 h 229"/>
                  <a:gd name="T44" fmla="*/ 68 w 112"/>
                  <a:gd name="T45" fmla="*/ 178 h 229"/>
                  <a:gd name="T46" fmla="*/ 52 w 112"/>
                  <a:gd name="T47" fmla="*/ 155 h 229"/>
                  <a:gd name="T48" fmla="*/ 42 w 112"/>
                  <a:gd name="T49" fmla="*/ 141 h 229"/>
                  <a:gd name="T50" fmla="*/ 32 w 112"/>
                  <a:gd name="T51" fmla="*/ 124 h 229"/>
                  <a:gd name="T52" fmla="*/ 23 w 112"/>
                  <a:gd name="T53" fmla="*/ 109 h 229"/>
                  <a:gd name="T54" fmla="*/ 13 w 112"/>
                  <a:gd name="T55" fmla="*/ 91 h 229"/>
                  <a:gd name="T56" fmla="*/ 3 w 112"/>
                  <a:gd name="T57" fmla="*/ 64 h 229"/>
                  <a:gd name="T58" fmla="*/ 0 w 112"/>
                  <a:gd name="T59" fmla="*/ 39 h 229"/>
                  <a:gd name="T60" fmla="*/ 0 w 112"/>
                  <a:gd name="T61" fmla="*/ 27 h 229"/>
                  <a:gd name="T62" fmla="*/ 3 w 112"/>
                  <a:gd name="T63" fmla="*/ 20 h 229"/>
                  <a:gd name="T64" fmla="*/ 10 w 112"/>
                  <a:gd name="T65" fmla="*/ 6 h 229"/>
                  <a:gd name="T66" fmla="*/ 19 w 112"/>
                  <a:gd name="T67" fmla="*/ 3 h 229"/>
                  <a:gd name="T68" fmla="*/ 32 w 112"/>
                  <a:gd name="T69" fmla="*/ 2 h 229"/>
                  <a:gd name="T70" fmla="*/ 39 w 112"/>
                  <a:gd name="T71" fmla="*/ 0 h 229"/>
                  <a:gd name="T72" fmla="*/ 39 w 112"/>
                  <a:gd name="T73" fmla="*/ 0 h 229"/>
                  <a:gd name="T74" fmla="*/ 42 w 112"/>
                  <a:gd name="T75" fmla="*/ 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2" h="229">
                    <a:moveTo>
                      <a:pt x="42" y="2"/>
                    </a:moveTo>
                    <a:lnTo>
                      <a:pt x="35" y="8"/>
                    </a:lnTo>
                    <a:lnTo>
                      <a:pt x="26" y="27"/>
                    </a:lnTo>
                    <a:lnTo>
                      <a:pt x="26" y="49"/>
                    </a:lnTo>
                    <a:lnTo>
                      <a:pt x="29" y="68"/>
                    </a:lnTo>
                    <a:lnTo>
                      <a:pt x="39" y="88"/>
                    </a:lnTo>
                    <a:lnTo>
                      <a:pt x="52" y="103"/>
                    </a:lnTo>
                    <a:lnTo>
                      <a:pt x="55" y="109"/>
                    </a:lnTo>
                    <a:lnTo>
                      <a:pt x="58" y="109"/>
                    </a:lnTo>
                    <a:lnTo>
                      <a:pt x="74" y="99"/>
                    </a:lnTo>
                    <a:lnTo>
                      <a:pt x="84" y="96"/>
                    </a:lnTo>
                    <a:lnTo>
                      <a:pt x="87" y="94"/>
                    </a:lnTo>
                    <a:lnTo>
                      <a:pt x="84" y="100"/>
                    </a:lnTo>
                    <a:lnTo>
                      <a:pt x="77" y="111"/>
                    </a:lnTo>
                    <a:lnTo>
                      <a:pt x="77" y="146"/>
                    </a:lnTo>
                    <a:lnTo>
                      <a:pt x="84" y="162"/>
                    </a:lnTo>
                    <a:lnTo>
                      <a:pt x="93" y="187"/>
                    </a:lnTo>
                    <a:lnTo>
                      <a:pt x="109" y="214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03" y="211"/>
                    </a:lnTo>
                    <a:lnTo>
                      <a:pt x="80" y="187"/>
                    </a:lnTo>
                    <a:lnTo>
                      <a:pt x="68" y="178"/>
                    </a:lnTo>
                    <a:lnTo>
                      <a:pt x="52" y="155"/>
                    </a:lnTo>
                    <a:lnTo>
                      <a:pt x="42" y="141"/>
                    </a:lnTo>
                    <a:lnTo>
                      <a:pt x="32" y="124"/>
                    </a:lnTo>
                    <a:lnTo>
                      <a:pt x="23" y="109"/>
                    </a:lnTo>
                    <a:lnTo>
                      <a:pt x="13" y="91"/>
                    </a:lnTo>
                    <a:lnTo>
                      <a:pt x="3" y="64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3" y="20"/>
                    </a:lnTo>
                    <a:lnTo>
                      <a:pt x="10" y="6"/>
                    </a:lnTo>
                    <a:lnTo>
                      <a:pt x="19" y="3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64" name="Freeform 536"/>
              <p:cNvSpPr/>
              <p:nvPr/>
            </p:nvSpPr>
            <p:spPr bwMode="auto">
              <a:xfrm>
                <a:off x="4548" y="593"/>
                <a:ext cx="106" cy="229"/>
              </a:xfrm>
              <a:custGeom>
                <a:avLst/>
                <a:gdLst>
                  <a:gd name="T0" fmla="*/ 64 w 106"/>
                  <a:gd name="T1" fmla="*/ 1 h 229"/>
                  <a:gd name="T2" fmla="*/ 74 w 106"/>
                  <a:gd name="T3" fmla="*/ 8 h 229"/>
                  <a:gd name="T4" fmla="*/ 83 w 106"/>
                  <a:gd name="T5" fmla="*/ 27 h 229"/>
                  <a:gd name="T6" fmla="*/ 83 w 106"/>
                  <a:gd name="T7" fmla="*/ 49 h 229"/>
                  <a:gd name="T8" fmla="*/ 80 w 106"/>
                  <a:gd name="T9" fmla="*/ 68 h 229"/>
                  <a:gd name="T10" fmla="*/ 70 w 106"/>
                  <a:gd name="T11" fmla="*/ 88 h 229"/>
                  <a:gd name="T12" fmla="*/ 57 w 106"/>
                  <a:gd name="T13" fmla="*/ 103 h 229"/>
                  <a:gd name="T14" fmla="*/ 54 w 106"/>
                  <a:gd name="T15" fmla="*/ 109 h 229"/>
                  <a:gd name="T16" fmla="*/ 51 w 106"/>
                  <a:gd name="T17" fmla="*/ 109 h 229"/>
                  <a:gd name="T18" fmla="*/ 35 w 106"/>
                  <a:gd name="T19" fmla="*/ 99 h 229"/>
                  <a:gd name="T20" fmla="*/ 25 w 106"/>
                  <a:gd name="T21" fmla="*/ 96 h 229"/>
                  <a:gd name="T22" fmla="*/ 22 w 106"/>
                  <a:gd name="T23" fmla="*/ 94 h 229"/>
                  <a:gd name="T24" fmla="*/ 25 w 106"/>
                  <a:gd name="T25" fmla="*/ 100 h 229"/>
                  <a:gd name="T26" fmla="*/ 32 w 106"/>
                  <a:gd name="T27" fmla="*/ 111 h 229"/>
                  <a:gd name="T28" fmla="*/ 35 w 106"/>
                  <a:gd name="T29" fmla="*/ 147 h 229"/>
                  <a:gd name="T30" fmla="*/ 25 w 106"/>
                  <a:gd name="T31" fmla="*/ 162 h 229"/>
                  <a:gd name="T32" fmla="*/ 16 w 106"/>
                  <a:gd name="T33" fmla="*/ 187 h 229"/>
                  <a:gd name="T34" fmla="*/ 3 w 106"/>
                  <a:gd name="T35" fmla="*/ 216 h 229"/>
                  <a:gd name="T36" fmla="*/ 0 w 106"/>
                  <a:gd name="T37" fmla="*/ 229 h 229"/>
                  <a:gd name="T38" fmla="*/ 0 w 106"/>
                  <a:gd name="T39" fmla="*/ 229 h 229"/>
                  <a:gd name="T40" fmla="*/ 6 w 106"/>
                  <a:gd name="T41" fmla="*/ 212 h 229"/>
                  <a:gd name="T42" fmla="*/ 32 w 106"/>
                  <a:gd name="T43" fmla="*/ 187 h 229"/>
                  <a:gd name="T44" fmla="*/ 41 w 106"/>
                  <a:gd name="T45" fmla="*/ 178 h 229"/>
                  <a:gd name="T46" fmla="*/ 57 w 106"/>
                  <a:gd name="T47" fmla="*/ 155 h 229"/>
                  <a:gd name="T48" fmla="*/ 67 w 106"/>
                  <a:gd name="T49" fmla="*/ 141 h 229"/>
                  <a:gd name="T50" fmla="*/ 80 w 106"/>
                  <a:gd name="T51" fmla="*/ 124 h 229"/>
                  <a:gd name="T52" fmla="*/ 86 w 106"/>
                  <a:gd name="T53" fmla="*/ 109 h 229"/>
                  <a:gd name="T54" fmla="*/ 99 w 106"/>
                  <a:gd name="T55" fmla="*/ 91 h 229"/>
                  <a:gd name="T56" fmla="*/ 106 w 106"/>
                  <a:gd name="T57" fmla="*/ 64 h 229"/>
                  <a:gd name="T58" fmla="*/ 106 w 106"/>
                  <a:gd name="T59" fmla="*/ 39 h 229"/>
                  <a:gd name="T60" fmla="*/ 106 w 106"/>
                  <a:gd name="T61" fmla="*/ 27 h 229"/>
                  <a:gd name="T62" fmla="*/ 102 w 106"/>
                  <a:gd name="T63" fmla="*/ 20 h 229"/>
                  <a:gd name="T64" fmla="*/ 99 w 106"/>
                  <a:gd name="T65" fmla="*/ 6 h 229"/>
                  <a:gd name="T66" fmla="*/ 90 w 106"/>
                  <a:gd name="T67" fmla="*/ 3 h 229"/>
                  <a:gd name="T68" fmla="*/ 77 w 106"/>
                  <a:gd name="T69" fmla="*/ 1 h 229"/>
                  <a:gd name="T70" fmla="*/ 70 w 106"/>
                  <a:gd name="T71" fmla="*/ 0 h 229"/>
                  <a:gd name="T72" fmla="*/ 67 w 106"/>
                  <a:gd name="T73" fmla="*/ 0 h 229"/>
                  <a:gd name="T74" fmla="*/ 64 w 106"/>
                  <a:gd name="T75" fmla="*/ 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229">
                    <a:moveTo>
                      <a:pt x="64" y="1"/>
                    </a:moveTo>
                    <a:lnTo>
                      <a:pt x="74" y="8"/>
                    </a:lnTo>
                    <a:lnTo>
                      <a:pt x="83" y="27"/>
                    </a:lnTo>
                    <a:lnTo>
                      <a:pt x="83" y="49"/>
                    </a:lnTo>
                    <a:lnTo>
                      <a:pt x="80" y="68"/>
                    </a:lnTo>
                    <a:lnTo>
                      <a:pt x="70" y="88"/>
                    </a:lnTo>
                    <a:lnTo>
                      <a:pt x="57" y="103"/>
                    </a:lnTo>
                    <a:lnTo>
                      <a:pt x="54" y="109"/>
                    </a:lnTo>
                    <a:lnTo>
                      <a:pt x="51" y="109"/>
                    </a:lnTo>
                    <a:lnTo>
                      <a:pt x="35" y="99"/>
                    </a:lnTo>
                    <a:lnTo>
                      <a:pt x="25" y="96"/>
                    </a:lnTo>
                    <a:lnTo>
                      <a:pt x="22" y="94"/>
                    </a:lnTo>
                    <a:lnTo>
                      <a:pt x="25" y="100"/>
                    </a:lnTo>
                    <a:lnTo>
                      <a:pt x="32" y="111"/>
                    </a:lnTo>
                    <a:lnTo>
                      <a:pt x="35" y="147"/>
                    </a:lnTo>
                    <a:lnTo>
                      <a:pt x="25" y="162"/>
                    </a:lnTo>
                    <a:lnTo>
                      <a:pt x="16" y="187"/>
                    </a:lnTo>
                    <a:lnTo>
                      <a:pt x="3" y="216"/>
                    </a:lnTo>
                    <a:lnTo>
                      <a:pt x="0" y="229"/>
                    </a:lnTo>
                    <a:lnTo>
                      <a:pt x="0" y="229"/>
                    </a:lnTo>
                    <a:lnTo>
                      <a:pt x="6" y="212"/>
                    </a:lnTo>
                    <a:lnTo>
                      <a:pt x="32" y="187"/>
                    </a:lnTo>
                    <a:lnTo>
                      <a:pt x="41" y="178"/>
                    </a:lnTo>
                    <a:lnTo>
                      <a:pt x="57" y="155"/>
                    </a:lnTo>
                    <a:lnTo>
                      <a:pt x="67" y="141"/>
                    </a:lnTo>
                    <a:lnTo>
                      <a:pt x="80" y="124"/>
                    </a:lnTo>
                    <a:lnTo>
                      <a:pt x="86" y="109"/>
                    </a:lnTo>
                    <a:lnTo>
                      <a:pt x="99" y="91"/>
                    </a:lnTo>
                    <a:lnTo>
                      <a:pt x="106" y="64"/>
                    </a:lnTo>
                    <a:lnTo>
                      <a:pt x="106" y="39"/>
                    </a:lnTo>
                    <a:lnTo>
                      <a:pt x="106" y="27"/>
                    </a:lnTo>
                    <a:lnTo>
                      <a:pt x="102" y="20"/>
                    </a:lnTo>
                    <a:lnTo>
                      <a:pt x="99" y="6"/>
                    </a:lnTo>
                    <a:lnTo>
                      <a:pt x="90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65" name="Freeform 537"/>
              <p:cNvSpPr/>
              <p:nvPr/>
            </p:nvSpPr>
            <p:spPr bwMode="auto">
              <a:xfrm>
                <a:off x="2075" y="605"/>
                <a:ext cx="7" cy="9"/>
              </a:xfrm>
              <a:custGeom>
                <a:avLst/>
                <a:gdLst>
                  <a:gd name="T0" fmla="*/ 7 w 7"/>
                  <a:gd name="T1" fmla="*/ 3 h 9"/>
                  <a:gd name="T2" fmla="*/ 4 w 7"/>
                  <a:gd name="T3" fmla="*/ 5 h 9"/>
                  <a:gd name="T4" fmla="*/ 4 w 7"/>
                  <a:gd name="T5" fmla="*/ 9 h 9"/>
                  <a:gd name="T6" fmla="*/ 4 w 7"/>
                  <a:gd name="T7" fmla="*/ 9 h 9"/>
                  <a:gd name="T8" fmla="*/ 0 w 7"/>
                  <a:gd name="T9" fmla="*/ 9 h 9"/>
                  <a:gd name="T10" fmla="*/ 0 w 7"/>
                  <a:gd name="T11" fmla="*/ 3 h 9"/>
                  <a:gd name="T12" fmla="*/ 7 w 7"/>
                  <a:gd name="T13" fmla="*/ 0 h 9"/>
                  <a:gd name="T14" fmla="*/ 7 w 7"/>
                  <a:gd name="T15" fmla="*/ 0 h 9"/>
                  <a:gd name="T16" fmla="*/ 7 w 7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7" y="3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66" name="Freeform 538"/>
              <p:cNvSpPr/>
              <p:nvPr/>
            </p:nvSpPr>
            <p:spPr bwMode="auto">
              <a:xfrm>
                <a:off x="4628" y="599"/>
                <a:ext cx="6" cy="9"/>
              </a:xfrm>
              <a:custGeom>
                <a:avLst/>
                <a:gdLst>
                  <a:gd name="T0" fmla="*/ 0 w 6"/>
                  <a:gd name="T1" fmla="*/ 3 h 9"/>
                  <a:gd name="T2" fmla="*/ 6 w 6"/>
                  <a:gd name="T3" fmla="*/ 5 h 9"/>
                  <a:gd name="T4" fmla="*/ 6 w 6"/>
                  <a:gd name="T5" fmla="*/ 9 h 9"/>
                  <a:gd name="T6" fmla="*/ 6 w 6"/>
                  <a:gd name="T7" fmla="*/ 9 h 9"/>
                  <a:gd name="T8" fmla="*/ 6 w 6"/>
                  <a:gd name="T9" fmla="*/ 9 h 9"/>
                  <a:gd name="T10" fmla="*/ 6 w 6"/>
                  <a:gd name="T11" fmla="*/ 3 h 9"/>
                  <a:gd name="T12" fmla="*/ 3 w 6"/>
                  <a:gd name="T13" fmla="*/ 0 h 9"/>
                  <a:gd name="T14" fmla="*/ 0 w 6"/>
                  <a:gd name="T15" fmla="*/ 0 h 9"/>
                  <a:gd name="T16" fmla="*/ 0 w 6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0" y="3"/>
                    </a:moveTo>
                    <a:lnTo>
                      <a:pt x="6" y="5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67" name="Freeform 539"/>
              <p:cNvSpPr/>
              <p:nvPr/>
            </p:nvSpPr>
            <p:spPr bwMode="auto">
              <a:xfrm>
                <a:off x="2149" y="607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9 h 9"/>
                  <a:gd name="T4" fmla="*/ 3 w 7"/>
                  <a:gd name="T5" fmla="*/ 9 h 9"/>
                  <a:gd name="T6" fmla="*/ 0 w 7"/>
                  <a:gd name="T7" fmla="*/ 0 h 9"/>
                  <a:gd name="T8" fmla="*/ 3 w 7"/>
                  <a:gd name="T9" fmla="*/ 0 h 9"/>
                  <a:gd name="T10" fmla="*/ 7 w 7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68" name="Freeform 540"/>
              <p:cNvSpPr/>
              <p:nvPr/>
            </p:nvSpPr>
            <p:spPr bwMode="auto">
              <a:xfrm>
                <a:off x="4557" y="601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0 h 9"/>
                  <a:gd name="T8" fmla="*/ 4 w 4"/>
                  <a:gd name="T9" fmla="*/ 0 h 9"/>
                  <a:gd name="T10" fmla="*/ 0 w 4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69" name="Freeform 541"/>
              <p:cNvSpPr/>
              <p:nvPr/>
            </p:nvSpPr>
            <p:spPr bwMode="auto">
              <a:xfrm>
                <a:off x="2018" y="608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0 w 6"/>
                  <a:gd name="T5" fmla="*/ 5 h 5"/>
                  <a:gd name="T6" fmla="*/ 0 w 6"/>
                  <a:gd name="T7" fmla="*/ 2 h 5"/>
                  <a:gd name="T8" fmla="*/ 6 w 6"/>
                  <a:gd name="T9" fmla="*/ 0 h 5"/>
                  <a:gd name="T10" fmla="*/ 6 w 6"/>
                  <a:gd name="T11" fmla="*/ 3 h 5"/>
                  <a:gd name="T12" fmla="*/ 3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70" name="Freeform 542"/>
              <p:cNvSpPr/>
              <p:nvPr/>
            </p:nvSpPr>
            <p:spPr bwMode="auto">
              <a:xfrm>
                <a:off x="4689" y="602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6 w 6"/>
                  <a:gd name="T5" fmla="*/ 5 h 5"/>
                  <a:gd name="T6" fmla="*/ 6 w 6"/>
                  <a:gd name="T7" fmla="*/ 2 h 5"/>
                  <a:gd name="T8" fmla="*/ 0 w 6"/>
                  <a:gd name="T9" fmla="*/ 0 h 5"/>
                  <a:gd name="T10" fmla="*/ 0 w 6"/>
                  <a:gd name="T11" fmla="*/ 2 h 5"/>
                  <a:gd name="T12" fmla="*/ 3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71" name="Freeform 543"/>
              <p:cNvSpPr/>
              <p:nvPr/>
            </p:nvSpPr>
            <p:spPr bwMode="auto">
              <a:xfrm>
                <a:off x="2069" y="619"/>
                <a:ext cx="6" cy="13"/>
              </a:xfrm>
              <a:custGeom>
                <a:avLst/>
                <a:gdLst>
                  <a:gd name="T0" fmla="*/ 6 w 6"/>
                  <a:gd name="T1" fmla="*/ 3 h 13"/>
                  <a:gd name="T2" fmla="*/ 0 w 6"/>
                  <a:gd name="T3" fmla="*/ 13 h 13"/>
                  <a:gd name="T4" fmla="*/ 0 w 6"/>
                  <a:gd name="T5" fmla="*/ 13 h 13"/>
                  <a:gd name="T6" fmla="*/ 0 w 6"/>
                  <a:gd name="T7" fmla="*/ 4 h 13"/>
                  <a:gd name="T8" fmla="*/ 3 w 6"/>
                  <a:gd name="T9" fmla="*/ 0 h 13"/>
                  <a:gd name="T10" fmla="*/ 6 w 6"/>
                  <a:gd name="T11" fmla="*/ 0 h 13"/>
                  <a:gd name="T12" fmla="*/ 6 w 6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6" y="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72" name="Freeform 544"/>
              <p:cNvSpPr/>
              <p:nvPr/>
            </p:nvSpPr>
            <p:spPr bwMode="auto">
              <a:xfrm>
                <a:off x="4638" y="613"/>
                <a:ext cx="6" cy="13"/>
              </a:xfrm>
              <a:custGeom>
                <a:avLst/>
                <a:gdLst>
                  <a:gd name="T0" fmla="*/ 0 w 6"/>
                  <a:gd name="T1" fmla="*/ 3 h 13"/>
                  <a:gd name="T2" fmla="*/ 3 w 6"/>
                  <a:gd name="T3" fmla="*/ 13 h 13"/>
                  <a:gd name="T4" fmla="*/ 6 w 6"/>
                  <a:gd name="T5" fmla="*/ 13 h 13"/>
                  <a:gd name="T6" fmla="*/ 6 w 6"/>
                  <a:gd name="T7" fmla="*/ 6 h 13"/>
                  <a:gd name="T8" fmla="*/ 0 w 6"/>
                  <a:gd name="T9" fmla="*/ 0 h 13"/>
                  <a:gd name="T10" fmla="*/ 0 w 6"/>
                  <a:gd name="T11" fmla="*/ 0 h 13"/>
                  <a:gd name="T12" fmla="*/ 0 w 6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3"/>
                    </a:moveTo>
                    <a:lnTo>
                      <a:pt x="3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73" name="Freeform 545"/>
              <p:cNvSpPr/>
              <p:nvPr/>
            </p:nvSpPr>
            <p:spPr bwMode="auto">
              <a:xfrm>
                <a:off x="2002" y="62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3 h 4"/>
                  <a:gd name="T6" fmla="*/ 6 w 6"/>
                  <a:gd name="T7" fmla="*/ 0 h 4"/>
                  <a:gd name="T8" fmla="*/ 6 w 6"/>
                  <a:gd name="T9" fmla="*/ 0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74" name="Freeform 546"/>
              <p:cNvSpPr/>
              <p:nvPr/>
            </p:nvSpPr>
            <p:spPr bwMode="auto">
              <a:xfrm>
                <a:off x="4702" y="616"/>
                <a:ext cx="6" cy="4"/>
              </a:xfrm>
              <a:custGeom>
                <a:avLst/>
                <a:gdLst>
                  <a:gd name="T0" fmla="*/ 3 w 6"/>
                  <a:gd name="T1" fmla="*/ 3 h 4"/>
                  <a:gd name="T2" fmla="*/ 6 w 6"/>
                  <a:gd name="T3" fmla="*/ 4 h 4"/>
                  <a:gd name="T4" fmla="*/ 6 w 6"/>
                  <a:gd name="T5" fmla="*/ 3 h 4"/>
                  <a:gd name="T6" fmla="*/ 3 w 6"/>
                  <a:gd name="T7" fmla="*/ 0 h 4"/>
                  <a:gd name="T8" fmla="*/ 0 w 6"/>
                  <a:gd name="T9" fmla="*/ 0 h 4"/>
                  <a:gd name="T10" fmla="*/ 3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lnTo>
                      <a:pt x="6" y="4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75" name="Freeform 547"/>
              <p:cNvSpPr/>
              <p:nvPr/>
            </p:nvSpPr>
            <p:spPr bwMode="auto">
              <a:xfrm>
                <a:off x="2149" y="62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1 h 4"/>
                  <a:gd name="T8" fmla="*/ 3 w 3"/>
                  <a:gd name="T9" fmla="*/ 0 h 4"/>
                  <a:gd name="T10" fmla="*/ 3 w 3"/>
                  <a:gd name="T11" fmla="*/ 0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76" name="Freeform 548"/>
              <p:cNvSpPr/>
              <p:nvPr/>
            </p:nvSpPr>
            <p:spPr bwMode="auto">
              <a:xfrm>
                <a:off x="4561" y="617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3 w 3"/>
                  <a:gd name="T3" fmla="*/ 5 h 5"/>
                  <a:gd name="T4" fmla="*/ 3 w 3"/>
                  <a:gd name="T5" fmla="*/ 5 h 5"/>
                  <a:gd name="T6" fmla="*/ 3 w 3"/>
                  <a:gd name="T7" fmla="*/ 2 h 5"/>
                  <a:gd name="T8" fmla="*/ 0 w 3"/>
                  <a:gd name="T9" fmla="*/ 0 h 5"/>
                  <a:gd name="T10" fmla="*/ 0 w 3"/>
                  <a:gd name="T11" fmla="*/ 0 h 5"/>
                  <a:gd name="T12" fmla="*/ 0 w 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77" name="Freeform 549"/>
              <p:cNvSpPr/>
              <p:nvPr/>
            </p:nvSpPr>
            <p:spPr bwMode="auto">
              <a:xfrm>
                <a:off x="1995" y="637"/>
                <a:ext cx="4" cy="6"/>
              </a:xfrm>
              <a:custGeom>
                <a:avLst/>
                <a:gdLst>
                  <a:gd name="T0" fmla="*/ 4 w 4"/>
                  <a:gd name="T1" fmla="*/ 5 h 6"/>
                  <a:gd name="T2" fmla="*/ 0 w 4"/>
                  <a:gd name="T3" fmla="*/ 6 h 6"/>
                  <a:gd name="T4" fmla="*/ 0 w 4"/>
                  <a:gd name="T5" fmla="*/ 6 h 6"/>
                  <a:gd name="T6" fmla="*/ 0 w 4"/>
                  <a:gd name="T7" fmla="*/ 1 h 6"/>
                  <a:gd name="T8" fmla="*/ 0 w 4"/>
                  <a:gd name="T9" fmla="*/ 0 h 6"/>
                  <a:gd name="T10" fmla="*/ 4 w 4"/>
                  <a:gd name="T11" fmla="*/ 0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78" name="Freeform 550"/>
              <p:cNvSpPr/>
              <p:nvPr/>
            </p:nvSpPr>
            <p:spPr bwMode="auto">
              <a:xfrm>
                <a:off x="4714" y="631"/>
                <a:ext cx="4" cy="6"/>
              </a:xfrm>
              <a:custGeom>
                <a:avLst/>
                <a:gdLst>
                  <a:gd name="T0" fmla="*/ 0 w 4"/>
                  <a:gd name="T1" fmla="*/ 4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1 h 6"/>
                  <a:gd name="T8" fmla="*/ 0 w 4"/>
                  <a:gd name="T9" fmla="*/ 0 h 6"/>
                  <a:gd name="T10" fmla="*/ 0 w 4"/>
                  <a:gd name="T11" fmla="*/ 0 h 6"/>
                  <a:gd name="T12" fmla="*/ 0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79" name="Freeform 551"/>
              <p:cNvSpPr/>
              <p:nvPr/>
            </p:nvSpPr>
            <p:spPr bwMode="auto">
              <a:xfrm>
                <a:off x="2069" y="640"/>
                <a:ext cx="6" cy="15"/>
              </a:xfrm>
              <a:custGeom>
                <a:avLst/>
                <a:gdLst>
                  <a:gd name="T0" fmla="*/ 6 w 6"/>
                  <a:gd name="T1" fmla="*/ 14 h 15"/>
                  <a:gd name="T2" fmla="*/ 3 w 6"/>
                  <a:gd name="T3" fmla="*/ 15 h 15"/>
                  <a:gd name="T4" fmla="*/ 0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6 w 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6" y="14"/>
                    </a:moveTo>
                    <a:lnTo>
                      <a:pt x="3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80" name="Freeform 552"/>
              <p:cNvSpPr/>
              <p:nvPr/>
            </p:nvSpPr>
            <p:spPr bwMode="auto">
              <a:xfrm>
                <a:off x="4638" y="634"/>
                <a:ext cx="6" cy="15"/>
              </a:xfrm>
              <a:custGeom>
                <a:avLst/>
                <a:gdLst>
                  <a:gd name="T0" fmla="*/ 0 w 6"/>
                  <a:gd name="T1" fmla="*/ 14 h 15"/>
                  <a:gd name="T2" fmla="*/ 0 w 6"/>
                  <a:gd name="T3" fmla="*/ 15 h 15"/>
                  <a:gd name="T4" fmla="*/ 6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0 w 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0" y="14"/>
                    </a:moveTo>
                    <a:lnTo>
                      <a:pt x="0" y="15"/>
                    </a:lnTo>
                    <a:lnTo>
                      <a:pt x="6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81" name="Freeform 553"/>
              <p:cNvSpPr/>
              <p:nvPr/>
            </p:nvSpPr>
            <p:spPr bwMode="auto">
              <a:xfrm>
                <a:off x="1989" y="65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2 h 9"/>
                  <a:gd name="T6" fmla="*/ 0 w 3"/>
                  <a:gd name="T7" fmla="*/ 0 h 9"/>
                  <a:gd name="T8" fmla="*/ 3 w 3"/>
                  <a:gd name="T9" fmla="*/ 0 h 9"/>
                  <a:gd name="T10" fmla="*/ 0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82" name="Freeform 554"/>
              <p:cNvSpPr/>
              <p:nvPr/>
            </p:nvSpPr>
            <p:spPr bwMode="auto">
              <a:xfrm>
                <a:off x="4721" y="64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9 h 9"/>
                  <a:gd name="T4" fmla="*/ 3 w 3"/>
                  <a:gd name="T5" fmla="*/ 2 h 9"/>
                  <a:gd name="T6" fmla="*/ 3 w 3"/>
                  <a:gd name="T7" fmla="*/ 0 h 9"/>
                  <a:gd name="T8" fmla="*/ 0 w 3"/>
                  <a:gd name="T9" fmla="*/ 0 h 9"/>
                  <a:gd name="T10" fmla="*/ 0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83" name="Freeform 555"/>
              <p:cNvSpPr/>
              <p:nvPr/>
            </p:nvSpPr>
            <p:spPr bwMode="auto">
              <a:xfrm>
                <a:off x="2072" y="663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7 h 9"/>
                  <a:gd name="T4" fmla="*/ 3 w 7"/>
                  <a:gd name="T5" fmla="*/ 9 h 9"/>
                  <a:gd name="T6" fmla="*/ 3 w 7"/>
                  <a:gd name="T7" fmla="*/ 9 h 9"/>
                  <a:gd name="T8" fmla="*/ 0 w 7"/>
                  <a:gd name="T9" fmla="*/ 0 h 9"/>
                  <a:gd name="T10" fmla="*/ 3 w 7"/>
                  <a:gd name="T11" fmla="*/ 0 h 9"/>
                  <a:gd name="T12" fmla="*/ 7 w 7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84" name="Freeform 556"/>
              <p:cNvSpPr/>
              <p:nvPr/>
            </p:nvSpPr>
            <p:spPr bwMode="auto">
              <a:xfrm>
                <a:off x="4634" y="657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9 h 9"/>
                  <a:gd name="T8" fmla="*/ 4 w 4"/>
                  <a:gd name="T9" fmla="*/ 0 h 9"/>
                  <a:gd name="T10" fmla="*/ 4 w 4"/>
                  <a:gd name="T11" fmla="*/ 0 h 9"/>
                  <a:gd name="T12" fmla="*/ 0 w 4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85" name="Freeform 557"/>
              <p:cNvSpPr/>
              <p:nvPr/>
            </p:nvSpPr>
            <p:spPr bwMode="auto">
              <a:xfrm>
                <a:off x="1989" y="676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0 w 6"/>
                  <a:gd name="T3" fmla="*/ 3 h 8"/>
                  <a:gd name="T4" fmla="*/ 3 w 6"/>
                  <a:gd name="T5" fmla="*/ 0 h 8"/>
                  <a:gd name="T6" fmla="*/ 6 w 6"/>
                  <a:gd name="T7" fmla="*/ 3 h 8"/>
                  <a:gd name="T8" fmla="*/ 6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86" name="Freeform 558"/>
              <p:cNvSpPr/>
              <p:nvPr/>
            </p:nvSpPr>
            <p:spPr bwMode="auto">
              <a:xfrm>
                <a:off x="4718" y="67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6 w 6"/>
                  <a:gd name="T3" fmla="*/ 3 h 8"/>
                  <a:gd name="T4" fmla="*/ 3 w 6"/>
                  <a:gd name="T5" fmla="*/ 0 h 8"/>
                  <a:gd name="T6" fmla="*/ 0 w 6"/>
                  <a:gd name="T7" fmla="*/ 2 h 8"/>
                  <a:gd name="T8" fmla="*/ 0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87" name="Freeform 559"/>
              <p:cNvSpPr/>
              <p:nvPr/>
            </p:nvSpPr>
            <p:spPr bwMode="auto">
              <a:xfrm>
                <a:off x="2079" y="679"/>
                <a:ext cx="9" cy="11"/>
              </a:xfrm>
              <a:custGeom>
                <a:avLst/>
                <a:gdLst>
                  <a:gd name="T0" fmla="*/ 9 w 9"/>
                  <a:gd name="T1" fmla="*/ 11 h 11"/>
                  <a:gd name="T2" fmla="*/ 9 w 9"/>
                  <a:gd name="T3" fmla="*/ 11 h 11"/>
                  <a:gd name="T4" fmla="*/ 9 w 9"/>
                  <a:gd name="T5" fmla="*/ 11 h 11"/>
                  <a:gd name="T6" fmla="*/ 6 w 9"/>
                  <a:gd name="T7" fmla="*/ 11 h 11"/>
                  <a:gd name="T8" fmla="*/ 0 w 9"/>
                  <a:gd name="T9" fmla="*/ 2 h 11"/>
                  <a:gd name="T10" fmla="*/ 0 w 9"/>
                  <a:gd name="T11" fmla="*/ 0 h 11"/>
                  <a:gd name="T12" fmla="*/ 3 w 9"/>
                  <a:gd name="T13" fmla="*/ 0 h 11"/>
                  <a:gd name="T14" fmla="*/ 9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9" y="11"/>
                    </a:moveTo>
                    <a:lnTo>
                      <a:pt x="9" y="11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88" name="Freeform 560"/>
              <p:cNvSpPr/>
              <p:nvPr/>
            </p:nvSpPr>
            <p:spPr bwMode="auto">
              <a:xfrm>
                <a:off x="4625" y="673"/>
                <a:ext cx="9" cy="11"/>
              </a:xfrm>
              <a:custGeom>
                <a:avLst/>
                <a:gdLst>
                  <a:gd name="T0" fmla="*/ 0 w 9"/>
                  <a:gd name="T1" fmla="*/ 11 h 11"/>
                  <a:gd name="T2" fmla="*/ 0 w 9"/>
                  <a:gd name="T3" fmla="*/ 11 h 11"/>
                  <a:gd name="T4" fmla="*/ 0 w 9"/>
                  <a:gd name="T5" fmla="*/ 11 h 11"/>
                  <a:gd name="T6" fmla="*/ 3 w 9"/>
                  <a:gd name="T7" fmla="*/ 11 h 11"/>
                  <a:gd name="T8" fmla="*/ 9 w 9"/>
                  <a:gd name="T9" fmla="*/ 2 h 11"/>
                  <a:gd name="T10" fmla="*/ 9 w 9"/>
                  <a:gd name="T11" fmla="*/ 0 h 11"/>
                  <a:gd name="T12" fmla="*/ 6 w 9"/>
                  <a:gd name="T13" fmla="*/ 0 h 11"/>
                  <a:gd name="T14" fmla="*/ 0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89" name="Freeform 561"/>
              <p:cNvSpPr/>
              <p:nvPr/>
            </p:nvSpPr>
            <p:spPr bwMode="auto">
              <a:xfrm>
                <a:off x="2002" y="698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6 h 6"/>
                  <a:gd name="T4" fmla="*/ 0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90" name="Freeform 562"/>
              <p:cNvSpPr/>
              <p:nvPr/>
            </p:nvSpPr>
            <p:spPr bwMode="auto">
              <a:xfrm>
                <a:off x="4705" y="690"/>
                <a:ext cx="9" cy="8"/>
              </a:xfrm>
              <a:custGeom>
                <a:avLst/>
                <a:gdLst>
                  <a:gd name="T0" fmla="*/ 0 w 9"/>
                  <a:gd name="T1" fmla="*/ 6 h 8"/>
                  <a:gd name="T2" fmla="*/ 0 w 9"/>
                  <a:gd name="T3" fmla="*/ 8 h 8"/>
                  <a:gd name="T4" fmla="*/ 6 w 9"/>
                  <a:gd name="T5" fmla="*/ 5 h 8"/>
                  <a:gd name="T6" fmla="*/ 9 w 9"/>
                  <a:gd name="T7" fmla="*/ 0 h 8"/>
                  <a:gd name="T8" fmla="*/ 6 w 9"/>
                  <a:gd name="T9" fmla="*/ 0 h 8"/>
                  <a:gd name="T10" fmla="*/ 0 w 9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0" y="8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91" name="Freeform 563"/>
              <p:cNvSpPr/>
              <p:nvPr/>
            </p:nvSpPr>
            <p:spPr bwMode="auto">
              <a:xfrm>
                <a:off x="2091" y="701"/>
                <a:ext cx="10" cy="15"/>
              </a:xfrm>
              <a:custGeom>
                <a:avLst/>
                <a:gdLst>
                  <a:gd name="T0" fmla="*/ 7 w 10"/>
                  <a:gd name="T1" fmla="*/ 1 h 15"/>
                  <a:gd name="T2" fmla="*/ 10 w 10"/>
                  <a:gd name="T3" fmla="*/ 15 h 15"/>
                  <a:gd name="T4" fmla="*/ 7 w 10"/>
                  <a:gd name="T5" fmla="*/ 15 h 15"/>
                  <a:gd name="T6" fmla="*/ 7 w 10"/>
                  <a:gd name="T7" fmla="*/ 15 h 15"/>
                  <a:gd name="T8" fmla="*/ 0 w 10"/>
                  <a:gd name="T9" fmla="*/ 1 h 15"/>
                  <a:gd name="T10" fmla="*/ 0 w 10"/>
                  <a:gd name="T11" fmla="*/ 1 h 15"/>
                  <a:gd name="T12" fmla="*/ 0 w 10"/>
                  <a:gd name="T13" fmla="*/ 0 h 15"/>
                  <a:gd name="T14" fmla="*/ 4 w 10"/>
                  <a:gd name="T15" fmla="*/ 0 h 15"/>
                  <a:gd name="T16" fmla="*/ 7 w 10"/>
                  <a:gd name="T1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5">
                    <a:moveTo>
                      <a:pt x="7" y="1"/>
                    </a:moveTo>
                    <a:lnTo>
                      <a:pt x="10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92" name="Freeform 564"/>
              <p:cNvSpPr/>
              <p:nvPr/>
            </p:nvSpPr>
            <p:spPr bwMode="auto">
              <a:xfrm>
                <a:off x="4615" y="695"/>
                <a:ext cx="7" cy="16"/>
              </a:xfrm>
              <a:custGeom>
                <a:avLst/>
                <a:gdLst>
                  <a:gd name="T0" fmla="*/ 0 w 7"/>
                  <a:gd name="T1" fmla="*/ 3 h 16"/>
                  <a:gd name="T2" fmla="*/ 0 w 7"/>
                  <a:gd name="T3" fmla="*/ 15 h 16"/>
                  <a:gd name="T4" fmla="*/ 0 w 7"/>
                  <a:gd name="T5" fmla="*/ 16 h 16"/>
                  <a:gd name="T6" fmla="*/ 0 w 7"/>
                  <a:gd name="T7" fmla="*/ 15 h 16"/>
                  <a:gd name="T8" fmla="*/ 7 w 7"/>
                  <a:gd name="T9" fmla="*/ 1 h 16"/>
                  <a:gd name="T10" fmla="*/ 7 w 7"/>
                  <a:gd name="T11" fmla="*/ 1 h 16"/>
                  <a:gd name="T12" fmla="*/ 7 w 7"/>
                  <a:gd name="T13" fmla="*/ 0 h 16"/>
                  <a:gd name="T14" fmla="*/ 3 w 7"/>
                  <a:gd name="T15" fmla="*/ 0 h 16"/>
                  <a:gd name="T16" fmla="*/ 0 w 7"/>
                  <a:gd name="T1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0" y="3"/>
                    </a:moveTo>
                    <a:lnTo>
                      <a:pt x="0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93" name="Freeform 565"/>
              <p:cNvSpPr/>
              <p:nvPr/>
            </p:nvSpPr>
            <p:spPr bwMode="auto">
              <a:xfrm>
                <a:off x="2018" y="719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0 h 3"/>
                  <a:gd name="T8" fmla="*/ 3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94" name="Freeform 566"/>
              <p:cNvSpPr/>
              <p:nvPr/>
            </p:nvSpPr>
            <p:spPr bwMode="auto">
              <a:xfrm>
                <a:off x="4689" y="711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0 w 9"/>
                  <a:gd name="T3" fmla="*/ 5 h 5"/>
                  <a:gd name="T4" fmla="*/ 6 w 9"/>
                  <a:gd name="T5" fmla="*/ 5 h 5"/>
                  <a:gd name="T6" fmla="*/ 9 w 9"/>
                  <a:gd name="T7" fmla="*/ 0 h 5"/>
                  <a:gd name="T8" fmla="*/ 3 w 9"/>
                  <a:gd name="T9" fmla="*/ 2 h 5"/>
                  <a:gd name="T10" fmla="*/ 0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95" name="Freeform 567"/>
              <p:cNvSpPr/>
              <p:nvPr/>
            </p:nvSpPr>
            <p:spPr bwMode="auto">
              <a:xfrm>
                <a:off x="2101" y="727"/>
                <a:ext cx="10" cy="15"/>
              </a:xfrm>
              <a:custGeom>
                <a:avLst/>
                <a:gdLst>
                  <a:gd name="T0" fmla="*/ 10 w 10"/>
                  <a:gd name="T1" fmla="*/ 13 h 15"/>
                  <a:gd name="T2" fmla="*/ 10 w 10"/>
                  <a:gd name="T3" fmla="*/ 15 h 15"/>
                  <a:gd name="T4" fmla="*/ 3 w 10"/>
                  <a:gd name="T5" fmla="*/ 10 h 15"/>
                  <a:gd name="T6" fmla="*/ 0 w 10"/>
                  <a:gd name="T7" fmla="*/ 1 h 15"/>
                  <a:gd name="T8" fmla="*/ 0 w 10"/>
                  <a:gd name="T9" fmla="*/ 0 h 15"/>
                  <a:gd name="T10" fmla="*/ 0 w 10"/>
                  <a:gd name="T11" fmla="*/ 0 h 15"/>
                  <a:gd name="T12" fmla="*/ 10 w 10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10" y="13"/>
                    </a:moveTo>
                    <a:lnTo>
                      <a:pt x="10" y="15"/>
                    </a:lnTo>
                    <a:lnTo>
                      <a:pt x="3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96" name="Freeform 568"/>
              <p:cNvSpPr/>
              <p:nvPr/>
            </p:nvSpPr>
            <p:spPr bwMode="auto">
              <a:xfrm>
                <a:off x="4602" y="720"/>
                <a:ext cx="13" cy="16"/>
              </a:xfrm>
              <a:custGeom>
                <a:avLst/>
                <a:gdLst>
                  <a:gd name="T0" fmla="*/ 0 w 13"/>
                  <a:gd name="T1" fmla="*/ 14 h 16"/>
                  <a:gd name="T2" fmla="*/ 0 w 13"/>
                  <a:gd name="T3" fmla="*/ 16 h 16"/>
                  <a:gd name="T4" fmla="*/ 10 w 13"/>
                  <a:gd name="T5" fmla="*/ 11 h 16"/>
                  <a:gd name="T6" fmla="*/ 13 w 13"/>
                  <a:gd name="T7" fmla="*/ 2 h 16"/>
                  <a:gd name="T8" fmla="*/ 10 w 13"/>
                  <a:gd name="T9" fmla="*/ 0 h 16"/>
                  <a:gd name="T10" fmla="*/ 10 w 13"/>
                  <a:gd name="T11" fmla="*/ 0 h 16"/>
                  <a:gd name="T12" fmla="*/ 0 w 13"/>
                  <a:gd name="T1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6">
                    <a:moveTo>
                      <a:pt x="0" y="14"/>
                    </a:moveTo>
                    <a:lnTo>
                      <a:pt x="0" y="16"/>
                    </a:lnTo>
                    <a:lnTo>
                      <a:pt x="10" y="11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97" name="Freeform 569"/>
              <p:cNvSpPr/>
              <p:nvPr/>
            </p:nvSpPr>
            <p:spPr bwMode="auto">
              <a:xfrm>
                <a:off x="2040" y="736"/>
                <a:ext cx="7" cy="6"/>
              </a:xfrm>
              <a:custGeom>
                <a:avLst/>
                <a:gdLst>
                  <a:gd name="T0" fmla="*/ 7 w 7"/>
                  <a:gd name="T1" fmla="*/ 3 h 6"/>
                  <a:gd name="T2" fmla="*/ 7 w 7"/>
                  <a:gd name="T3" fmla="*/ 4 h 6"/>
                  <a:gd name="T4" fmla="*/ 7 w 7"/>
                  <a:gd name="T5" fmla="*/ 6 h 6"/>
                  <a:gd name="T6" fmla="*/ 0 w 7"/>
                  <a:gd name="T7" fmla="*/ 3 h 6"/>
                  <a:gd name="T8" fmla="*/ 0 w 7"/>
                  <a:gd name="T9" fmla="*/ 0 h 6"/>
                  <a:gd name="T10" fmla="*/ 0 w 7"/>
                  <a:gd name="T11" fmla="*/ 0 h 6"/>
                  <a:gd name="T12" fmla="*/ 7 w 7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98" name="Freeform 570"/>
              <p:cNvSpPr/>
              <p:nvPr/>
            </p:nvSpPr>
            <p:spPr bwMode="auto">
              <a:xfrm>
                <a:off x="4666" y="730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0 w 10"/>
                  <a:gd name="T3" fmla="*/ 3 h 6"/>
                  <a:gd name="T4" fmla="*/ 0 w 10"/>
                  <a:gd name="T5" fmla="*/ 6 h 6"/>
                  <a:gd name="T6" fmla="*/ 10 w 10"/>
                  <a:gd name="T7" fmla="*/ 3 h 6"/>
                  <a:gd name="T8" fmla="*/ 10 w 10"/>
                  <a:gd name="T9" fmla="*/ 0 h 6"/>
                  <a:gd name="T10" fmla="*/ 7 w 10"/>
                  <a:gd name="T11" fmla="*/ 0 h 6"/>
                  <a:gd name="T12" fmla="*/ 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99" name="Freeform 571"/>
              <p:cNvSpPr/>
              <p:nvPr/>
            </p:nvSpPr>
            <p:spPr bwMode="auto">
              <a:xfrm>
                <a:off x="2114" y="748"/>
                <a:ext cx="10" cy="13"/>
              </a:xfrm>
              <a:custGeom>
                <a:avLst/>
                <a:gdLst>
                  <a:gd name="T0" fmla="*/ 10 w 10"/>
                  <a:gd name="T1" fmla="*/ 12 h 13"/>
                  <a:gd name="T2" fmla="*/ 6 w 10"/>
                  <a:gd name="T3" fmla="*/ 13 h 13"/>
                  <a:gd name="T4" fmla="*/ 6 w 10"/>
                  <a:gd name="T5" fmla="*/ 13 h 13"/>
                  <a:gd name="T6" fmla="*/ 3 w 10"/>
                  <a:gd name="T7" fmla="*/ 9 h 13"/>
                  <a:gd name="T8" fmla="*/ 0 w 10"/>
                  <a:gd name="T9" fmla="*/ 0 h 13"/>
                  <a:gd name="T10" fmla="*/ 3 w 10"/>
                  <a:gd name="T11" fmla="*/ 1 h 13"/>
                  <a:gd name="T12" fmla="*/ 10 w 10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10" y="12"/>
                    </a:moveTo>
                    <a:lnTo>
                      <a:pt x="6" y="13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00" name="Freeform 572"/>
              <p:cNvSpPr/>
              <p:nvPr/>
            </p:nvSpPr>
            <p:spPr bwMode="auto">
              <a:xfrm>
                <a:off x="4593" y="742"/>
                <a:ext cx="6" cy="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13 h 13"/>
                  <a:gd name="T4" fmla="*/ 3 w 6"/>
                  <a:gd name="T5" fmla="*/ 13 h 13"/>
                  <a:gd name="T6" fmla="*/ 6 w 6"/>
                  <a:gd name="T7" fmla="*/ 9 h 13"/>
                  <a:gd name="T8" fmla="*/ 6 w 6"/>
                  <a:gd name="T9" fmla="*/ 0 h 13"/>
                  <a:gd name="T10" fmla="*/ 3 w 6"/>
                  <a:gd name="T11" fmla="*/ 1 h 13"/>
                  <a:gd name="T12" fmla="*/ 0 w 6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01" name="Freeform 573"/>
              <p:cNvSpPr/>
              <p:nvPr/>
            </p:nvSpPr>
            <p:spPr bwMode="auto">
              <a:xfrm>
                <a:off x="2059" y="751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7 w 10"/>
                  <a:gd name="T3" fmla="*/ 7 h 7"/>
                  <a:gd name="T4" fmla="*/ 0 w 10"/>
                  <a:gd name="T5" fmla="*/ 1 h 7"/>
                  <a:gd name="T6" fmla="*/ 4 w 10"/>
                  <a:gd name="T7" fmla="*/ 0 h 7"/>
                  <a:gd name="T8" fmla="*/ 10 w 10"/>
                  <a:gd name="T9" fmla="*/ 7 h 7"/>
                  <a:gd name="T10" fmla="*/ 10 w 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7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02" name="Freeform 574"/>
              <p:cNvSpPr/>
              <p:nvPr/>
            </p:nvSpPr>
            <p:spPr bwMode="auto">
              <a:xfrm>
                <a:off x="4644" y="745"/>
                <a:ext cx="10" cy="7"/>
              </a:xfrm>
              <a:custGeom>
                <a:avLst/>
                <a:gdLst>
                  <a:gd name="T0" fmla="*/ 0 w 10"/>
                  <a:gd name="T1" fmla="*/ 7 h 7"/>
                  <a:gd name="T2" fmla="*/ 6 w 10"/>
                  <a:gd name="T3" fmla="*/ 7 h 7"/>
                  <a:gd name="T4" fmla="*/ 10 w 10"/>
                  <a:gd name="T5" fmla="*/ 1 h 7"/>
                  <a:gd name="T6" fmla="*/ 10 w 10"/>
                  <a:gd name="T7" fmla="*/ 0 h 7"/>
                  <a:gd name="T8" fmla="*/ 0 w 10"/>
                  <a:gd name="T9" fmla="*/ 7 h 7"/>
                  <a:gd name="T10" fmla="*/ 0 w 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lnTo>
                      <a:pt x="6" y="7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03" name="Freeform 575"/>
              <p:cNvSpPr/>
              <p:nvPr/>
            </p:nvSpPr>
            <p:spPr bwMode="auto">
              <a:xfrm>
                <a:off x="2127" y="769"/>
                <a:ext cx="9" cy="9"/>
              </a:xfrm>
              <a:custGeom>
                <a:avLst/>
                <a:gdLst>
                  <a:gd name="T0" fmla="*/ 9 w 9"/>
                  <a:gd name="T1" fmla="*/ 9 h 9"/>
                  <a:gd name="T2" fmla="*/ 9 w 9"/>
                  <a:gd name="T3" fmla="*/ 9 h 9"/>
                  <a:gd name="T4" fmla="*/ 6 w 9"/>
                  <a:gd name="T5" fmla="*/ 8 h 9"/>
                  <a:gd name="T6" fmla="*/ 0 w 9"/>
                  <a:gd name="T7" fmla="*/ 0 h 9"/>
                  <a:gd name="T8" fmla="*/ 3 w 9"/>
                  <a:gd name="T9" fmla="*/ 0 h 9"/>
                  <a:gd name="T10" fmla="*/ 6 w 9"/>
                  <a:gd name="T11" fmla="*/ 3 h 9"/>
                  <a:gd name="T12" fmla="*/ 9 w 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04" name="Freeform 576"/>
              <p:cNvSpPr/>
              <p:nvPr/>
            </p:nvSpPr>
            <p:spPr bwMode="auto">
              <a:xfrm>
                <a:off x="4577" y="763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3 w 9"/>
                  <a:gd name="T3" fmla="*/ 9 h 9"/>
                  <a:gd name="T4" fmla="*/ 6 w 9"/>
                  <a:gd name="T5" fmla="*/ 8 h 9"/>
                  <a:gd name="T6" fmla="*/ 9 w 9"/>
                  <a:gd name="T7" fmla="*/ 0 h 9"/>
                  <a:gd name="T8" fmla="*/ 9 w 9"/>
                  <a:gd name="T9" fmla="*/ 0 h 9"/>
                  <a:gd name="T10" fmla="*/ 3 w 9"/>
                  <a:gd name="T11" fmla="*/ 3 h 9"/>
                  <a:gd name="T12" fmla="*/ 0 w 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9"/>
                    </a:lnTo>
                    <a:lnTo>
                      <a:pt x="6" y="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05" name="Freeform 577"/>
              <p:cNvSpPr/>
              <p:nvPr/>
            </p:nvSpPr>
            <p:spPr bwMode="auto">
              <a:xfrm>
                <a:off x="2098" y="775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6 w 10"/>
                  <a:gd name="T3" fmla="*/ 6 h 6"/>
                  <a:gd name="T4" fmla="*/ 0 w 10"/>
                  <a:gd name="T5" fmla="*/ 2 h 6"/>
                  <a:gd name="T6" fmla="*/ 3 w 10"/>
                  <a:gd name="T7" fmla="*/ 0 h 6"/>
                  <a:gd name="T8" fmla="*/ 10 w 10"/>
                  <a:gd name="T9" fmla="*/ 6 h 6"/>
                  <a:gd name="T10" fmla="*/ 10 w 1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6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06" name="Freeform 578"/>
              <p:cNvSpPr/>
              <p:nvPr/>
            </p:nvSpPr>
            <p:spPr bwMode="auto">
              <a:xfrm>
                <a:off x="4605" y="769"/>
                <a:ext cx="13" cy="8"/>
              </a:xfrm>
              <a:custGeom>
                <a:avLst/>
                <a:gdLst>
                  <a:gd name="T0" fmla="*/ 0 w 13"/>
                  <a:gd name="T1" fmla="*/ 8 h 8"/>
                  <a:gd name="T2" fmla="*/ 7 w 13"/>
                  <a:gd name="T3" fmla="*/ 8 h 8"/>
                  <a:gd name="T4" fmla="*/ 13 w 13"/>
                  <a:gd name="T5" fmla="*/ 2 h 8"/>
                  <a:gd name="T6" fmla="*/ 10 w 13"/>
                  <a:gd name="T7" fmla="*/ 0 h 8"/>
                  <a:gd name="T8" fmla="*/ 4 w 13"/>
                  <a:gd name="T9" fmla="*/ 6 h 8"/>
                  <a:gd name="T10" fmla="*/ 0 w 1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7" y="8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4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07" name="Freeform 579"/>
              <p:cNvSpPr/>
              <p:nvPr/>
            </p:nvSpPr>
            <p:spPr bwMode="auto">
              <a:xfrm>
                <a:off x="2120" y="793"/>
                <a:ext cx="7" cy="6"/>
              </a:xfrm>
              <a:custGeom>
                <a:avLst/>
                <a:gdLst>
                  <a:gd name="T0" fmla="*/ 7 w 7"/>
                  <a:gd name="T1" fmla="*/ 5 h 6"/>
                  <a:gd name="T2" fmla="*/ 7 w 7"/>
                  <a:gd name="T3" fmla="*/ 6 h 6"/>
                  <a:gd name="T4" fmla="*/ 4 w 7"/>
                  <a:gd name="T5" fmla="*/ 5 h 6"/>
                  <a:gd name="T6" fmla="*/ 0 w 7"/>
                  <a:gd name="T7" fmla="*/ 3 h 6"/>
                  <a:gd name="T8" fmla="*/ 0 w 7"/>
                  <a:gd name="T9" fmla="*/ 0 h 6"/>
                  <a:gd name="T10" fmla="*/ 4 w 7"/>
                  <a:gd name="T11" fmla="*/ 0 h 6"/>
                  <a:gd name="T12" fmla="*/ 7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5"/>
                    </a:moveTo>
                    <a:lnTo>
                      <a:pt x="7" y="6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08" name="Freeform 580"/>
              <p:cNvSpPr/>
              <p:nvPr/>
            </p:nvSpPr>
            <p:spPr bwMode="auto">
              <a:xfrm>
                <a:off x="4589" y="787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5 h 6"/>
                  <a:gd name="T6" fmla="*/ 4 w 7"/>
                  <a:gd name="T7" fmla="*/ 3 h 6"/>
                  <a:gd name="T8" fmla="*/ 7 w 7"/>
                  <a:gd name="T9" fmla="*/ 0 h 6"/>
                  <a:gd name="T10" fmla="*/ 4 w 7"/>
                  <a:gd name="T11" fmla="*/ 0 h 6"/>
                  <a:gd name="T12" fmla="*/ 0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09" name="Freeform 581"/>
              <p:cNvSpPr/>
              <p:nvPr/>
            </p:nvSpPr>
            <p:spPr bwMode="auto">
              <a:xfrm>
                <a:off x="2146" y="816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10" name="Freeform 582"/>
              <p:cNvSpPr/>
              <p:nvPr/>
            </p:nvSpPr>
            <p:spPr bwMode="auto">
              <a:xfrm>
                <a:off x="4567" y="810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  <a:gd name="T8" fmla="*/ 0 w 3"/>
                  <a:gd name="T9" fmla="*/ 0 h 5"/>
                  <a:gd name="T10" fmla="*/ 0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11" name="Freeform 583"/>
              <p:cNvSpPr/>
              <p:nvPr/>
            </p:nvSpPr>
            <p:spPr bwMode="auto">
              <a:xfrm>
                <a:off x="2152" y="834"/>
                <a:ext cx="4" cy="11"/>
              </a:xfrm>
              <a:custGeom>
                <a:avLst/>
                <a:gdLst>
                  <a:gd name="T0" fmla="*/ 4 w 4"/>
                  <a:gd name="T1" fmla="*/ 11 h 11"/>
                  <a:gd name="T2" fmla="*/ 0 w 4"/>
                  <a:gd name="T3" fmla="*/ 8 h 11"/>
                  <a:gd name="T4" fmla="*/ 0 w 4"/>
                  <a:gd name="T5" fmla="*/ 0 h 11"/>
                  <a:gd name="T6" fmla="*/ 4 w 4"/>
                  <a:gd name="T7" fmla="*/ 3 h 11"/>
                  <a:gd name="T8" fmla="*/ 4 w 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12" name="Freeform 584"/>
              <p:cNvSpPr/>
              <p:nvPr/>
            </p:nvSpPr>
            <p:spPr bwMode="auto">
              <a:xfrm>
                <a:off x="4561" y="830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7 h 9"/>
                  <a:gd name="T4" fmla="*/ 3 w 3"/>
                  <a:gd name="T5" fmla="*/ 0 h 9"/>
                  <a:gd name="T6" fmla="*/ 0 w 3"/>
                  <a:gd name="T7" fmla="*/ 1 h 9"/>
                  <a:gd name="T8" fmla="*/ 0 w 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7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13" name="Freeform 585"/>
              <p:cNvSpPr/>
              <p:nvPr/>
            </p:nvSpPr>
            <p:spPr bwMode="auto">
              <a:xfrm>
                <a:off x="2104" y="853"/>
                <a:ext cx="42" cy="45"/>
              </a:xfrm>
              <a:custGeom>
                <a:avLst/>
                <a:gdLst>
                  <a:gd name="T0" fmla="*/ 42 w 42"/>
                  <a:gd name="T1" fmla="*/ 7 h 45"/>
                  <a:gd name="T2" fmla="*/ 32 w 42"/>
                  <a:gd name="T3" fmla="*/ 27 h 45"/>
                  <a:gd name="T4" fmla="*/ 26 w 42"/>
                  <a:gd name="T5" fmla="*/ 34 h 45"/>
                  <a:gd name="T6" fmla="*/ 7 w 42"/>
                  <a:gd name="T7" fmla="*/ 45 h 45"/>
                  <a:gd name="T8" fmla="*/ 0 w 42"/>
                  <a:gd name="T9" fmla="*/ 45 h 45"/>
                  <a:gd name="T10" fmla="*/ 0 w 42"/>
                  <a:gd name="T11" fmla="*/ 42 h 45"/>
                  <a:gd name="T12" fmla="*/ 16 w 42"/>
                  <a:gd name="T13" fmla="*/ 33 h 45"/>
                  <a:gd name="T14" fmla="*/ 26 w 42"/>
                  <a:gd name="T15" fmla="*/ 21 h 45"/>
                  <a:gd name="T16" fmla="*/ 23 w 42"/>
                  <a:gd name="T17" fmla="*/ 4 h 45"/>
                  <a:gd name="T18" fmla="*/ 29 w 42"/>
                  <a:gd name="T19" fmla="*/ 0 h 45"/>
                  <a:gd name="T20" fmla="*/ 32 w 42"/>
                  <a:gd name="T21" fmla="*/ 0 h 45"/>
                  <a:gd name="T22" fmla="*/ 42 w 42"/>
                  <a:gd name="T23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5">
                    <a:moveTo>
                      <a:pt x="42" y="7"/>
                    </a:moveTo>
                    <a:lnTo>
                      <a:pt x="32" y="27"/>
                    </a:lnTo>
                    <a:lnTo>
                      <a:pt x="26" y="34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6" y="33"/>
                    </a:lnTo>
                    <a:lnTo>
                      <a:pt x="26" y="21"/>
                    </a:lnTo>
                    <a:lnTo>
                      <a:pt x="23" y="4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14" name="Freeform 586"/>
              <p:cNvSpPr/>
              <p:nvPr/>
            </p:nvSpPr>
            <p:spPr bwMode="auto">
              <a:xfrm>
                <a:off x="4570" y="846"/>
                <a:ext cx="42" cy="46"/>
              </a:xfrm>
              <a:custGeom>
                <a:avLst/>
                <a:gdLst>
                  <a:gd name="T0" fmla="*/ 0 w 42"/>
                  <a:gd name="T1" fmla="*/ 8 h 46"/>
                  <a:gd name="T2" fmla="*/ 10 w 42"/>
                  <a:gd name="T3" fmla="*/ 28 h 46"/>
                  <a:gd name="T4" fmla="*/ 19 w 42"/>
                  <a:gd name="T5" fmla="*/ 35 h 46"/>
                  <a:gd name="T6" fmla="*/ 39 w 42"/>
                  <a:gd name="T7" fmla="*/ 46 h 46"/>
                  <a:gd name="T8" fmla="*/ 42 w 42"/>
                  <a:gd name="T9" fmla="*/ 46 h 46"/>
                  <a:gd name="T10" fmla="*/ 42 w 42"/>
                  <a:gd name="T11" fmla="*/ 43 h 46"/>
                  <a:gd name="T12" fmla="*/ 26 w 42"/>
                  <a:gd name="T13" fmla="*/ 34 h 46"/>
                  <a:gd name="T14" fmla="*/ 19 w 42"/>
                  <a:gd name="T15" fmla="*/ 22 h 46"/>
                  <a:gd name="T16" fmla="*/ 19 w 42"/>
                  <a:gd name="T17" fmla="*/ 5 h 46"/>
                  <a:gd name="T18" fmla="*/ 13 w 42"/>
                  <a:gd name="T19" fmla="*/ 0 h 46"/>
                  <a:gd name="T20" fmla="*/ 10 w 42"/>
                  <a:gd name="T21" fmla="*/ 0 h 46"/>
                  <a:gd name="T22" fmla="*/ 0 w 42"/>
                  <a:gd name="T23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6">
                    <a:moveTo>
                      <a:pt x="0" y="8"/>
                    </a:moveTo>
                    <a:lnTo>
                      <a:pt x="10" y="28"/>
                    </a:lnTo>
                    <a:lnTo>
                      <a:pt x="19" y="35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42" y="43"/>
                    </a:lnTo>
                    <a:lnTo>
                      <a:pt x="26" y="34"/>
                    </a:lnTo>
                    <a:lnTo>
                      <a:pt x="19" y="22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15" name="Freeform 587"/>
              <p:cNvSpPr/>
              <p:nvPr/>
            </p:nvSpPr>
            <p:spPr bwMode="auto">
              <a:xfrm>
                <a:off x="2149" y="8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16" name="Freeform 588"/>
              <p:cNvSpPr/>
              <p:nvPr/>
            </p:nvSpPr>
            <p:spPr bwMode="auto">
              <a:xfrm>
                <a:off x="4564" y="84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17" name="Freeform 589"/>
              <p:cNvSpPr/>
              <p:nvPr/>
            </p:nvSpPr>
            <p:spPr bwMode="auto">
              <a:xfrm>
                <a:off x="2124" y="854"/>
                <a:ext cx="16" cy="32"/>
              </a:xfrm>
              <a:custGeom>
                <a:avLst/>
                <a:gdLst>
                  <a:gd name="T0" fmla="*/ 9 w 16"/>
                  <a:gd name="T1" fmla="*/ 24 h 32"/>
                  <a:gd name="T2" fmla="*/ 0 w 16"/>
                  <a:gd name="T3" fmla="*/ 32 h 32"/>
                  <a:gd name="T4" fmla="*/ 9 w 16"/>
                  <a:gd name="T5" fmla="*/ 20 h 32"/>
                  <a:gd name="T6" fmla="*/ 9 w 16"/>
                  <a:gd name="T7" fmla="*/ 2 h 32"/>
                  <a:gd name="T8" fmla="*/ 9 w 16"/>
                  <a:gd name="T9" fmla="*/ 0 h 32"/>
                  <a:gd name="T10" fmla="*/ 16 w 16"/>
                  <a:gd name="T11" fmla="*/ 8 h 32"/>
                  <a:gd name="T12" fmla="*/ 9 w 16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9" y="24"/>
                    </a:moveTo>
                    <a:lnTo>
                      <a:pt x="0" y="32"/>
                    </a:lnTo>
                    <a:lnTo>
                      <a:pt x="9" y="2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18" name="Freeform 590"/>
              <p:cNvSpPr/>
              <p:nvPr/>
            </p:nvSpPr>
            <p:spPr bwMode="auto">
              <a:xfrm>
                <a:off x="4577" y="848"/>
                <a:ext cx="16" cy="32"/>
              </a:xfrm>
              <a:custGeom>
                <a:avLst/>
                <a:gdLst>
                  <a:gd name="T0" fmla="*/ 6 w 16"/>
                  <a:gd name="T1" fmla="*/ 24 h 32"/>
                  <a:gd name="T2" fmla="*/ 16 w 16"/>
                  <a:gd name="T3" fmla="*/ 32 h 32"/>
                  <a:gd name="T4" fmla="*/ 6 w 16"/>
                  <a:gd name="T5" fmla="*/ 21 h 32"/>
                  <a:gd name="T6" fmla="*/ 6 w 16"/>
                  <a:gd name="T7" fmla="*/ 3 h 32"/>
                  <a:gd name="T8" fmla="*/ 6 w 16"/>
                  <a:gd name="T9" fmla="*/ 0 h 32"/>
                  <a:gd name="T10" fmla="*/ 0 w 16"/>
                  <a:gd name="T11" fmla="*/ 8 h 32"/>
                  <a:gd name="T12" fmla="*/ 6 w 16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6" y="24"/>
                    </a:moveTo>
                    <a:lnTo>
                      <a:pt x="16" y="32"/>
                    </a:lnTo>
                    <a:lnTo>
                      <a:pt x="6" y="2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19" name="Freeform 591"/>
              <p:cNvSpPr/>
              <p:nvPr/>
            </p:nvSpPr>
            <p:spPr bwMode="auto">
              <a:xfrm>
                <a:off x="2011" y="877"/>
                <a:ext cx="64" cy="30"/>
              </a:xfrm>
              <a:custGeom>
                <a:avLst/>
                <a:gdLst>
                  <a:gd name="T0" fmla="*/ 13 w 64"/>
                  <a:gd name="T1" fmla="*/ 9 h 30"/>
                  <a:gd name="T2" fmla="*/ 16 w 64"/>
                  <a:gd name="T3" fmla="*/ 15 h 30"/>
                  <a:gd name="T4" fmla="*/ 23 w 64"/>
                  <a:gd name="T5" fmla="*/ 21 h 30"/>
                  <a:gd name="T6" fmla="*/ 45 w 64"/>
                  <a:gd name="T7" fmla="*/ 27 h 30"/>
                  <a:gd name="T8" fmla="*/ 61 w 64"/>
                  <a:gd name="T9" fmla="*/ 27 h 30"/>
                  <a:gd name="T10" fmla="*/ 64 w 64"/>
                  <a:gd name="T11" fmla="*/ 29 h 30"/>
                  <a:gd name="T12" fmla="*/ 61 w 64"/>
                  <a:gd name="T13" fmla="*/ 30 h 30"/>
                  <a:gd name="T14" fmla="*/ 20 w 64"/>
                  <a:gd name="T15" fmla="*/ 29 h 30"/>
                  <a:gd name="T16" fmla="*/ 13 w 64"/>
                  <a:gd name="T17" fmla="*/ 27 h 30"/>
                  <a:gd name="T18" fmla="*/ 10 w 64"/>
                  <a:gd name="T19" fmla="*/ 26 h 30"/>
                  <a:gd name="T20" fmla="*/ 13 w 64"/>
                  <a:gd name="T21" fmla="*/ 24 h 30"/>
                  <a:gd name="T22" fmla="*/ 0 w 64"/>
                  <a:gd name="T23" fmla="*/ 10 h 30"/>
                  <a:gd name="T24" fmla="*/ 4 w 64"/>
                  <a:gd name="T25" fmla="*/ 3 h 30"/>
                  <a:gd name="T26" fmla="*/ 10 w 64"/>
                  <a:gd name="T27" fmla="*/ 0 h 30"/>
                  <a:gd name="T28" fmla="*/ 10 w 64"/>
                  <a:gd name="T29" fmla="*/ 0 h 30"/>
                  <a:gd name="T30" fmla="*/ 13 w 64"/>
                  <a:gd name="T31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0">
                    <a:moveTo>
                      <a:pt x="13" y="9"/>
                    </a:moveTo>
                    <a:lnTo>
                      <a:pt x="16" y="15"/>
                    </a:lnTo>
                    <a:lnTo>
                      <a:pt x="23" y="21"/>
                    </a:lnTo>
                    <a:lnTo>
                      <a:pt x="45" y="27"/>
                    </a:lnTo>
                    <a:lnTo>
                      <a:pt x="61" y="27"/>
                    </a:lnTo>
                    <a:lnTo>
                      <a:pt x="64" y="29"/>
                    </a:lnTo>
                    <a:lnTo>
                      <a:pt x="61" y="30"/>
                    </a:lnTo>
                    <a:lnTo>
                      <a:pt x="20" y="29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13" y="2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20" name="Freeform 592"/>
              <p:cNvSpPr/>
              <p:nvPr/>
            </p:nvSpPr>
            <p:spPr bwMode="auto">
              <a:xfrm>
                <a:off x="4641" y="869"/>
                <a:ext cx="64" cy="32"/>
              </a:xfrm>
              <a:custGeom>
                <a:avLst/>
                <a:gdLst>
                  <a:gd name="T0" fmla="*/ 51 w 64"/>
                  <a:gd name="T1" fmla="*/ 11 h 32"/>
                  <a:gd name="T2" fmla="*/ 48 w 64"/>
                  <a:gd name="T3" fmla="*/ 17 h 32"/>
                  <a:gd name="T4" fmla="*/ 41 w 64"/>
                  <a:gd name="T5" fmla="*/ 21 h 32"/>
                  <a:gd name="T6" fmla="*/ 22 w 64"/>
                  <a:gd name="T7" fmla="*/ 29 h 32"/>
                  <a:gd name="T8" fmla="*/ 3 w 64"/>
                  <a:gd name="T9" fmla="*/ 29 h 32"/>
                  <a:gd name="T10" fmla="*/ 0 w 64"/>
                  <a:gd name="T11" fmla="*/ 31 h 32"/>
                  <a:gd name="T12" fmla="*/ 6 w 64"/>
                  <a:gd name="T13" fmla="*/ 32 h 32"/>
                  <a:gd name="T14" fmla="*/ 45 w 64"/>
                  <a:gd name="T15" fmla="*/ 31 h 32"/>
                  <a:gd name="T16" fmla="*/ 51 w 64"/>
                  <a:gd name="T17" fmla="*/ 29 h 32"/>
                  <a:gd name="T18" fmla="*/ 54 w 64"/>
                  <a:gd name="T19" fmla="*/ 28 h 32"/>
                  <a:gd name="T20" fmla="*/ 54 w 64"/>
                  <a:gd name="T21" fmla="*/ 26 h 32"/>
                  <a:gd name="T22" fmla="*/ 64 w 64"/>
                  <a:gd name="T23" fmla="*/ 12 h 32"/>
                  <a:gd name="T24" fmla="*/ 61 w 64"/>
                  <a:gd name="T25" fmla="*/ 5 h 32"/>
                  <a:gd name="T26" fmla="*/ 54 w 64"/>
                  <a:gd name="T27" fmla="*/ 0 h 32"/>
                  <a:gd name="T28" fmla="*/ 54 w 64"/>
                  <a:gd name="T29" fmla="*/ 0 h 32"/>
                  <a:gd name="T30" fmla="*/ 51 w 64"/>
                  <a:gd name="T31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2">
                    <a:moveTo>
                      <a:pt x="51" y="11"/>
                    </a:moveTo>
                    <a:lnTo>
                      <a:pt x="48" y="17"/>
                    </a:lnTo>
                    <a:lnTo>
                      <a:pt x="41" y="21"/>
                    </a:lnTo>
                    <a:lnTo>
                      <a:pt x="22" y="29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6" y="32"/>
                    </a:lnTo>
                    <a:lnTo>
                      <a:pt x="45" y="31"/>
                    </a:lnTo>
                    <a:lnTo>
                      <a:pt x="51" y="29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64" y="12"/>
                    </a:lnTo>
                    <a:lnTo>
                      <a:pt x="61" y="5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21" name="Freeform 593"/>
              <p:cNvSpPr/>
              <p:nvPr/>
            </p:nvSpPr>
            <p:spPr bwMode="auto">
              <a:xfrm>
                <a:off x="2018" y="881"/>
                <a:ext cx="29" cy="25"/>
              </a:xfrm>
              <a:custGeom>
                <a:avLst/>
                <a:gdLst>
                  <a:gd name="T0" fmla="*/ 6 w 29"/>
                  <a:gd name="T1" fmla="*/ 11 h 25"/>
                  <a:gd name="T2" fmla="*/ 6 w 29"/>
                  <a:gd name="T3" fmla="*/ 13 h 25"/>
                  <a:gd name="T4" fmla="*/ 22 w 29"/>
                  <a:gd name="T5" fmla="*/ 20 h 25"/>
                  <a:gd name="T6" fmla="*/ 29 w 29"/>
                  <a:gd name="T7" fmla="*/ 25 h 25"/>
                  <a:gd name="T8" fmla="*/ 13 w 29"/>
                  <a:gd name="T9" fmla="*/ 23 h 25"/>
                  <a:gd name="T10" fmla="*/ 9 w 29"/>
                  <a:gd name="T11" fmla="*/ 22 h 25"/>
                  <a:gd name="T12" fmla="*/ 9 w 29"/>
                  <a:gd name="T13" fmla="*/ 19 h 25"/>
                  <a:gd name="T14" fmla="*/ 0 w 29"/>
                  <a:gd name="T15" fmla="*/ 8 h 25"/>
                  <a:gd name="T16" fmla="*/ 0 w 29"/>
                  <a:gd name="T17" fmla="*/ 0 h 25"/>
                  <a:gd name="T18" fmla="*/ 0 w 29"/>
                  <a:gd name="T19" fmla="*/ 5 h 25"/>
                  <a:gd name="T20" fmla="*/ 6 w 29"/>
                  <a:gd name="T2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5">
                    <a:moveTo>
                      <a:pt x="6" y="11"/>
                    </a:moveTo>
                    <a:lnTo>
                      <a:pt x="6" y="13"/>
                    </a:lnTo>
                    <a:lnTo>
                      <a:pt x="22" y="20"/>
                    </a:lnTo>
                    <a:lnTo>
                      <a:pt x="29" y="25"/>
                    </a:lnTo>
                    <a:lnTo>
                      <a:pt x="13" y="23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22" name="Freeform 594"/>
              <p:cNvSpPr/>
              <p:nvPr/>
            </p:nvSpPr>
            <p:spPr bwMode="auto">
              <a:xfrm>
                <a:off x="4670" y="875"/>
                <a:ext cx="32" cy="23"/>
              </a:xfrm>
              <a:custGeom>
                <a:avLst/>
                <a:gdLst>
                  <a:gd name="T0" fmla="*/ 25 w 32"/>
                  <a:gd name="T1" fmla="*/ 11 h 23"/>
                  <a:gd name="T2" fmla="*/ 25 w 32"/>
                  <a:gd name="T3" fmla="*/ 12 h 23"/>
                  <a:gd name="T4" fmla="*/ 9 w 32"/>
                  <a:gd name="T5" fmla="*/ 20 h 23"/>
                  <a:gd name="T6" fmla="*/ 0 w 32"/>
                  <a:gd name="T7" fmla="*/ 23 h 23"/>
                  <a:gd name="T8" fmla="*/ 16 w 32"/>
                  <a:gd name="T9" fmla="*/ 23 h 23"/>
                  <a:gd name="T10" fmla="*/ 19 w 32"/>
                  <a:gd name="T11" fmla="*/ 22 h 23"/>
                  <a:gd name="T12" fmla="*/ 19 w 32"/>
                  <a:gd name="T13" fmla="*/ 19 h 23"/>
                  <a:gd name="T14" fmla="*/ 32 w 32"/>
                  <a:gd name="T15" fmla="*/ 8 h 23"/>
                  <a:gd name="T16" fmla="*/ 28 w 32"/>
                  <a:gd name="T17" fmla="*/ 0 h 23"/>
                  <a:gd name="T18" fmla="*/ 28 w 32"/>
                  <a:gd name="T19" fmla="*/ 5 h 23"/>
                  <a:gd name="T20" fmla="*/ 25 w 32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3">
                    <a:moveTo>
                      <a:pt x="25" y="11"/>
                    </a:moveTo>
                    <a:lnTo>
                      <a:pt x="25" y="12"/>
                    </a:lnTo>
                    <a:lnTo>
                      <a:pt x="9" y="20"/>
                    </a:lnTo>
                    <a:lnTo>
                      <a:pt x="0" y="23"/>
                    </a:lnTo>
                    <a:lnTo>
                      <a:pt x="16" y="23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32" y="8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23" name="Freeform 595"/>
              <p:cNvSpPr>
                <a:spLocks noEditPoints="1"/>
              </p:cNvSpPr>
              <p:nvPr/>
            </p:nvSpPr>
            <p:spPr bwMode="auto">
              <a:xfrm>
                <a:off x="2095" y="895"/>
                <a:ext cx="1274" cy="205"/>
              </a:xfrm>
              <a:custGeom>
                <a:avLst/>
                <a:gdLst>
                  <a:gd name="T0" fmla="*/ 1271 w 1274"/>
                  <a:gd name="T1" fmla="*/ 134 h 205"/>
                  <a:gd name="T2" fmla="*/ 1239 w 1274"/>
                  <a:gd name="T3" fmla="*/ 115 h 205"/>
                  <a:gd name="T4" fmla="*/ 1207 w 1274"/>
                  <a:gd name="T5" fmla="*/ 112 h 205"/>
                  <a:gd name="T6" fmla="*/ 1271 w 1274"/>
                  <a:gd name="T7" fmla="*/ 176 h 205"/>
                  <a:gd name="T8" fmla="*/ 1172 w 1274"/>
                  <a:gd name="T9" fmla="*/ 203 h 205"/>
                  <a:gd name="T10" fmla="*/ 1133 w 1274"/>
                  <a:gd name="T11" fmla="*/ 166 h 205"/>
                  <a:gd name="T12" fmla="*/ 1204 w 1274"/>
                  <a:gd name="T13" fmla="*/ 178 h 205"/>
                  <a:gd name="T14" fmla="*/ 1217 w 1274"/>
                  <a:gd name="T15" fmla="*/ 141 h 205"/>
                  <a:gd name="T16" fmla="*/ 1111 w 1274"/>
                  <a:gd name="T17" fmla="*/ 131 h 205"/>
                  <a:gd name="T18" fmla="*/ 928 w 1274"/>
                  <a:gd name="T19" fmla="*/ 179 h 205"/>
                  <a:gd name="T20" fmla="*/ 611 w 1274"/>
                  <a:gd name="T21" fmla="*/ 159 h 205"/>
                  <a:gd name="T22" fmla="*/ 451 w 1274"/>
                  <a:gd name="T23" fmla="*/ 140 h 205"/>
                  <a:gd name="T24" fmla="*/ 346 w 1274"/>
                  <a:gd name="T25" fmla="*/ 131 h 205"/>
                  <a:gd name="T26" fmla="*/ 205 w 1274"/>
                  <a:gd name="T27" fmla="*/ 68 h 205"/>
                  <a:gd name="T28" fmla="*/ 144 w 1274"/>
                  <a:gd name="T29" fmla="*/ 50 h 205"/>
                  <a:gd name="T30" fmla="*/ 77 w 1274"/>
                  <a:gd name="T31" fmla="*/ 36 h 205"/>
                  <a:gd name="T32" fmla="*/ 51 w 1274"/>
                  <a:gd name="T33" fmla="*/ 68 h 205"/>
                  <a:gd name="T34" fmla="*/ 112 w 1274"/>
                  <a:gd name="T35" fmla="*/ 71 h 205"/>
                  <a:gd name="T36" fmla="*/ 61 w 1274"/>
                  <a:gd name="T37" fmla="*/ 96 h 205"/>
                  <a:gd name="T38" fmla="*/ 0 w 1274"/>
                  <a:gd name="T39" fmla="*/ 59 h 205"/>
                  <a:gd name="T40" fmla="*/ 99 w 1274"/>
                  <a:gd name="T41" fmla="*/ 14 h 205"/>
                  <a:gd name="T42" fmla="*/ 298 w 1274"/>
                  <a:gd name="T43" fmla="*/ 36 h 205"/>
                  <a:gd name="T44" fmla="*/ 317 w 1274"/>
                  <a:gd name="T45" fmla="*/ 46 h 205"/>
                  <a:gd name="T46" fmla="*/ 416 w 1274"/>
                  <a:gd name="T47" fmla="*/ 87 h 205"/>
                  <a:gd name="T48" fmla="*/ 490 w 1274"/>
                  <a:gd name="T49" fmla="*/ 108 h 205"/>
                  <a:gd name="T50" fmla="*/ 538 w 1274"/>
                  <a:gd name="T51" fmla="*/ 93 h 205"/>
                  <a:gd name="T52" fmla="*/ 496 w 1274"/>
                  <a:gd name="T53" fmla="*/ 61 h 205"/>
                  <a:gd name="T54" fmla="*/ 464 w 1274"/>
                  <a:gd name="T55" fmla="*/ 82 h 205"/>
                  <a:gd name="T56" fmla="*/ 477 w 1274"/>
                  <a:gd name="T57" fmla="*/ 38 h 205"/>
                  <a:gd name="T58" fmla="*/ 608 w 1274"/>
                  <a:gd name="T59" fmla="*/ 68 h 205"/>
                  <a:gd name="T60" fmla="*/ 563 w 1274"/>
                  <a:gd name="T61" fmla="*/ 123 h 205"/>
                  <a:gd name="T62" fmla="*/ 647 w 1274"/>
                  <a:gd name="T63" fmla="*/ 143 h 205"/>
                  <a:gd name="T64" fmla="*/ 723 w 1274"/>
                  <a:gd name="T65" fmla="*/ 138 h 205"/>
                  <a:gd name="T66" fmla="*/ 800 w 1274"/>
                  <a:gd name="T67" fmla="*/ 141 h 205"/>
                  <a:gd name="T68" fmla="*/ 813 w 1274"/>
                  <a:gd name="T69" fmla="*/ 159 h 205"/>
                  <a:gd name="T70" fmla="*/ 903 w 1274"/>
                  <a:gd name="T71" fmla="*/ 152 h 205"/>
                  <a:gd name="T72" fmla="*/ 909 w 1274"/>
                  <a:gd name="T73" fmla="*/ 126 h 205"/>
                  <a:gd name="T74" fmla="*/ 922 w 1274"/>
                  <a:gd name="T75" fmla="*/ 114 h 205"/>
                  <a:gd name="T76" fmla="*/ 967 w 1274"/>
                  <a:gd name="T77" fmla="*/ 152 h 205"/>
                  <a:gd name="T78" fmla="*/ 996 w 1274"/>
                  <a:gd name="T79" fmla="*/ 149 h 205"/>
                  <a:gd name="T80" fmla="*/ 1050 w 1274"/>
                  <a:gd name="T81" fmla="*/ 96 h 205"/>
                  <a:gd name="T82" fmla="*/ 1018 w 1274"/>
                  <a:gd name="T83" fmla="*/ 102 h 205"/>
                  <a:gd name="T84" fmla="*/ 1005 w 1274"/>
                  <a:gd name="T85" fmla="*/ 112 h 205"/>
                  <a:gd name="T86" fmla="*/ 992 w 1274"/>
                  <a:gd name="T87" fmla="*/ 68 h 205"/>
                  <a:gd name="T88" fmla="*/ 1105 w 1274"/>
                  <a:gd name="T89" fmla="*/ 94 h 205"/>
                  <a:gd name="T90" fmla="*/ 1130 w 1274"/>
                  <a:gd name="T91" fmla="*/ 111 h 205"/>
                  <a:gd name="T92" fmla="*/ 1133 w 1274"/>
                  <a:gd name="T93" fmla="*/ 108 h 205"/>
                  <a:gd name="T94" fmla="*/ 1041 w 1274"/>
                  <a:gd name="T95" fmla="*/ 49 h 205"/>
                  <a:gd name="T96" fmla="*/ 1076 w 1274"/>
                  <a:gd name="T97" fmla="*/ 44 h 205"/>
                  <a:gd name="T98" fmla="*/ 1140 w 1274"/>
                  <a:gd name="T99" fmla="*/ 52 h 205"/>
                  <a:gd name="T100" fmla="*/ 1204 w 1274"/>
                  <a:gd name="T101" fmla="*/ 33 h 205"/>
                  <a:gd name="T102" fmla="*/ 1262 w 1274"/>
                  <a:gd name="T103" fmla="*/ 3 h 205"/>
                  <a:gd name="T104" fmla="*/ 1271 w 1274"/>
                  <a:gd name="T105" fmla="*/ 70 h 205"/>
                  <a:gd name="T106" fmla="*/ 458 w 1274"/>
                  <a:gd name="T107" fmla="*/ 117 h 205"/>
                  <a:gd name="T108" fmla="*/ 301 w 1274"/>
                  <a:gd name="T109" fmla="*/ 9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4" h="205">
                    <a:moveTo>
                      <a:pt x="1271" y="70"/>
                    </a:moveTo>
                    <a:lnTo>
                      <a:pt x="1274" y="70"/>
                    </a:lnTo>
                    <a:lnTo>
                      <a:pt x="1274" y="71"/>
                    </a:lnTo>
                    <a:lnTo>
                      <a:pt x="1271" y="71"/>
                    </a:lnTo>
                    <a:lnTo>
                      <a:pt x="1271" y="134"/>
                    </a:lnTo>
                    <a:lnTo>
                      <a:pt x="1268" y="132"/>
                    </a:lnTo>
                    <a:lnTo>
                      <a:pt x="1268" y="134"/>
                    </a:lnTo>
                    <a:lnTo>
                      <a:pt x="1268" y="134"/>
                    </a:lnTo>
                    <a:lnTo>
                      <a:pt x="1255" y="123"/>
                    </a:lnTo>
                    <a:lnTo>
                      <a:pt x="1239" y="115"/>
                    </a:lnTo>
                    <a:lnTo>
                      <a:pt x="1217" y="111"/>
                    </a:lnTo>
                    <a:lnTo>
                      <a:pt x="1181" y="109"/>
                    </a:lnTo>
                    <a:lnTo>
                      <a:pt x="1181" y="109"/>
                    </a:lnTo>
                    <a:lnTo>
                      <a:pt x="1181" y="111"/>
                    </a:lnTo>
                    <a:lnTo>
                      <a:pt x="1207" y="112"/>
                    </a:lnTo>
                    <a:lnTo>
                      <a:pt x="1236" y="120"/>
                    </a:lnTo>
                    <a:lnTo>
                      <a:pt x="1255" y="132"/>
                    </a:lnTo>
                    <a:lnTo>
                      <a:pt x="1268" y="147"/>
                    </a:lnTo>
                    <a:lnTo>
                      <a:pt x="1274" y="167"/>
                    </a:lnTo>
                    <a:lnTo>
                      <a:pt x="1271" y="176"/>
                    </a:lnTo>
                    <a:lnTo>
                      <a:pt x="1252" y="191"/>
                    </a:lnTo>
                    <a:lnTo>
                      <a:pt x="1236" y="197"/>
                    </a:lnTo>
                    <a:lnTo>
                      <a:pt x="1213" y="202"/>
                    </a:lnTo>
                    <a:lnTo>
                      <a:pt x="1188" y="205"/>
                    </a:lnTo>
                    <a:lnTo>
                      <a:pt x="1172" y="203"/>
                    </a:lnTo>
                    <a:lnTo>
                      <a:pt x="1159" y="200"/>
                    </a:lnTo>
                    <a:lnTo>
                      <a:pt x="1143" y="193"/>
                    </a:lnTo>
                    <a:lnTo>
                      <a:pt x="1130" y="182"/>
                    </a:lnTo>
                    <a:lnTo>
                      <a:pt x="1130" y="173"/>
                    </a:lnTo>
                    <a:lnTo>
                      <a:pt x="1133" y="166"/>
                    </a:lnTo>
                    <a:lnTo>
                      <a:pt x="1137" y="166"/>
                    </a:lnTo>
                    <a:lnTo>
                      <a:pt x="1140" y="166"/>
                    </a:lnTo>
                    <a:lnTo>
                      <a:pt x="1159" y="175"/>
                    </a:lnTo>
                    <a:lnTo>
                      <a:pt x="1172" y="179"/>
                    </a:lnTo>
                    <a:lnTo>
                      <a:pt x="1204" y="178"/>
                    </a:lnTo>
                    <a:lnTo>
                      <a:pt x="1213" y="175"/>
                    </a:lnTo>
                    <a:lnTo>
                      <a:pt x="1226" y="167"/>
                    </a:lnTo>
                    <a:lnTo>
                      <a:pt x="1229" y="158"/>
                    </a:lnTo>
                    <a:lnTo>
                      <a:pt x="1229" y="152"/>
                    </a:lnTo>
                    <a:lnTo>
                      <a:pt x="1217" y="141"/>
                    </a:lnTo>
                    <a:lnTo>
                      <a:pt x="1197" y="135"/>
                    </a:lnTo>
                    <a:lnTo>
                      <a:pt x="1188" y="134"/>
                    </a:lnTo>
                    <a:lnTo>
                      <a:pt x="1185" y="132"/>
                    </a:lnTo>
                    <a:lnTo>
                      <a:pt x="1143" y="129"/>
                    </a:lnTo>
                    <a:lnTo>
                      <a:pt x="1111" y="131"/>
                    </a:lnTo>
                    <a:lnTo>
                      <a:pt x="1085" y="138"/>
                    </a:lnTo>
                    <a:lnTo>
                      <a:pt x="1060" y="152"/>
                    </a:lnTo>
                    <a:lnTo>
                      <a:pt x="1025" y="164"/>
                    </a:lnTo>
                    <a:lnTo>
                      <a:pt x="992" y="170"/>
                    </a:lnTo>
                    <a:lnTo>
                      <a:pt x="928" y="179"/>
                    </a:lnTo>
                    <a:lnTo>
                      <a:pt x="877" y="184"/>
                    </a:lnTo>
                    <a:lnTo>
                      <a:pt x="836" y="185"/>
                    </a:lnTo>
                    <a:lnTo>
                      <a:pt x="784" y="184"/>
                    </a:lnTo>
                    <a:lnTo>
                      <a:pt x="685" y="173"/>
                    </a:lnTo>
                    <a:lnTo>
                      <a:pt x="611" y="159"/>
                    </a:lnTo>
                    <a:lnTo>
                      <a:pt x="560" y="147"/>
                    </a:lnTo>
                    <a:lnTo>
                      <a:pt x="519" y="135"/>
                    </a:lnTo>
                    <a:lnTo>
                      <a:pt x="512" y="137"/>
                    </a:lnTo>
                    <a:lnTo>
                      <a:pt x="470" y="140"/>
                    </a:lnTo>
                    <a:lnTo>
                      <a:pt x="451" y="140"/>
                    </a:lnTo>
                    <a:lnTo>
                      <a:pt x="451" y="138"/>
                    </a:lnTo>
                    <a:lnTo>
                      <a:pt x="445" y="140"/>
                    </a:lnTo>
                    <a:lnTo>
                      <a:pt x="416" y="140"/>
                    </a:lnTo>
                    <a:lnTo>
                      <a:pt x="368" y="134"/>
                    </a:lnTo>
                    <a:lnTo>
                      <a:pt x="346" y="131"/>
                    </a:lnTo>
                    <a:lnTo>
                      <a:pt x="301" y="120"/>
                    </a:lnTo>
                    <a:lnTo>
                      <a:pt x="266" y="106"/>
                    </a:lnTo>
                    <a:lnTo>
                      <a:pt x="227" y="85"/>
                    </a:lnTo>
                    <a:lnTo>
                      <a:pt x="208" y="70"/>
                    </a:lnTo>
                    <a:lnTo>
                      <a:pt x="205" y="68"/>
                    </a:lnTo>
                    <a:lnTo>
                      <a:pt x="179" y="82"/>
                    </a:lnTo>
                    <a:lnTo>
                      <a:pt x="163" y="85"/>
                    </a:lnTo>
                    <a:lnTo>
                      <a:pt x="163" y="73"/>
                    </a:lnTo>
                    <a:lnTo>
                      <a:pt x="163" y="64"/>
                    </a:lnTo>
                    <a:lnTo>
                      <a:pt x="144" y="50"/>
                    </a:lnTo>
                    <a:lnTo>
                      <a:pt x="112" y="36"/>
                    </a:lnTo>
                    <a:lnTo>
                      <a:pt x="99" y="35"/>
                    </a:lnTo>
                    <a:lnTo>
                      <a:pt x="86" y="35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57" y="41"/>
                    </a:lnTo>
                    <a:lnTo>
                      <a:pt x="45" y="50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51" y="68"/>
                    </a:lnTo>
                    <a:lnTo>
                      <a:pt x="70" y="73"/>
                    </a:lnTo>
                    <a:lnTo>
                      <a:pt x="80" y="73"/>
                    </a:lnTo>
                    <a:lnTo>
                      <a:pt x="102" y="71"/>
                    </a:lnTo>
                    <a:lnTo>
                      <a:pt x="105" y="71"/>
                    </a:lnTo>
                    <a:lnTo>
                      <a:pt x="112" y="71"/>
                    </a:lnTo>
                    <a:lnTo>
                      <a:pt x="112" y="77"/>
                    </a:lnTo>
                    <a:lnTo>
                      <a:pt x="102" y="84"/>
                    </a:lnTo>
                    <a:lnTo>
                      <a:pt x="102" y="85"/>
                    </a:lnTo>
                    <a:lnTo>
                      <a:pt x="83" y="93"/>
                    </a:lnTo>
                    <a:lnTo>
                      <a:pt x="61" y="96"/>
                    </a:lnTo>
                    <a:lnTo>
                      <a:pt x="45" y="94"/>
                    </a:lnTo>
                    <a:lnTo>
                      <a:pt x="22" y="90"/>
                    </a:lnTo>
                    <a:lnTo>
                      <a:pt x="13" y="84"/>
                    </a:lnTo>
                    <a:lnTo>
                      <a:pt x="0" y="73"/>
                    </a:lnTo>
                    <a:lnTo>
                      <a:pt x="0" y="59"/>
                    </a:lnTo>
                    <a:lnTo>
                      <a:pt x="6" y="43"/>
                    </a:lnTo>
                    <a:lnTo>
                      <a:pt x="22" y="27"/>
                    </a:lnTo>
                    <a:lnTo>
                      <a:pt x="35" y="21"/>
                    </a:lnTo>
                    <a:lnTo>
                      <a:pt x="64" y="15"/>
                    </a:lnTo>
                    <a:lnTo>
                      <a:pt x="99" y="14"/>
                    </a:lnTo>
                    <a:lnTo>
                      <a:pt x="137" y="15"/>
                    </a:lnTo>
                    <a:lnTo>
                      <a:pt x="176" y="21"/>
                    </a:lnTo>
                    <a:lnTo>
                      <a:pt x="227" y="33"/>
                    </a:lnTo>
                    <a:lnTo>
                      <a:pt x="259" y="36"/>
                    </a:lnTo>
                    <a:lnTo>
                      <a:pt x="298" y="36"/>
                    </a:lnTo>
                    <a:lnTo>
                      <a:pt x="333" y="32"/>
                    </a:lnTo>
                    <a:lnTo>
                      <a:pt x="339" y="29"/>
                    </a:lnTo>
                    <a:lnTo>
                      <a:pt x="346" y="29"/>
                    </a:lnTo>
                    <a:lnTo>
                      <a:pt x="336" y="36"/>
                    </a:lnTo>
                    <a:lnTo>
                      <a:pt x="317" y="46"/>
                    </a:lnTo>
                    <a:lnTo>
                      <a:pt x="298" y="53"/>
                    </a:lnTo>
                    <a:lnTo>
                      <a:pt x="310" y="58"/>
                    </a:lnTo>
                    <a:lnTo>
                      <a:pt x="362" y="71"/>
                    </a:lnTo>
                    <a:lnTo>
                      <a:pt x="378" y="76"/>
                    </a:lnTo>
                    <a:lnTo>
                      <a:pt x="416" y="87"/>
                    </a:lnTo>
                    <a:lnTo>
                      <a:pt x="445" y="94"/>
                    </a:lnTo>
                    <a:lnTo>
                      <a:pt x="464" y="100"/>
                    </a:lnTo>
                    <a:lnTo>
                      <a:pt x="467" y="100"/>
                    </a:lnTo>
                    <a:lnTo>
                      <a:pt x="477" y="105"/>
                    </a:lnTo>
                    <a:lnTo>
                      <a:pt x="490" y="108"/>
                    </a:lnTo>
                    <a:lnTo>
                      <a:pt x="493" y="111"/>
                    </a:lnTo>
                    <a:lnTo>
                      <a:pt x="496" y="108"/>
                    </a:lnTo>
                    <a:lnTo>
                      <a:pt x="502" y="108"/>
                    </a:lnTo>
                    <a:lnTo>
                      <a:pt x="522" y="103"/>
                    </a:lnTo>
                    <a:lnTo>
                      <a:pt x="538" y="93"/>
                    </a:lnTo>
                    <a:lnTo>
                      <a:pt x="544" y="81"/>
                    </a:lnTo>
                    <a:lnTo>
                      <a:pt x="538" y="71"/>
                    </a:lnTo>
                    <a:lnTo>
                      <a:pt x="528" y="65"/>
                    </a:lnTo>
                    <a:lnTo>
                      <a:pt x="512" y="61"/>
                    </a:lnTo>
                    <a:lnTo>
                      <a:pt x="496" y="61"/>
                    </a:lnTo>
                    <a:lnTo>
                      <a:pt x="477" y="65"/>
                    </a:lnTo>
                    <a:lnTo>
                      <a:pt x="467" y="73"/>
                    </a:lnTo>
                    <a:lnTo>
                      <a:pt x="467" y="79"/>
                    </a:lnTo>
                    <a:lnTo>
                      <a:pt x="467" y="81"/>
                    </a:lnTo>
                    <a:lnTo>
                      <a:pt x="464" y="82"/>
                    </a:lnTo>
                    <a:lnTo>
                      <a:pt x="448" y="74"/>
                    </a:lnTo>
                    <a:lnTo>
                      <a:pt x="442" y="65"/>
                    </a:lnTo>
                    <a:lnTo>
                      <a:pt x="445" y="52"/>
                    </a:lnTo>
                    <a:lnTo>
                      <a:pt x="458" y="44"/>
                    </a:lnTo>
                    <a:lnTo>
                      <a:pt x="477" y="38"/>
                    </a:lnTo>
                    <a:lnTo>
                      <a:pt x="502" y="33"/>
                    </a:lnTo>
                    <a:lnTo>
                      <a:pt x="525" y="33"/>
                    </a:lnTo>
                    <a:lnTo>
                      <a:pt x="560" y="40"/>
                    </a:lnTo>
                    <a:lnTo>
                      <a:pt x="592" y="52"/>
                    </a:lnTo>
                    <a:lnTo>
                      <a:pt x="608" y="68"/>
                    </a:lnTo>
                    <a:lnTo>
                      <a:pt x="611" y="76"/>
                    </a:lnTo>
                    <a:lnTo>
                      <a:pt x="608" y="91"/>
                    </a:lnTo>
                    <a:lnTo>
                      <a:pt x="592" y="109"/>
                    </a:lnTo>
                    <a:lnTo>
                      <a:pt x="579" y="118"/>
                    </a:lnTo>
                    <a:lnTo>
                      <a:pt x="563" y="123"/>
                    </a:lnTo>
                    <a:lnTo>
                      <a:pt x="563" y="125"/>
                    </a:lnTo>
                    <a:lnTo>
                      <a:pt x="563" y="125"/>
                    </a:lnTo>
                    <a:lnTo>
                      <a:pt x="557" y="126"/>
                    </a:lnTo>
                    <a:lnTo>
                      <a:pt x="605" y="138"/>
                    </a:lnTo>
                    <a:lnTo>
                      <a:pt x="647" y="143"/>
                    </a:lnTo>
                    <a:lnTo>
                      <a:pt x="679" y="140"/>
                    </a:lnTo>
                    <a:lnTo>
                      <a:pt x="698" y="137"/>
                    </a:lnTo>
                    <a:lnTo>
                      <a:pt x="717" y="131"/>
                    </a:lnTo>
                    <a:lnTo>
                      <a:pt x="723" y="134"/>
                    </a:lnTo>
                    <a:lnTo>
                      <a:pt x="723" y="138"/>
                    </a:lnTo>
                    <a:lnTo>
                      <a:pt x="723" y="150"/>
                    </a:lnTo>
                    <a:lnTo>
                      <a:pt x="743" y="150"/>
                    </a:lnTo>
                    <a:lnTo>
                      <a:pt x="775" y="149"/>
                    </a:lnTo>
                    <a:lnTo>
                      <a:pt x="797" y="144"/>
                    </a:lnTo>
                    <a:lnTo>
                      <a:pt x="800" y="141"/>
                    </a:lnTo>
                    <a:lnTo>
                      <a:pt x="813" y="137"/>
                    </a:lnTo>
                    <a:lnTo>
                      <a:pt x="816" y="137"/>
                    </a:lnTo>
                    <a:lnTo>
                      <a:pt x="820" y="143"/>
                    </a:lnTo>
                    <a:lnTo>
                      <a:pt x="816" y="155"/>
                    </a:lnTo>
                    <a:lnTo>
                      <a:pt x="813" y="159"/>
                    </a:lnTo>
                    <a:lnTo>
                      <a:pt x="816" y="162"/>
                    </a:lnTo>
                    <a:lnTo>
                      <a:pt x="836" y="162"/>
                    </a:lnTo>
                    <a:lnTo>
                      <a:pt x="861" y="162"/>
                    </a:lnTo>
                    <a:lnTo>
                      <a:pt x="868" y="161"/>
                    </a:lnTo>
                    <a:lnTo>
                      <a:pt x="903" y="152"/>
                    </a:lnTo>
                    <a:lnTo>
                      <a:pt x="919" y="146"/>
                    </a:lnTo>
                    <a:lnTo>
                      <a:pt x="928" y="140"/>
                    </a:lnTo>
                    <a:lnTo>
                      <a:pt x="925" y="132"/>
                    </a:lnTo>
                    <a:lnTo>
                      <a:pt x="919" y="129"/>
                    </a:lnTo>
                    <a:lnTo>
                      <a:pt x="909" y="126"/>
                    </a:lnTo>
                    <a:lnTo>
                      <a:pt x="900" y="126"/>
                    </a:lnTo>
                    <a:lnTo>
                      <a:pt x="903" y="121"/>
                    </a:lnTo>
                    <a:lnTo>
                      <a:pt x="912" y="118"/>
                    </a:lnTo>
                    <a:lnTo>
                      <a:pt x="912" y="117"/>
                    </a:lnTo>
                    <a:lnTo>
                      <a:pt x="922" y="114"/>
                    </a:lnTo>
                    <a:lnTo>
                      <a:pt x="941" y="114"/>
                    </a:lnTo>
                    <a:lnTo>
                      <a:pt x="951" y="118"/>
                    </a:lnTo>
                    <a:lnTo>
                      <a:pt x="964" y="128"/>
                    </a:lnTo>
                    <a:lnTo>
                      <a:pt x="967" y="146"/>
                    </a:lnTo>
                    <a:lnTo>
                      <a:pt x="967" y="152"/>
                    </a:lnTo>
                    <a:lnTo>
                      <a:pt x="960" y="155"/>
                    </a:lnTo>
                    <a:lnTo>
                      <a:pt x="960" y="155"/>
                    </a:lnTo>
                    <a:lnTo>
                      <a:pt x="964" y="156"/>
                    </a:lnTo>
                    <a:lnTo>
                      <a:pt x="986" y="150"/>
                    </a:lnTo>
                    <a:lnTo>
                      <a:pt x="996" y="149"/>
                    </a:lnTo>
                    <a:lnTo>
                      <a:pt x="1037" y="131"/>
                    </a:lnTo>
                    <a:lnTo>
                      <a:pt x="1053" y="117"/>
                    </a:lnTo>
                    <a:lnTo>
                      <a:pt x="1057" y="105"/>
                    </a:lnTo>
                    <a:lnTo>
                      <a:pt x="1057" y="102"/>
                    </a:lnTo>
                    <a:lnTo>
                      <a:pt x="1050" y="96"/>
                    </a:lnTo>
                    <a:lnTo>
                      <a:pt x="1044" y="93"/>
                    </a:lnTo>
                    <a:lnTo>
                      <a:pt x="1034" y="93"/>
                    </a:lnTo>
                    <a:lnTo>
                      <a:pt x="1028" y="93"/>
                    </a:lnTo>
                    <a:lnTo>
                      <a:pt x="1018" y="97"/>
                    </a:lnTo>
                    <a:lnTo>
                      <a:pt x="1018" y="102"/>
                    </a:lnTo>
                    <a:lnTo>
                      <a:pt x="1021" y="108"/>
                    </a:lnTo>
                    <a:lnTo>
                      <a:pt x="1028" y="111"/>
                    </a:lnTo>
                    <a:lnTo>
                      <a:pt x="1028" y="112"/>
                    </a:lnTo>
                    <a:lnTo>
                      <a:pt x="1015" y="114"/>
                    </a:lnTo>
                    <a:lnTo>
                      <a:pt x="1005" y="112"/>
                    </a:lnTo>
                    <a:lnTo>
                      <a:pt x="983" y="108"/>
                    </a:lnTo>
                    <a:lnTo>
                      <a:pt x="973" y="94"/>
                    </a:lnTo>
                    <a:lnTo>
                      <a:pt x="970" y="90"/>
                    </a:lnTo>
                    <a:lnTo>
                      <a:pt x="976" y="76"/>
                    </a:lnTo>
                    <a:lnTo>
                      <a:pt x="992" y="68"/>
                    </a:lnTo>
                    <a:lnTo>
                      <a:pt x="1018" y="64"/>
                    </a:lnTo>
                    <a:lnTo>
                      <a:pt x="1047" y="64"/>
                    </a:lnTo>
                    <a:lnTo>
                      <a:pt x="1063" y="67"/>
                    </a:lnTo>
                    <a:lnTo>
                      <a:pt x="1082" y="76"/>
                    </a:lnTo>
                    <a:lnTo>
                      <a:pt x="1105" y="94"/>
                    </a:lnTo>
                    <a:lnTo>
                      <a:pt x="1111" y="111"/>
                    </a:lnTo>
                    <a:lnTo>
                      <a:pt x="1111" y="112"/>
                    </a:lnTo>
                    <a:lnTo>
                      <a:pt x="1111" y="115"/>
                    </a:lnTo>
                    <a:lnTo>
                      <a:pt x="1114" y="115"/>
                    </a:lnTo>
                    <a:lnTo>
                      <a:pt x="1130" y="111"/>
                    </a:lnTo>
                    <a:lnTo>
                      <a:pt x="1140" y="111"/>
                    </a:lnTo>
                    <a:lnTo>
                      <a:pt x="1146" y="111"/>
                    </a:lnTo>
                    <a:lnTo>
                      <a:pt x="1146" y="109"/>
                    </a:lnTo>
                    <a:lnTo>
                      <a:pt x="1137" y="108"/>
                    </a:lnTo>
                    <a:lnTo>
                      <a:pt x="1133" y="108"/>
                    </a:lnTo>
                    <a:lnTo>
                      <a:pt x="1121" y="99"/>
                    </a:lnTo>
                    <a:lnTo>
                      <a:pt x="1095" y="70"/>
                    </a:lnTo>
                    <a:lnTo>
                      <a:pt x="1066" y="55"/>
                    </a:lnTo>
                    <a:lnTo>
                      <a:pt x="1047" y="50"/>
                    </a:lnTo>
                    <a:lnTo>
                      <a:pt x="1041" y="49"/>
                    </a:lnTo>
                    <a:lnTo>
                      <a:pt x="1041" y="47"/>
                    </a:lnTo>
                    <a:lnTo>
                      <a:pt x="1041" y="47"/>
                    </a:lnTo>
                    <a:lnTo>
                      <a:pt x="1050" y="44"/>
                    </a:lnTo>
                    <a:lnTo>
                      <a:pt x="1073" y="43"/>
                    </a:lnTo>
                    <a:lnTo>
                      <a:pt x="1076" y="44"/>
                    </a:lnTo>
                    <a:lnTo>
                      <a:pt x="1089" y="44"/>
                    </a:lnTo>
                    <a:lnTo>
                      <a:pt x="1117" y="47"/>
                    </a:lnTo>
                    <a:lnTo>
                      <a:pt x="1137" y="52"/>
                    </a:lnTo>
                    <a:lnTo>
                      <a:pt x="1140" y="52"/>
                    </a:lnTo>
                    <a:lnTo>
                      <a:pt x="1140" y="52"/>
                    </a:lnTo>
                    <a:lnTo>
                      <a:pt x="1146" y="33"/>
                    </a:lnTo>
                    <a:lnTo>
                      <a:pt x="1149" y="29"/>
                    </a:lnTo>
                    <a:lnTo>
                      <a:pt x="1149" y="27"/>
                    </a:lnTo>
                    <a:lnTo>
                      <a:pt x="1169" y="27"/>
                    </a:lnTo>
                    <a:lnTo>
                      <a:pt x="1204" y="33"/>
                    </a:lnTo>
                    <a:lnTo>
                      <a:pt x="1207" y="32"/>
                    </a:lnTo>
                    <a:lnTo>
                      <a:pt x="1210" y="24"/>
                    </a:lnTo>
                    <a:lnTo>
                      <a:pt x="1220" y="18"/>
                    </a:lnTo>
                    <a:lnTo>
                      <a:pt x="1242" y="9"/>
                    </a:lnTo>
                    <a:lnTo>
                      <a:pt x="1262" y="3"/>
                    </a:lnTo>
                    <a:lnTo>
                      <a:pt x="1268" y="0"/>
                    </a:lnTo>
                    <a:lnTo>
                      <a:pt x="1271" y="0"/>
                    </a:lnTo>
                    <a:lnTo>
                      <a:pt x="1271" y="2"/>
                    </a:lnTo>
                    <a:lnTo>
                      <a:pt x="1271" y="0"/>
                    </a:lnTo>
                    <a:lnTo>
                      <a:pt x="1271" y="70"/>
                    </a:lnTo>
                    <a:close/>
                    <a:moveTo>
                      <a:pt x="333" y="82"/>
                    </a:moveTo>
                    <a:lnTo>
                      <a:pt x="358" y="90"/>
                    </a:lnTo>
                    <a:lnTo>
                      <a:pt x="400" y="100"/>
                    </a:lnTo>
                    <a:lnTo>
                      <a:pt x="422" y="108"/>
                    </a:lnTo>
                    <a:lnTo>
                      <a:pt x="458" y="117"/>
                    </a:lnTo>
                    <a:lnTo>
                      <a:pt x="435" y="120"/>
                    </a:lnTo>
                    <a:lnTo>
                      <a:pt x="416" y="120"/>
                    </a:lnTo>
                    <a:lnTo>
                      <a:pt x="387" y="118"/>
                    </a:lnTo>
                    <a:lnTo>
                      <a:pt x="330" y="106"/>
                    </a:lnTo>
                    <a:lnTo>
                      <a:pt x="301" y="97"/>
                    </a:lnTo>
                    <a:lnTo>
                      <a:pt x="269" y="82"/>
                    </a:lnTo>
                    <a:lnTo>
                      <a:pt x="243" y="61"/>
                    </a:lnTo>
                    <a:lnTo>
                      <a:pt x="275" y="67"/>
                    </a:lnTo>
                    <a:lnTo>
                      <a:pt x="333" y="8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24" name="Freeform 596"/>
              <p:cNvSpPr>
                <a:spLocks noEditPoints="1"/>
              </p:cNvSpPr>
              <p:nvPr/>
            </p:nvSpPr>
            <p:spPr bwMode="auto">
              <a:xfrm>
                <a:off x="3350" y="894"/>
                <a:ext cx="1275" cy="204"/>
              </a:xfrm>
              <a:custGeom>
                <a:avLst/>
                <a:gdLst>
                  <a:gd name="T0" fmla="*/ 3 w 1275"/>
                  <a:gd name="T1" fmla="*/ 133 h 204"/>
                  <a:gd name="T2" fmla="*/ 35 w 1275"/>
                  <a:gd name="T3" fmla="*/ 115 h 204"/>
                  <a:gd name="T4" fmla="*/ 67 w 1275"/>
                  <a:gd name="T5" fmla="*/ 113 h 204"/>
                  <a:gd name="T6" fmla="*/ 3 w 1275"/>
                  <a:gd name="T7" fmla="*/ 176 h 204"/>
                  <a:gd name="T8" fmla="*/ 106 w 1275"/>
                  <a:gd name="T9" fmla="*/ 203 h 204"/>
                  <a:gd name="T10" fmla="*/ 141 w 1275"/>
                  <a:gd name="T11" fmla="*/ 165 h 204"/>
                  <a:gd name="T12" fmla="*/ 71 w 1275"/>
                  <a:gd name="T13" fmla="*/ 177 h 204"/>
                  <a:gd name="T14" fmla="*/ 58 w 1275"/>
                  <a:gd name="T15" fmla="*/ 141 h 204"/>
                  <a:gd name="T16" fmla="*/ 163 w 1275"/>
                  <a:gd name="T17" fmla="*/ 130 h 204"/>
                  <a:gd name="T18" fmla="*/ 346 w 1275"/>
                  <a:gd name="T19" fmla="*/ 179 h 204"/>
                  <a:gd name="T20" fmla="*/ 663 w 1275"/>
                  <a:gd name="T21" fmla="*/ 157 h 204"/>
                  <a:gd name="T22" fmla="*/ 823 w 1275"/>
                  <a:gd name="T23" fmla="*/ 136 h 204"/>
                  <a:gd name="T24" fmla="*/ 929 w 1275"/>
                  <a:gd name="T25" fmla="*/ 127 h 204"/>
                  <a:gd name="T26" fmla="*/ 1070 w 1275"/>
                  <a:gd name="T27" fmla="*/ 65 h 204"/>
                  <a:gd name="T28" fmla="*/ 1127 w 1275"/>
                  <a:gd name="T29" fmla="*/ 45 h 204"/>
                  <a:gd name="T30" fmla="*/ 1198 w 1275"/>
                  <a:gd name="T31" fmla="*/ 31 h 204"/>
                  <a:gd name="T32" fmla="*/ 1220 w 1275"/>
                  <a:gd name="T33" fmla="*/ 63 h 204"/>
                  <a:gd name="T34" fmla="*/ 1163 w 1275"/>
                  <a:gd name="T35" fmla="*/ 66 h 204"/>
                  <a:gd name="T36" fmla="*/ 1214 w 1275"/>
                  <a:gd name="T37" fmla="*/ 91 h 204"/>
                  <a:gd name="T38" fmla="*/ 1275 w 1275"/>
                  <a:gd name="T39" fmla="*/ 54 h 204"/>
                  <a:gd name="T40" fmla="*/ 1175 w 1275"/>
                  <a:gd name="T41" fmla="*/ 10 h 204"/>
                  <a:gd name="T42" fmla="*/ 977 w 1275"/>
                  <a:gd name="T43" fmla="*/ 33 h 204"/>
                  <a:gd name="T44" fmla="*/ 954 w 1275"/>
                  <a:gd name="T45" fmla="*/ 42 h 204"/>
                  <a:gd name="T46" fmla="*/ 858 w 1275"/>
                  <a:gd name="T47" fmla="*/ 83 h 204"/>
                  <a:gd name="T48" fmla="*/ 785 w 1275"/>
                  <a:gd name="T49" fmla="*/ 104 h 204"/>
                  <a:gd name="T50" fmla="*/ 737 w 1275"/>
                  <a:gd name="T51" fmla="*/ 89 h 204"/>
                  <a:gd name="T52" fmla="*/ 775 w 1275"/>
                  <a:gd name="T53" fmla="*/ 59 h 204"/>
                  <a:gd name="T54" fmla="*/ 810 w 1275"/>
                  <a:gd name="T55" fmla="*/ 80 h 204"/>
                  <a:gd name="T56" fmla="*/ 798 w 1275"/>
                  <a:gd name="T57" fmla="*/ 34 h 204"/>
                  <a:gd name="T58" fmla="*/ 663 w 1275"/>
                  <a:gd name="T59" fmla="*/ 65 h 204"/>
                  <a:gd name="T60" fmla="*/ 711 w 1275"/>
                  <a:gd name="T61" fmla="*/ 121 h 204"/>
                  <a:gd name="T62" fmla="*/ 628 w 1275"/>
                  <a:gd name="T63" fmla="*/ 141 h 204"/>
                  <a:gd name="T64" fmla="*/ 551 w 1275"/>
                  <a:gd name="T65" fmla="*/ 136 h 204"/>
                  <a:gd name="T66" fmla="*/ 474 w 1275"/>
                  <a:gd name="T67" fmla="*/ 139 h 204"/>
                  <a:gd name="T68" fmla="*/ 464 w 1275"/>
                  <a:gd name="T69" fmla="*/ 157 h 204"/>
                  <a:gd name="T70" fmla="*/ 372 w 1275"/>
                  <a:gd name="T71" fmla="*/ 151 h 204"/>
                  <a:gd name="T72" fmla="*/ 365 w 1275"/>
                  <a:gd name="T73" fmla="*/ 124 h 204"/>
                  <a:gd name="T74" fmla="*/ 352 w 1275"/>
                  <a:gd name="T75" fmla="*/ 113 h 204"/>
                  <a:gd name="T76" fmla="*/ 308 w 1275"/>
                  <a:gd name="T77" fmla="*/ 150 h 204"/>
                  <a:gd name="T78" fmla="*/ 282 w 1275"/>
                  <a:gd name="T79" fmla="*/ 148 h 204"/>
                  <a:gd name="T80" fmla="*/ 221 w 1275"/>
                  <a:gd name="T81" fmla="*/ 95 h 204"/>
                  <a:gd name="T82" fmla="*/ 256 w 1275"/>
                  <a:gd name="T83" fmla="*/ 101 h 204"/>
                  <a:gd name="T84" fmla="*/ 269 w 1275"/>
                  <a:gd name="T85" fmla="*/ 112 h 204"/>
                  <a:gd name="T86" fmla="*/ 282 w 1275"/>
                  <a:gd name="T87" fmla="*/ 68 h 204"/>
                  <a:gd name="T88" fmla="*/ 170 w 1275"/>
                  <a:gd name="T89" fmla="*/ 94 h 204"/>
                  <a:gd name="T90" fmla="*/ 144 w 1275"/>
                  <a:gd name="T91" fmla="*/ 110 h 204"/>
                  <a:gd name="T92" fmla="*/ 138 w 1275"/>
                  <a:gd name="T93" fmla="*/ 107 h 204"/>
                  <a:gd name="T94" fmla="*/ 234 w 1275"/>
                  <a:gd name="T95" fmla="*/ 48 h 204"/>
                  <a:gd name="T96" fmla="*/ 195 w 1275"/>
                  <a:gd name="T97" fmla="*/ 44 h 204"/>
                  <a:gd name="T98" fmla="*/ 131 w 1275"/>
                  <a:gd name="T99" fmla="*/ 53 h 204"/>
                  <a:gd name="T100" fmla="*/ 67 w 1275"/>
                  <a:gd name="T101" fmla="*/ 34 h 204"/>
                  <a:gd name="T102" fmla="*/ 10 w 1275"/>
                  <a:gd name="T103" fmla="*/ 3 h 204"/>
                  <a:gd name="T104" fmla="*/ 0 w 1275"/>
                  <a:gd name="T105" fmla="*/ 69 h 204"/>
                  <a:gd name="T106" fmla="*/ 817 w 1275"/>
                  <a:gd name="T107" fmla="*/ 113 h 204"/>
                  <a:gd name="T108" fmla="*/ 974 w 1275"/>
                  <a:gd name="T109" fmla="*/ 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5" h="204">
                    <a:moveTo>
                      <a:pt x="0" y="69"/>
                    </a:moveTo>
                    <a:lnTo>
                      <a:pt x="0" y="69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3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19" y="124"/>
                    </a:lnTo>
                    <a:lnTo>
                      <a:pt x="35" y="115"/>
                    </a:lnTo>
                    <a:lnTo>
                      <a:pt x="58" y="110"/>
                    </a:lnTo>
                    <a:lnTo>
                      <a:pt x="93" y="109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67" y="113"/>
                    </a:lnTo>
                    <a:lnTo>
                      <a:pt x="39" y="119"/>
                    </a:lnTo>
                    <a:lnTo>
                      <a:pt x="19" y="132"/>
                    </a:lnTo>
                    <a:lnTo>
                      <a:pt x="7" y="147"/>
                    </a:lnTo>
                    <a:lnTo>
                      <a:pt x="3" y="167"/>
                    </a:lnTo>
                    <a:lnTo>
                      <a:pt x="3" y="176"/>
                    </a:lnTo>
                    <a:lnTo>
                      <a:pt x="23" y="191"/>
                    </a:lnTo>
                    <a:lnTo>
                      <a:pt x="39" y="198"/>
                    </a:lnTo>
                    <a:lnTo>
                      <a:pt x="61" y="203"/>
                    </a:lnTo>
                    <a:lnTo>
                      <a:pt x="90" y="204"/>
                    </a:lnTo>
                    <a:lnTo>
                      <a:pt x="106" y="203"/>
                    </a:lnTo>
                    <a:lnTo>
                      <a:pt x="119" y="200"/>
                    </a:lnTo>
                    <a:lnTo>
                      <a:pt x="135" y="192"/>
                    </a:lnTo>
                    <a:lnTo>
                      <a:pt x="144" y="182"/>
                    </a:lnTo>
                    <a:lnTo>
                      <a:pt x="147" y="173"/>
                    </a:lnTo>
                    <a:lnTo>
                      <a:pt x="141" y="165"/>
                    </a:lnTo>
                    <a:lnTo>
                      <a:pt x="138" y="165"/>
                    </a:lnTo>
                    <a:lnTo>
                      <a:pt x="138" y="165"/>
                    </a:lnTo>
                    <a:lnTo>
                      <a:pt x="115" y="174"/>
                    </a:lnTo>
                    <a:lnTo>
                      <a:pt x="106" y="179"/>
                    </a:lnTo>
                    <a:lnTo>
                      <a:pt x="71" y="177"/>
                    </a:lnTo>
                    <a:lnTo>
                      <a:pt x="61" y="174"/>
                    </a:lnTo>
                    <a:lnTo>
                      <a:pt x="48" y="167"/>
                    </a:lnTo>
                    <a:lnTo>
                      <a:pt x="45" y="157"/>
                    </a:lnTo>
                    <a:lnTo>
                      <a:pt x="48" y="151"/>
                    </a:lnTo>
                    <a:lnTo>
                      <a:pt x="58" y="141"/>
                    </a:lnTo>
                    <a:lnTo>
                      <a:pt x="77" y="135"/>
                    </a:lnTo>
                    <a:lnTo>
                      <a:pt x="87" y="133"/>
                    </a:lnTo>
                    <a:lnTo>
                      <a:pt x="90" y="132"/>
                    </a:lnTo>
                    <a:lnTo>
                      <a:pt x="131" y="129"/>
                    </a:lnTo>
                    <a:lnTo>
                      <a:pt x="163" y="130"/>
                    </a:lnTo>
                    <a:lnTo>
                      <a:pt x="189" y="138"/>
                    </a:lnTo>
                    <a:lnTo>
                      <a:pt x="215" y="151"/>
                    </a:lnTo>
                    <a:lnTo>
                      <a:pt x="250" y="163"/>
                    </a:lnTo>
                    <a:lnTo>
                      <a:pt x="282" y="170"/>
                    </a:lnTo>
                    <a:lnTo>
                      <a:pt x="346" y="179"/>
                    </a:lnTo>
                    <a:lnTo>
                      <a:pt x="400" y="182"/>
                    </a:lnTo>
                    <a:lnTo>
                      <a:pt x="442" y="183"/>
                    </a:lnTo>
                    <a:lnTo>
                      <a:pt x="493" y="183"/>
                    </a:lnTo>
                    <a:lnTo>
                      <a:pt x="593" y="171"/>
                    </a:lnTo>
                    <a:lnTo>
                      <a:pt x="663" y="157"/>
                    </a:lnTo>
                    <a:lnTo>
                      <a:pt x="714" y="145"/>
                    </a:lnTo>
                    <a:lnTo>
                      <a:pt x="756" y="132"/>
                    </a:lnTo>
                    <a:lnTo>
                      <a:pt x="762" y="133"/>
                    </a:lnTo>
                    <a:lnTo>
                      <a:pt x="804" y="136"/>
                    </a:lnTo>
                    <a:lnTo>
                      <a:pt x="823" y="136"/>
                    </a:lnTo>
                    <a:lnTo>
                      <a:pt x="823" y="135"/>
                    </a:lnTo>
                    <a:lnTo>
                      <a:pt x="830" y="136"/>
                    </a:lnTo>
                    <a:lnTo>
                      <a:pt x="858" y="136"/>
                    </a:lnTo>
                    <a:lnTo>
                      <a:pt x="906" y="132"/>
                    </a:lnTo>
                    <a:lnTo>
                      <a:pt x="929" y="127"/>
                    </a:lnTo>
                    <a:lnTo>
                      <a:pt x="974" y="116"/>
                    </a:lnTo>
                    <a:lnTo>
                      <a:pt x="1009" y="103"/>
                    </a:lnTo>
                    <a:lnTo>
                      <a:pt x="1047" y="80"/>
                    </a:lnTo>
                    <a:lnTo>
                      <a:pt x="1067" y="65"/>
                    </a:lnTo>
                    <a:lnTo>
                      <a:pt x="1070" y="65"/>
                    </a:lnTo>
                    <a:lnTo>
                      <a:pt x="1095" y="77"/>
                    </a:lnTo>
                    <a:lnTo>
                      <a:pt x="1111" y="80"/>
                    </a:lnTo>
                    <a:lnTo>
                      <a:pt x="1108" y="69"/>
                    </a:lnTo>
                    <a:lnTo>
                      <a:pt x="1108" y="59"/>
                    </a:lnTo>
                    <a:lnTo>
                      <a:pt x="1127" y="45"/>
                    </a:lnTo>
                    <a:lnTo>
                      <a:pt x="1159" y="33"/>
                    </a:lnTo>
                    <a:lnTo>
                      <a:pt x="1172" y="31"/>
                    </a:lnTo>
                    <a:lnTo>
                      <a:pt x="1188" y="31"/>
                    </a:lnTo>
                    <a:lnTo>
                      <a:pt x="1188" y="31"/>
                    </a:lnTo>
                    <a:lnTo>
                      <a:pt x="1198" y="31"/>
                    </a:lnTo>
                    <a:lnTo>
                      <a:pt x="1217" y="37"/>
                    </a:lnTo>
                    <a:lnTo>
                      <a:pt x="1230" y="45"/>
                    </a:lnTo>
                    <a:lnTo>
                      <a:pt x="1233" y="54"/>
                    </a:lnTo>
                    <a:lnTo>
                      <a:pt x="1230" y="57"/>
                    </a:lnTo>
                    <a:lnTo>
                      <a:pt x="1220" y="63"/>
                    </a:lnTo>
                    <a:lnTo>
                      <a:pt x="1201" y="68"/>
                    </a:lnTo>
                    <a:lnTo>
                      <a:pt x="1195" y="69"/>
                    </a:lnTo>
                    <a:lnTo>
                      <a:pt x="1172" y="68"/>
                    </a:lnTo>
                    <a:lnTo>
                      <a:pt x="1166" y="66"/>
                    </a:lnTo>
                    <a:lnTo>
                      <a:pt x="1163" y="66"/>
                    </a:lnTo>
                    <a:lnTo>
                      <a:pt x="1163" y="72"/>
                    </a:lnTo>
                    <a:lnTo>
                      <a:pt x="1169" y="78"/>
                    </a:lnTo>
                    <a:lnTo>
                      <a:pt x="1169" y="82"/>
                    </a:lnTo>
                    <a:lnTo>
                      <a:pt x="1191" y="88"/>
                    </a:lnTo>
                    <a:lnTo>
                      <a:pt x="1214" y="91"/>
                    </a:lnTo>
                    <a:lnTo>
                      <a:pt x="1230" y="89"/>
                    </a:lnTo>
                    <a:lnTo>
                      <a:pt x="1249" y="85"/>
                    </a:lnTo>
                    <a:lnTo>
                      <a:pt x="1262" y="78"/>
                    </a:lnTo>
                    <a:lnTo>
                      <a:pt x="1272" y="69"/>
                    </a:lnTo>
                    <a:lnTo>
                      <a:pt x="1275" y="54"/>
                    </a:lnTo>
                    <a:lnTo>
                      <a:pt x="1268" y="37"/>
                    </a:lnTo>
                    <a:lnTo>
                      <a:pt x="1252" y="22"/>
                    </a:lnTo>
                    <a:lnTo>
                      <a:pt x="1236" y="16"/>
                    </a:lnTo>
                    <a:lnTo>
                      <a:pt x="1207" y="12"/>
                    </a:lnTo>
                    <a:lnTo>
                      <a:pt x="1175" y="10"/>
                    </a:lnTo>
                    <a:lnTo>
                      <a:pt x="1137" y="10"/>
                    </a:lnTo>
                    <a:lnTo>
                      <a:pt x="1095" y="16"/>
                    </a:lnTo>
                    <a:lnTo>
                      <a:pt x="1044" y="30"/>
                    </a:lnTo>
                    <a:lnTo>
                      <a:pt x="1015" y="33"/>
                    </a:lnTo>
                    <a:lnTo>
                      <a:pt x="977" y="33"/>
                    </a:lnTo>
                    <a:lnTo>
                      <a:pt x="938" y="27"/>
                    </a:lnTo>
                    <a:lnTo>
                      <a:pt x="932" y="25"/>
                    </a:lnTo>
                    <a:lnTo>
                      <a:pt x="929" y="25"/>
                    </a:lnTo>
                    <a:lnTo>
                      <a:pt x="938" y="33"/>
                    </a:lnTo>
                    <a:lnTo>
                      <a:pt x="954" y="42"/>
                    </a:lnTo>
                    <a:lnTo>
                      <a:pt x="977" y="50"/>
                    </a:lnTo>
                    <a:lnTo>
                      <a:pt x="961" y="54"/>
                    </a:lnTo>
                    <a:lnTo>
                      <a:pt x="913" y="68"/>
                    </a:lnTo>
                    <a:lnTo>
                      <a:pt x="897" y="72"/>
                    </a:lnTo>
                    <a:lnTo>
                      <a:pt x="858" y="83"/>
                    </a:lnTo>
                    <a:lnTo>
                      <a:pt x="826" y="91"/>
                    </a:lnTo>
                    <a:lnTo>
                      <a:pt x="810" y="97"/>
                    </a:lnTo>
                    <a:lnTo>
                      <a:pt x="807" y="97"/>
                    </a:lnTo>
                    <a:lnTo>
                      <a:pt x="798" y="101"/>
                    </a:lnTo>
                    <a:lnTo>
                      <a:pt x="785" y="104"/>
                    </a:lnTo>
                    <a:lnTo>
                      <a:pt x="782" y="107"/>
                    </a:lnTo>
                    <a:lnTo>
                      <a:pt x="778" y="104"/>
                    </a:lnTo>
                    <a:lnTo>
                      <a:pt x="772" y="104"/>
                    </a:lnTo>
                    <a:lnTo>
                      <a:pt x="753" y="100"/>
                    </a:lnTo>
                    <a:lnTo>
                      <a:pt x="737" y="89"/>
                    </a:lnTo>
                    <a:lnTo>
                      <a:pt x="730" y="77"/>
                    </a:lnTo>
                    <a:lnTo>
                      <a:pt x="737" y="68"/>
                    </a:lnTo>
                    <a:lnTo>
                      <a:pt x="746" y="62"/>
                    </a:lnTo>
                    <a:lnTo>
                      <a:pt x="762" y="59"/>
                    </a:lnTo>
                    <a:lnTo>
                      <a:pt x="775" y="59"/>
                    </a:lnTo>
                    <a:lnTo>
                      <a:pt x="794" y="63"/>
                    </a:lnTo>
                    <a:lnTo>
                      <a:pt x="807" y="69"/>
                    </a:lnTo>
                    <a:lnTo>
                      <a:pt x="807" y="77"/>
                    </a:lnTo>
                    <a:lnTo>
                      <a:pt x="804" y="77"/>
                    </a:lnTo>
                    <a:lnTo>
                      <a:pt x="810" y="80"/>
                    </a:lnTo>
                    <a:lnTo>
                      <a:pt x="823" y="72"/>
                    </a:lnTo>
                    <a:lnTo>
                      <a:pt x="833" y="63"/>
                    </a:lnTo>
                    <a:lnTo>
                      <a:pt x="826" y="48"/>
                    </a:lnTo>
                    <a:lnTo>
                      <a:pt x="814" y="41"/>
                    </a:lnTo>
                    <a:lnTo>
                      <a:pt x="798" y="34"/>
                    </a:lnTo>
                    <a:lnTo>
                      <a:pt x="769" y="30"/>
                    </a:lnTo>
                    <a:lnTo>
                      <a:pt x="749" y="30"/>
                    </a:lnTo>
                    <a:lnTo>
                      <a:pt x="711" y="36"/>
                    </a:lnTo>
                    <a:lnTo>
                      <a:pt x="679" y="50"/>
                    </a:lnTo>
                    <a:lnTo>
                      <a:pt x="663" y="65"/>
                    </a:lnTo>
                    <a:lnTo>
                      <a:pt x="663" y="74"/>
                    </a:lnTo>
                    <a:lnTo>
                      <a:pt x="663" y="89"/>
                    </a:lnTo>
                    <a:lnTo>
                      <a:pt x="682" y="107"/>
                    </a:lnTo>
                    <a:lnTo>
                      <a:pt x="695" y="115"/>
                    </a:lnTo>
                    <a:lnTo>
                      <a:pt x="711" y="121"/>
                    </a:lnTo>
                    <a:lnTo>
                      <a:pt x="711" y="121"/>
                    </a:lnTo>
                    <a:lnTo>
                      <a:pt x="711" y="122"/>
                    </a:lnTo>
                    <a:lnTo>
                      <a:pt x="717" y="124"/>
                    </a:lnTo>
                    <a:lnTo>
                      <a:pt x="669" y="135"/>
                    </a:lnTo>
                    <a:lnTo>
                      <a:pt x="628" y="141"/>
                    </a:lnTo>
                    <a:lnTo>
                      <a:pt x="596" y="138"/>
                    </a:lnTo>
                    <a:lnTo>
                      <a:pt x="577" y="135"/>
                    </a:lnTo>
                    <a:lnTo>
                      <a:pt x="557" y="129"/>
                    </a:lnTo>
                    <a:lnTo>
                      <a:pt x="551" y="132"/>
                    </a:lnTo>
                    <a:lnTo>
                      <a:pt x="551" y="136"/>
                    </a:lnTo>
                    <a:lnTo>
                      <a:pt x="551" y="148"/>
                    </a:lnTo>
                    <a:lnTo>
                      <a:pt x="532" y="148"/>
                    </a:lnTo>
                    <a:lnTo>
                      <a:pt x="500" y="147"/>
                    </a:lnTo>
                    <a:lnTo>
                      <a:pt x="477" y="142"/>
                    </a:lnTo>
                    <a:lnTo>
                      <a:pt x="474" y="139"/>
                    </a:lnTo>
                    <a:lnTo>
                      <a:pt x="461" y="136"/>
                    </a:lnTo>
                    <a:lnTo>
                      <a:pt x="458" y="136"/>
                    </a:lnTo>
                    <a:lnTo>
                      <a:pt x="455" y="141"/>
                    </a:lnTo>
                    <a:lnTo>
                      <a:pt x="458" y="153"/>
                    </a:lnTo>
                    <a:lnTo>
                      <a:pt x="464" y="157"/>
                    </a:lnTo>
                    <a:lnTo>
                      <a:pt x="458" y="160"/>
                    </a:lnTo>
                    <a:lnTo>
                      <a:pt x="439" y="162"/>
                    </a:lnTo>
                    <a:lnTo>
                      <a:pt x="413" y="160"/>
                    </a:lnTo>
                    <a:lnTo>
                      <a:pt x="407" y="159"/>
                    </a:lnTo>
                    <a:lnTo>
                      <a:pt x="372" y="151"/>
                    </a:lnTo>
                    <a:lnTo>
                      <a:pt x="356" y="145"/>
                    </a:lnTo>
                    <a:lnTo>
                      <a:pt x="346" y="138"/>
                    </a:lnTo>
                    <a:lnTo>
                      <a:pt x="349" y="132"/>
                    </a:lnTo>
                    <a:lnTo>
                      <a:pt x="356" y="127"/>
                    </a:lnTo>
                    <a:lnTo>
                      <a:pt x="365" y="124"/>
                    </a:lnTo>
                    <a:lnTo>
                      <a:pt x="372" y="124"/>
                    </a:lnTo>
                    <a:lnTo>
                      <a:pt x="372" y="121"/>
                    </a:lnTo>
                    <a:lnTo>
                      <a:pt x="362" y="116"/>
                    </a:lnTo>
                    <a:lnTo>
                      <a:pt x="362" y="115"/>
                    </a:lnTo>
                    <a:lnTo>
                      <a:pt x="352" y="113"/>
                    </a:lnTo>
                    <a:lnTo>
                      <a:pt x="333" y="113"/>
                    </a:lnTo>
                    <a:lnTo>
                      <a:pt x="324" y="118"/>
                    </a:lnTo>
                    <a:lnTo>
                      <a:pt x="311" y="127"/>
                    </a:lnTo>
                    <a:lnTo>
                      <a:pt x="308" y="145"/>
                    </a:lnTo>
                    <a:lnTo>
                      <a:pt x="308" y="150"/>
                    </a:lnTo>
                    <a:lnTo>
                      <a:pt x="314" y="153"/>
                    </a:lnTo>
                    <a:lnTo>
                      <a:pt x="314" y="154"/>
                    </a:lnTo>
                    <a:lnTo>
                      <a:pt x="311" y="154"/>
                    </a:lnTo>
                    <a:lnTo>
                      <a:pt x="288" y="150"/>
                    </a:lnTo>
                    <a:lnTo>
                      <a:pt x="282" y="148"/>
                    </a:lnTo>
                    <a:lnTo>
                      <a:pt x="237" y="130"/>
                    </a:lnTo>
                    <a:lnTo>
                      <a:pt x="221" y="116"/>
                    </a:lnTo>
                    <a:lnTo>
                      <a:pt x="215" y="104"/>
                    </a:lnTo>
                    <a:lnTo>
                      <a:pt x="218" y="101"/>
                    </a:lnTo>
                    <a:lnTo>
                      <a:pt x="221" y="95"/>
                    </a:lnTo>
                    <a:lnTo>
                      <a:pt x="231" y="92"/>
                    </a:lnTo>
                    <a:lnTo>
                      <a:pt x="237" y="91"/>
                    </a:lnTo>
                    <a:lnTo>
                      <a:pt x="247" y="92"/>
                    </a:lnTo>
                    <a:lnTo>
                      <a:pt x="253" y="97"/>
                    </a:lnTo>
                    <a:lnTo>
                      <a:pt x="256" y="101"/>
                    </a:lnTo>
                    <a:lnTo>
                      <a:pt x="253" y="107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60" y="113"/>
                    </a:lnTo>
                    <a:lnTo>
                      <a:pt x="269" y="112"/>
                    </a:lnTo>
                    <a:lnTo>
                      <a:pt x="288" y="106"/>
                    </a:lnTo>
                    <a:lnTo>
                      <a:pt x="301" y="94"/>
                    </a:lnTo>
                    <a:lnTo>
                      <a:pt x="304" y="88"/>
                    </a:lnTo>
                    <a:lnTo>
                      <a:pt x="298" y="75"/>
                    </a:lnTo>
                    <a:lnTo>
                      <a:pt x="282" y="68"/>
                    </a:lnTo>
                    <a:lnTo>
                      <a:pt x="256" y="63"/>
                    </a:lnTo>
                    <a:lnTo>
                      <a:pt x="227" y="63"/>
                    </a:lnTo>
                    <a:lnTo>
                      <a:pt x="211" y="66"/>
                    </a:lnTo>
                    <a:lnTo>
                      <a:pt x="192" y="75"/>
                    </a:lnTo>
                    <a:lnTo>
                      <a:pt x="170" y="94"/>
                    </a:lnTo>
                    <a:lnTo>
                      <a:pt x="163" y="110"/>
                    </a:lnTo>
                    <a:lnTo>
                      <a:pt x="163" y="112"/>
                    </a:lnTo>
                    <a:lnTo>
                      <a:pt x="163" y="115"/>
                    </a:lnTo>
                    <a:lnTo>
                      <a:pt x="160" y="115"/>
                    </a:lnTo>
                    <a:lnTo>
                      <a:pt x="144" y="110"/>
                    </a:lnTo>
                    <a:lnTo>
                      <a:pt x="131" y="110"/>
                    </a:lnTo>
                    <a:lnTo>
                      <a:pt x="128" y="110"/>
                    </a:lnTo>
                    <a:lnTo>
                      <a:pt x="128" y="109"/>
                    </a:lnTo>
                    <a:lnTo>
                      <a:pt x="138" y="107"/>
                    </a:lnTo>
                    <a:lnTo>
                      <a:pt x="138" y="107"/>
                    </a:lnTo>
                    <a:lnTo>
                      <a:pt x="154" y="98"/>
                    </a:lnTo>
                    <a:lnTo>
                      <a:pt x="176" y="69"/>
                    </a:lnTo>
                    <a:lnTo>
                      <a:pt x="205" y="54"/>
                    </a:lnTo>
                    <a:lnTo>
                      <a:pt x="224" y="48"/>
                    </a:lnTo>
                    <a:lnTo>
                      <a:pt x="234" y="48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21" y="44"/>
                    </a:lnTo>
                    <a:lnTo>
                      <a:pt x="199" y="42"/>
                    </a:lnTo>
                    <a:lnTo>
                      <a:pt x="195" y="44"/>
                    </a:lnTo>
                    <a:lnTo>
                      <a:pt x="183" y="44"/>
                    </a:lnTo>
                    <a:lnTo>
                      <a:pt x="154" y="47"/>
                    </a:lnTo>
                    <a:lnTo>
                      <a:pt x="135" y="51"/>
                    </a:lnTo>
                    <a:lnTo>
                      <a:pt x="135" y="53"/>
                    </a:lnTo>
                    <a:lnTo>
                      <a:pt x="131" y="53"/>
                    </a:lnTo>
                    <a:lnTo>
                      <a:pt x="125" y="33"/>
                    </a:lnTo>
                    <a:lnTo>
                      <a:pt x="125" y="28"/>
                    </a:lnTo>
                    <a:lnTo>
                      <a:pt x="125" y="27"/>
                    </a:lnTo>
                    <a:lnTo>
                      <a:pt x="103" y="27"/>
                    </a:lnTo>
                    <a:lnTo>
                      <a:pt x="67" y="34"/>
                    </a:lnTo>
                    <a:lnTo>
                      <a:pt x="64" y="33"/>
                    </a:lnTo>
                    <a:lnTo>
                      <a:pt x="61" y="25"/>
                    </a:lnTo>
                    <a:lnTo>
                      <a:pt x="51" y="18"/>
                    </a:lnTo>
                    <a:lnTo>
                      <a:pt x="29" y="9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938" y="77"/>
                    </a:moveTo>
                    <a:lnTo>
                      <a:pt x="916" y="86"/>
                    </a:lnTo>
                    <a:lnTo>
                      <a:pt x="874" y="97"/>
                    </a:lnTo>
                    <a:lnTo>
                      <a:pt x="849" y="104"/>
                    </a:lnTo>
                    <a:lnTo>
                      <a:pt x="817" y="113"/>
                    </a:lnTo>
                    <a:lnTo>
                      <a:pt x="839" y="116"/>
                    </a:lnTo>
                    <a:lnTo>
                      <a:pt x="858" y="116"/>
                    </a:lnTo>
                    <a:lnTo>
                      <a:pt x="887" y="115"/>
                    </a:lnTo>
                    <a:lnTo>
                      <a:pt x="945" y="103"/>
                    </a:lnTo>
                    <a:lnTo>
                      <a:pt x="974" y="94"/>
                    </a:lnTo>
                    <a:lnTo>
                      <a:pt x="1002" y="78"/>
                    </a:lnTo>
                    <a:lnTo>
                      <a:pt x="1031" y="57"/>
                    </a:lnTo>
                    <a:lnTo>
                      <a:pt x="996" y="63"/>
                    </a:lnTo>
                    <a:lnTo>
                      <a:pt x="938" y="7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25" name="Freeform 597"/>
              <p:cNvSpPr/>
              <p:nvPr/>
            </p:nvSpPr>
            <p:spPr bwMode="auto">
              <a:xfrm>
                <a:off x="2101" y="912"/>
                <a:ext cx="327" cy="76"/>
              </a:xfrm>
              <a:custGeom>
                <a:avLst/>
                <a:gdLst>
                  <a:gd name="T0" fmla="*/ 173 w 327"/>
                  <a:gd name="T1" fmla="*/ 7 h 76"/>
                  <a:gd name="T2" fmla="*/ 221 w 327"/>
                  <a:gd name="T3" fmla="*/ 19 h 76"/>
                  <a:gd name="T4" fmla="*/ 250 w 327"/>
                  <a:gd name="T5" fmla="*/ 23 h 76"/>
                  <a:gd name="T6" fmla="*/ 285 w 327"/>
                  <a:gd name="T7" fmla="*/ 23 h 76"/>
                  <a:gd name="T8" fmla="*/ 327 w 327"/>
                  <a:gd name="T9" fmla="*/ 16 h 76"/>
                  <a:gd name="T10" fmla="*/ 317 w 327"/>
                  <a:gd name="T11" fmla="*/ 23 h 76"/>
                  <a:gd name="T12" fmla="*/ 288 w 327"/>
                  <a:gd name="T13" fmla="*/ 33 h 76"/>
                  <a:gd name="T14" fmla="*/ 279 w 327"/>
                  <a:gd name="T15" fmla="*/ 36 h 76"/>
                  <a:gd name="T16" fmla="*/ 260 w 327"/>
                  <a:gd name="T17" fmla="*/ 38 h 76"/>
                  <a:gd name="T18" fmla="*/ 256 w 327"/>
                  <a:gd name="T19" fmla="*/ 39 h 76"/>
                  <a:gd name="T20" fmla="*/ 237 w 327"/>
                  <a:gd name="T21" fmla="*/ 41 h 76"/>
                  <a:gd name="T22" fmla="*/ 215 w 327"/>
                  <a:gd name="T23" fmla="*/ 41 h 76"/>
                  <a:gd name="T24" fmla="*/ 205 w 327"/>
                  <a:gd name="T25" fmla="*/ 42 h 76"/>
                  <a:gd name="T26" fmla="*/ 183 w 327"/>
                  <a:gd name="T27" fmla="*/ 56 h 76"/>
                  <a:gd name="T28" fmla="*/ 167 w 327"/>
                  <a:gd name="T29" fmla="*/ 62 h 76"/>
                  <a:gd name="T30" fmla="*/ 163 w 327"/>
                  <a:gd name="T31" fmla="*/ 64 h 76"/>
                  <a:gd name="T32" fmla="*/ 167 w 327"/>
                  <a:gd name="T33" fmla="*/ 51 h 76"/>
                  <a:gd name="T34" fmla="*/ 157 w 327"/>
                  <a:gd name="T35" fmla="*/ 41 h 76"/>
                  <a:gd name="T36" fmla="*/ 144 w 327"/>
                  <a:gd name="T37" fmla="*/ 33 h 76"/>
                  <a:gd name="T38" fmla="*/ 119 w 327"/>
                  <a:gd name="T39" fmla="*/ 21 h 76"/>
                  <a:gd name="T40" fmla="*/ 99 w 327"/>
                  <a:gd name="T41" fmla="*/ 16 h 76"/>
                  <a:gd name="T42" fmla="*/ 67 w 327"/>
                  <a:gd name="T43" fmla="*/ 16 h 76"/>
                  <a:gd name="T44" fmla="*/ 48 w 327"/>
                  <a:gd name="T45" fmla="*/ 23 h 76"/>
                  <a:gd name="T46" fmla="*/ 35 w 327"/>
                  <a:gd name="T47" fmla="*/ 29 h 76"/>
                  <a:gd name="T48" fmla="*/ 29 w 327"/>
                  <a:gd name="T49" fmla="*/ 36 h 76"/>
                  <a:gd name="T50" fmla="*/ 29 w 327"/>
                  <a:gd name="T51" fmla="*/ 44 h 76"/>
                  <a:gd name="T52" fmla="*/ 35 w 327"/>
                  <a:gd name="T53" fmla="*/ 50 h 76"/>
                  <a:gd name="T54" fmla="*/ 58 w 327"/>
                  <a:gd name="T55" fmla="*/ 57 h 76"/>
                  <a:gd name="T56" fmla="*/ 74 w 327"/>
                  <a:gd name="T57" fmla="*/ 59 h 76"/>
                  <a:gd name="T58" fmla="*/ 99 w 327"/>
                  <a:gd name="T59" fmla="*/ 57 h 76"/>
                  <a:gd name="T60" fmla="*/ 90 w 327"/>
                  <a:gd name="T61" fmla="*/ 65 h 76"/>
                  <a:gd name="T62" fmla="*/ 83 w 327"/>
                  <a:gd name="T63" fmla="*/ 70 h 76"/>
                  <a:gd name="T64" fmla="*/ 83 w 327"/>
                  <a:gd name="T65" fmla="*/ 71 h 76"/>
                  <a:gd name="T66" fmla="*/ 61 w 327"/>
                  <a:gd name="T67" fmla="*/ 76 h 76"/>
                  <a:gd name="T68" fmla="*/ 42 w 327"/>
                  <a:gd name="T69" fmla="*/ 76 h 76"/>
                  <a:gd name="T70" fmla="*/ 19 w 327"/>
                  <a:gd name="T71" fmla="*/ 70 h 76"/>
                  <a:gd name="T72" fmla="*/ 7 w 327"/>
                  <a:gd name="T73" fmla="*/ 62 h 76"/>
                  <a:gd name="T74" fmla="*/ 0 w 327"/>
                  <a:gd name="T75" fmla="*/ 53 h 76"/>
                  <a:gd name="T76" fmla="*/ 0 w 327"/>
                  <a:gd name="T77" fmla="*/ 36 h 76"/>
                  <a:gd name="T78" fmla="*/ 10 w 327"/>
                  <a:gd name="T79" fmla="*/ 19 h 76"/>
                  <a:gd name="T80" fmla="*/ 23 w 327"/>
                  <a:gd name="T81" fmla="*/ 10 h 76"/>
                  <a:gd name="T82" fmla="*/ 39 w 327"/>
                  <a:gd name="T83" fmla="*/ 6 h 76"/>
                  <a:gd name="T84" fmla="*/ 67 w 327"/>
                  <a:gd name="T85" fmla="*/ 1 h 76"/>
                  <a:gd name="T86" fmla="*/ 83 w 327"/>
                  <a:gd name="T87" fmla="*/ 0 h 76"/>
                  <a:gd name="T88" fmla="*/ 125 w 327"/>
                  <a:gd name="T89" fmla="*/ 0 h 76"/>
                  <a:gd name="T90" fmla="*/ 173 w 327"/>
                  <a:gd name="T9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7" h="76">
                    <a:moveTo>
                      <a:pt x="173" y="7"/>
                    </a:moveTo>
                    <a:lnTo>
                      <a:pt x="221" y="19"/>
                    </a:lnTo>
                    <a:lnTo>
                      <a:pt x="250" y="23"/>
                    </a:lnTo>
                    <a:lnTo>
                      <a:pt x="285" y="23"/>
                    </a:lnTo>
                    <a:lnTo>
                      <a:pt x="327" y="16"/>
                    </a:lnTo>
                    <a:lnTo>
                      <a:pt x="317" y="23"/>
                    </a:lnTo>
                    <a:lnTo>
                      <a:pt x="288" y="33"/>
                    </a:lnTo>
                    <a:lnTo>
                      <a:pt x="279" y="36"/>
                    </a:lnTo>
                    <a:lnTo>
                      <a:pt x="260" y="38"/>
                    </a:lnTo>
                    <a:lnTo>
                      <a:pt x="256" y="39"/>
                    </a:lnTo>
                    <a:lnTo>
                      <a:pt x="237" y="41"/>
                    </a:lnTo>
                    <a:lnTo>
                      <a:pt x="215" y="41"/>
                    </a:lnTo>
                    <a:lnTo>
                      <a:pt x="205" y="42"/>
                    </a:lnTo>
                    <a:lnTo>
                      <a:pt x="183" y="56"/>
                    </a:lnTo>
                    <a:lnTo>
                      <a:pt x="167" y="62"/>
                    </a:lnTo>
                    <a:lnTo>
                      <a:pt x="163" y="64"/>
                    </a:lnTo>
                    <a:lnTo>
                      <a:pt x="167" y="51"/>
                    </a:lnTo>
                    <a:lnTo>
                      <a:pt x="157" y="41"/>
                    </a:lnTo>
                    <a:lnTo>
                      <a:pt x="144" y="33"/>
                    </a:lnTo>
                    <a:lnTo>
                      <a:pt x="119" y="21"/>
                    </a:lnTo>
                    <a:lnTo>
                      <a:pt x="99" y="16"/>
                    </a:lnTo>
                    <a:lnTo>
                      <a:pt x="67" y="16"/>
                    </a:lnTo>
                    <a:lnTo>
                      <a:pt x="48" y="23"/>
                    </a:lnTo>
                    <a:lnTo>
                      <a:pt x="35" y="29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35" y="50"/>
                    </a:lnTo>
                    <a:lnTo>
                      <a:pt x="58" y="57"/>
                    </a:lnTo>
                    <a:lnTo>
                      <a:pt x="74" y="59"/>
                    </a:lnTo>
                    <a:lnTo>
                      <a:pt x="99" y="57"/>
                    </a:lnTo>
                    <a:lnTo>
                      <a:pt x="90" y="65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61" y="76"/>
                    </a:lnTo>
                    <a:lnTo>
                      <a:pt x="42" y="76"/>
                    </a:lnTo>
                    <a:lnTo>
                      <a:pt x="19" y="70"/>
                    </a:lnTo>
                    <a:lnTo>
                      <a:pt x="7" y="62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10" y="19"/>
                    </a:lnTo>
                    <a:lnTo>
                      <a:pt x="23" y="10"/>
                    </a:lnTo>
                    <a:lnTo>
                      <a:pt x="39" y="6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125" y="0"/>
                    </a:lnTo>
                    <a:lnTo>
                      <a:pt x="17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26" name="Freeform 598"/>
              <p:cNvSpPr/>
              <p:nvPr/>
            </p:nvSpPr>
            <p:spPr bwMode="auto">
              <a:xfrm>
                <a:off x="4292" y="906"/>
                <a:ext cx="326" cy="76"/>
              </a:xfrm>
              <a:custGeom>
                <a:avLst/>
                <a:gdLst>
                  <a:gd name="T0" fmla="*/ 153 w 326"/>
                  <a:gd name="T1" fmla="*/ 7 h 76"/>
                  <a:gd name="T2" fmla="*/ 105 w 326"/>
                  <a:gd name="T3" fmla="*/ 19 h 76"/>
                  <a:gd name="T4" fmla="*/ 73 w 326"/>
                  <a:gd name="T5" fmla="*/ 22 h 76"/>
                  <a:gd name="T6" fmla="*/ 41 w 326"/>
                  <a:gd name="T7" fmla="*/ 22 h 76"/>
                  <a:gd name="T8" fmla="*/ 0 w 326"/>
                  <a:gd name="T9" fmla="*/ 18 h 76"/>
                  <a:gd name="T10" fmla="*/ 6 w 326"/>
                  <a:gd name="T11" fmla="*/ 24 h 76"/>
                  <a:gd name="T12" fmla="*/ 35 w 326"/>
                  <a:gd name="T13" fmla="*/ 35 h 76"/>
                  <a:gd name="T14" fmla="*/ 48 w 326"/>
                  <a:gd name="T15" fmla="*/ 38 h 76"/>
                  <a:gd name="T16" fmla="*/ 67 w 326"/>
                  <a:gd name="T17" fmla="*/ 39 h 76"/>
                  <a:gd name="T18" fmla="*/ 70 w 326"/>
                  <a:gd name="T19" fmla="*/ 41 h 76"/>
                  <a:gd name="T20" fmla="*/ 86 w 326"/>
                  <a:gd name="T21" fmla="*/ 42 h 76"/>
                  <a:gd name="T22" fmla="*/ 112 w 326"/>
                  <a:gd name="T23" fmla="*/ 42 h 76"/>
                  <a:gd name="T24" fmla="*/ 118 w 326"/>
                  <a:gd name="T25" fmla="*/ 44 h 76"/>
                  <a:gd name="T26" fmla="*/ 144 w 326"/>
                  <a:gd name="T27" fmla="*/ 57 h 76"/>
                  <a:gd name="T28" fmla="*/ 160 w 326"/>
                  <a:gd name="T29" fmla="*/ 63 h 76"/>
                  <a:gd name="T30" fmla="*/ 163 w 326"/>
                  <a:gd name="T31" fmla="*/ 63 h 76"/>
                  <a:gd name="T32" fmla="*/ 160 w 326"/>
                  <a:gd name="T33" fmla="*/ 51 h 76"/>
                  <a:gd name="T34" fmla="*/ 169 w 326"/>
                  <a:gd name="T35" fmla="*/ 41 h 76"/>
                  <a:gd name="T36" fmla="*/ 179 w 326"/>
                  <a:gd name="T37" fmla="*/ 33 h 76"/>
                  <a:gd name="T38" fmla="*/ 208 w 326"/>
                  <a:gd name="T39" fmla="*/ 21 h 76"/>
                  <a:gd name="T40" fmla="*/ 224 w 326"/>
                  <a:gd name="T41" fmla="*/ 16 h 76"/>
                  <a:gd name="T42" fmla="*/ 259 w 326"/>
                  <a:gd name="T43" fmla="*/ 18 h 76"/>
                  <a:gd name="T44" fmla="*/ 278 w 326"/>
                  <a:gd name="T45" fmla="*/ 22 h 76"/>
                  <a:gd name="T46" fmla="*/ 291 w 326"/>
                  <a:gd name="T47" fmla="*/ 29 h 76"/>
                  <a:gd name="T48" fmla="*/ 294 w 326"/>
                  <a:gd name="T49" fmla="*/ 36 h 76"/>
                  <a:gd name="T50" fmla="*/ 294 w 326"/>
                  <a:gd name="T51" fmla="*/ 45 h 76"/>
                  <a:gd name="T52" fmla="*/ 288 w 326"/>
                  <a:gd name="T53" fmla="*/ 50 h 76"/>
                  <a:gd name="T54" fmla="*/ 269 w 326"/>
                  <a:gd name="T55" fmla="*/ 57 h 76"/>
                  <a:gd name="T56" fmla="*/ 249 w 326"/>
                  <a:gd name="T57" fmla="*/ 60 h 76"/>
                  <a:gd name="T58" fmla="*/ 227 w 326"/>
                  <a:gd name="T59" fmla="*/ 57 h 76"/>
                  <a:gd name="T60" fmla="*/ 233 w 326"/>
                  <a:gd name="T61" fmla="*/ 66 h 76"/>
                  <a:gd name="T62" fmla="*/ 243 w 326"/>
                  <a:gd name="T63" fmla="*/ 71 h 76"/>
                  <a:gd name="T64" fmla="*/ 243 w 326"/>
                  <a:gd name="T65" fmla="*/ 71 h 76"/>
                  <a:gd name="T66" fmla="*/ 265 w 326"/>
                  <a:gd name="T67" fmla="*/ 76 h 76"/>
                  <a:gd name="T68" fmla="*/ 285 w 326"/>
                  <a:gd name="T69" fmla="*/ 76 h 76"/>
                  <a:gd name="T70" fmla="*/ 304 w 326"/>
                  <a:gd name="T71" fmla="*/ 70 h 76"/>
                  <a:gd name="T72" fmla="*/ 320 w 326"/>
                  <a:gd name="T73" fmla="*/ 62 h 76"/>
                  <a:gd name="T74" fmla="*/ 326 w 326"/>
                  <a:gd name="T75" fmla="*/ 53 h 76"/>
                  <a:gd name="T76" fmla="*/ 326 w 326"/>
                  <a:gd name="T77" fmla="*/ 36 h 76"/>
                  <a:gd name="T78" fmla="*/ 313 w 326"/>
                  <a:gd name="T79" fmla="*/ 21 h 76"/>
                  <a:gd name="T80" fmla="*/ 301 w 326"/>
                  <a:gd name="T81" fmla="*/ 10 h 76"/>
                  <a:gd name="T82" fmla="*/ 288 w 326"/>
                  <a:gd name="T83" fmla="*/ 6 h 76"/>
                  <a:gd name="T84" fmla="*/ 259 w 326"/>
                  <a:gd name="T85" fmla="*/ 1 h 76"/>
                  <a:gd name="T86" fmla="*/ 243 w 326"/>
                  <a:gd name="T87" fmla="*/ 0 h 76"/>
                  <a:gd name="T88" fmla="*/ 198 w 326"/>
                  <a:gd name="T89" fmla="*/ 1 h 76"/>
                  <a:gd name="T90" fmla="*/ 153 w 326"/>
                  <a:gd name="T9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6" h="76">
                    <a:moveTo>
                      <a:pt x="153" y="7"/>
                    </a:moveTo>
                    <a:lnTo>
                      <a:pt x="105" y="19"/>
                    </a:lnTo>
                    <a:lnTo>
                      <a:pt x="73" y="22"/>
                    </a:lnTo>
                    <a:lnTo>
                      <a:pt x="41" y="2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35" y="35"/>
                    </a:lnTo>
                    <a:lnTo>
                      <a:pt x="48" y="38"/>
                    </a:lnTo>
                    <a:lnTo>
                      <a:pt x="67" y="39"/>
                    </a:lnTo>
                    <a:lnTo>
                      <a:pt x="70" y="41"/>
                    </a:lnTo>
                    <a:lnTo>
                      <a:pt x="86" y="42"/>
                    </a:lnTo>
                    <a:lnTo>
                      <a:pt x="112" y="42"/>
                    </a:lnTo>
                    <a:lnTo>
                      <a:pt x="118" y="44"/>
                    </a:lnTo>
                    <a:lnTo>
                      <a:pt x="144" y="57"/>
                    </a:lnTo>
                    <a:lnTo>
                      <a:pt x="160" y="63"/>
                    </a:lnTo>
                    <a:lnTo>
                      <a:pt x="163" y="63"/>
                    </a:lnTo>
                    <a:lnTo>
                      <a:pt x="160" y="51"/>
                    </a:lnTo>
                    <a:lnTo>
                      <a:pt x="169" y="41"/>
                    </a:lnTo>
                    <a:lnTo>
                      <a:pt x="179" y="33"/>
                    </a:lnTo>
                    <a:lnTo>
                      <a:pt x="208" y="21"/>
                    </a:lnTo>
                    <a:lnTo>
                      <a:pt x="224" y="16"/>
                    </a:lnTo>
                    <a:lnTo>
                      <a:pt x="259" y="18"/>
                    </a:lnTo>
                    <a:lnTo>
                      <a:pt x="278" y="22"/>
                    </a:lnTo>
                    <a:lnTo>
                      <a:pt x="291" y="29"/>
                    </a:lnTo>
                    <a:lnTo>
                      <a:pt x="294" y="36"/>
                    </a:lnTo>
                    <a:lnTo>
                      <a:pt x="294" y="45"/>
                    </a:lnTo>
                    <a:lnTo>
                      <a:pt x="288" y="50"/>
                    </a:lnTo>
                    <a:lnTo>
                      <a:pt x="269" y="57"/>
                    </a:lnTo>
                    <a:lnTo>
                      <a:pt x="249" y="60"/>
                    </a:lnTo>
                    <a:lnTo>
                      <a:pt x="227" y="57"/>
                    </a:lnTo>
                    <a:lnTo>
                      <a:pt x="233" y="66"/>
                    </a:lnTo>
                    <a:lnTo>
                      <a:pt x="243" y="71"/>
                    </a:lnTo>
                    <a:lnTo>
                      <a:pt x="243" y="71"/>
                    </a:lnTo>
                    <a:lnTo>
                      <a:pt x="265" y="76"/>
                    </a:lnTo>
                    <a:lnTo>
                      <a:pt x="285" y="76"/>
                    </a:lnTo>
                    <a:lnTo>
                      <a:pt x="304" y="70"/>
                    </a:lnTo>
                    <a:lnTo>
                      <a:pt x="320" y="62"/>
                    </a:lnTo>
                    <a:lnTo>
                      <a:pt x="326" y="53"/>
                    </a:lnTo>
                    <a:lnTo>
                      <a:pt x="326" y="36"/>
                    </a:lnTo>
                    <a:lnTo>
                      <a:pt x="313" y="21"/>
                    </a:lnTo>
                    <a:lnTo>
                      <a:pt x="301" y="10"/>
                    </a:lnTo>
                    <a:lnTo>
                      <a:pt x="288" y="6"/>
                    </a:lnTo>
                    <a:lnTo>
                      <a:pt x="259" y="1"/>
                    </a:lnTo>
                    <a:lnTo>
                      <a:pt x="243" y="0"/>
                    </a:lnTo>
                    <a:lnTo>
                      <a:pt x="198" y="1"/>
                    </a:lnTo>
                    <a:lnTo>
                      <a:pt x="15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27" name="Freeform 599"/>
              <p:cNvSpPr/>
              <p:nvPr/>
            </p:nvSpPr>
            <p:spPr bwMode="auto">
              <a:xfrm>
                <a:off x="2152" y="916"/>
                <a:ext cx="244" cy="49"/>
              </a:xfrm>
              <a:custGeom>
                <a:avLst/>
                <a:gdLst>
                  <a:gd name="T0" fmla="*/ 90 w 244"/>
                  <a:gd name="T1" fmla="*/ 3 h 49"/>
                  <a:gd name="T2" fmla="*/ 93 w 244"/>
                  <a:gd name="T3" fmla="*/ 6 h 49"/>
                  <a:gd name="T4" fmla="*/ 138 w 244"/>
                  <a:gd name="T5" fmla="*/ 15 h 49"/>
                  <a:gd name="T6" fmla="*/ 151 w 244"/>
                  <a:gd name="T7" fmla="*/ 19 h 49"/>
                  <a:gd name="T8" fmla="*/ 189 w 244"/>
                  <a:gd name="T9" fmla="*/ 20 h 49"/>
                  <a:gd name="T10" fmla="*/ 244 w 244"/>
                  <a:gd name="T11" fmla="*/ 20 h 49"/>
                  <a:gd name="T12" fmla="*/ 234 w 244"/>
                  <a:gd name="T13" fmla="*/ 25 h 49"/>
                  <a:gd name="T14" fmla="*/ 215 w 244"/>
                  <a:gd name="T15" fmla="*/ 29 h 49"/>
                  <a:gd name="T16" fmla="*/ 192 w 244"/>
                  <a:gd name="T17" fmla="*/ 31 h 49"/>
                  <a:gd name="T18" fmla="*/ 176 w 244"/>
                  <a:gd name="T19" fmla="*/ 32 h 49"/>
                  <a:gd name="T20" fmla="*/ 154 w 244"/>
                  <a:gd name="T21" fmla="*/ 32 h 49"/>
                  <a:gd name="T22" fmla="*/ 132 w 244"/>
                  <a:gd name="T23" fmla="*/ 47 h 49"/>
                  <a:gd name="T24" fmla="*/ 128 w 244"/>
                  <a:gd name="T25" fmla="*/ 49 h 49"/>
                  <a:gd name="T26" fmla="*/ 122 w 244"/>
                  <a:gd name="T27" fmla="*/ 47 h 49"/>
                  <a:gd name="T28" fmla="*/ 122 w 244"/>
                  <a:gd name="T29" fmla="*/ 41 h 49"/>
                  <a:gd name="T30" fmla="*/ 119 w 244"/>
                  <a:gd name="T31" fmla="*/ 35 h 49"/>
                  <a:gd name="T32" fmla="*/ 87 w 244"/>
                  <a:gd name="T33" fmla="*/ 15 h 49"/>
                  <a:gd name="T34" fmla="*/ 61 w 244"/>
                  <a:gd name="T35" fmla="*/ 8 h 49"/>
                  <a:gd name="T36" fmla="*/ 32 w 244"/>
                  <a:gd name="T37" fmla="*/ 9 h 49"/>
                  <a:gd name="T38" fmla="*/ 0 w 244"/>
                  <a:gd name="T39" fmla="*/ 12 h 49"/>
                  <a:gd name="T40" fmla="*/ 0 w 244"/>
                  <a:gd name="T41" fmla="*/ 11 h 49"/>
                  <a:gd name="T42" fmla="*/ 13 w 244"/>
                  <a:gd name="T43" fmla="*/ 5 h 49"/>
                  <a:gd name="T44" fmla="*/ 42 w 244"/>
                  <a:gd name="T45" fmla="*/ 0 h 49"/>
                  <a:gd name="T46" fmla="*/ 52 w 244"/>
                  <a:gd name="T47" fmla="*/ 0 h 49"/>
                  <a:gd name="T48" fmla="*/ 84 w 244"/>
                  <a:gd name="T49" fmla="*/ 0 h 49"/>
                  <a:gd name="T50" fmla="*/ 90 w 244"/>
                  <a:gd name="T51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4" h="49">
                    <a:moveTo>
                      <a:pt x="90" y="3"/>
                    </a:moveTo>
                    <a:lnTo>
                      <a:pt x="93" y="6"/>
                    </a:lnTo>
                    <a:lnTo>
                      <a:pt x="138" y="15"/>
                    </a:lnTo>
                    <a:lnTo>
                      <a:pt x="151" y="19"/>
                    </a:lnTo>
                    <a:lnTo>
                      <a:pt x="189" y="20"/>
                    </a:lnTo>
                    <a:lnTo>
                      <a:pt x="244" y="20"/>
                    </a:lnTo>
                    <a:lnTo>
                      <a:pt x="234" y="25"/>
                    </a:lnTo>
                    <a:lnTo>
                      <a:pt x="215" y="29"/>
                    </a:lnTo>
                    <a:lnTo>
                      <a:pt x="192" y="31"/>
                    </a:lnTo>
                    <a:lnTo>
                      <a:pt x="176" y="32"/>
                    </a:lnTo>
                    <a:lnTo>
                      <a:pt x="154" y="32"/>
                    </a:lnTo>
                    <a:lnTo>
                      <a:pt x="132" y="47"/>
                    </a:lnTo>
                    <a:lnTo>
                      <a:pt x="128" y="49"/>
                    </a:lnTo>
                    <a:lnTo>
                      <a:pt x="122" y="47"/>
                    </a:lnTo>
                    <a:lnTo>
                      <a:pt x="122" y="41"/>
                    </a:lnTo>
                    <a:lnTo>
                      <a:pt x="119" y="35"/>
                    </a:lnTo>
                    <a:lnTo>
                      <a:pt x="87" y="15"/>
                    </a:lnTo>
                    <a:lnTo>
                      <a:pt x="61" y="8"/>
                    </a:lnTo>
                    <a:lnTo>
                      <a:pt x="32" y="9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3" y="5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84" y="0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28" name="Freeform 600"/>
              <p:cNvSpPr/>
              <p:nvPr/>
            </p:nvSpPr>
            <p:spPr bwMode="auto">
              <a:xfrm>
                <a:off x="4320" y="910"/>
                <a:ext cx="244" cy="50"/>
              </a:xfrm>
              <a:custGeom>
                <a:avLst/>
                <a:gdLst>
                  <a:gd name="T0" fmla="*/ 154 w 244"/>
                  <a:gd name="T1" fmla="*/ 3 h 50"/>
                  <a:gd name="T2" fmla="*/ 151 w 244"/>
                  <a:gd name="T3" fmla="*/ 8 h 50"/>
                  <a:gd name="T4" fmla="*/ 109 w 244"/>
                  <a:gd name="T5" fmla="*/ 15 h 50"/>
                  <a:gd name="T6" fmla="*/ 97 w 244"/>
                  <a:gd name="T7" fmla="*/ 18 h 50"/>
                  <a:gd name="T8" fmla="*/ 58 w 244"/>
                  <a:gd name="T9" fmla="*/ 21 h 50"/>
                  <a:gd name="T10" fmla="*/ 0 w 244"/>
                  <a:gd name="T11" fmla="*/ 21 h 50"/>
                  <a:gd name="T12" fmla="*/ 10 w 244"/>
                  <a:gd name="T13" fmla="*/ 26 h 50"/>
                  <a:gd name="T14" fmla="*/ 29 w 244"/>
                  <a:gd name="T15" fmla="*/ 29 h 50"/>
                  <a:gd name="T16" fmla="*/ 52 w 244"/>
                  <a:gd name="T17" fmla="*/ 31 h 50"/>
                  <a:gd name="T18" fmla="*/ 71 w 244"/>
                  <a:gd name="T19" fmla="*/ 34 h 50"/>
                  <a:gd name="T20" fmla="*/ 93 w 244"/>
                  <a:gd name="T21" fmla="*/ 32 h 50"/>
                  <a:gd name="T22" fmla="*/ 113 w 244"/>
                  <a:gd name="T23" fmla="*/ 49 h 50"/>
                  <a:gd name="T24" fmla="*/ 119 w 244"/>
                  <a:gd name="T25" fmla="*/ 50 h 50"/>
                  <a:gd name="T26" fmla="*/ 122 w 244"/>
                  <a:gd name="T27" fmla="*/ 49 h 50"/>
                  <a:gd name="T28" fmla="*/ 125 w 244"/>
                  <a:gd name="T29" fmla="*/ 43 h 50"/>
                  <a:gd name="T30" fmla="*/ 125 w 244"/>
                  <a:gd name="T31" fmla="*/ 35 h 50"/>
                  <a:gd name="T32" fmla="*/ 157 w 244"/>
                  <a:gd name="T33" fmla="*/ 15 h 50"/>
                  <a:gd name="T34" fmla="*/ 183 w 244"/>
                  <a:gd name="T35" fmla="*/ 8 h 50"/>
                  <a:gd name="T36" fmla="*/ 212 w 244"/>
                  <a:gd name="T37" fmla="*/ 9 h 50"/>
                  <a:gd name="T38" fmla="*/ 244 w 244"/>
                  <a:gd name="T39" fmla="*/ 12 h 50"/>
                  <a:gd name="T40" fmla="*/ 244 w 244"/>
                  <a:gd name="T41" fmla="*/ 11 h 50"/>
                  <a:gd name="T42" fmla="*/ 231 w 244"/>
                  <a:gd name="T43" fmla="*/ 6 h 50"/>
                  <a:gd name="T44" fmla="*/ 205 w 244"/>
                  <a:gd name="T45" fmla="*/ 2 h 50"/>
                  <a:gd name="T46" fmla="*/ 193 w 244"/>
                  <a:gd name="T47" fmla="*/ 0 h 50"/>
                  <a:gd name="T48" fmla="*/ 164 w 244"/>
                  <a:gd name="T49" fmla="*/ 0 h 50"/>
                  <a:gd name="T50" fmla="*/ 154 w 244"/>
                  <a:gd name="T5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4" h="50">
                    <a:moveTo>
                      <a:pt x="154" y="3"/>
                    </a:moveTo>
                    <a:lnTo>
                      <a:pt x="151" y="8"/>
                    </a:lnTo>
                    <a:lnTo>
                      <a:pt x="109" y="15"/>
                    </a:lnTo>
                    <a:lnTo>
                      <a:pt x="97" y="18"/>
                    </a:lnTo>
                    <a:lnTo>
                      <a:pt x="58" y="21"/>
                    </a:lnTo>
                    <a:lnTo>
                      <a:pt x="0" y="21"/>
                    </a:lnTo>
                    <a:lnTo>
                      <a:pt x="10" y="26"/>
                    </a:lnTo>
                    <a:lnTo>
                      <a:pt x="29" y="29"/>
                    </a:lnTo>
                    <a:lnTo>
                      <a:pt x="52" y="31"/>
                    </a:lnTo>
                    <a:lnTo>
                      <a:pt x="71" y="34"/>
                    </a:lnTo>
                    <a:lnTo>
                      <a:pt x="93" y="32"/>
                    </a:lnTo>
                    <a:lnTo>
                      <a:pt x="113" y="49"/>
                    </a:lnTo>
                    <a:lnTo>
                      <a:pt x="119" y="50"/>
                    </a:lnTo>
                    <a:lnTo>
                      <a:pt x="122" y="49"/>
                    </a:lnTo>
                    <a:lnTo>
                      <a:pt x="125" y="43"/>
                    </a:lnTo>
                    <a:lnTo>
                      <a:pt x="125" y="35"/>
                    </a:lnTo>
                    <a:lnTo>
                      <a:pt x="157" y="15"/>
                    </a:lnTo>
                    <a:lnTo>
                      <a:pt x="183" y="8"/>
                    </a:lnTo>
                    <a:lnTo>
                      <a:pt x="212" y="9"/>
                    </a:lnTo>
                    <a:lnTo>
                      <a:pt x="244" y="12"/>
                    </a:lnTo>
                    <a:lnTo>
                      <a:pt x="244" y="11"/>
                    </a:lnTo>
                    <a:lnTo>
                      <a:pt x="231" y="6"/>
                    </a:lnTo>
                    <a:lnTo>
                      <a:pt x="205" y="2"/>
                    </a:lnTo>
                    <a:lnTo>
                      <a:pt x="193" y="0"/>
                    </a:lnTo>
                    <a:lnTo>
                      <a:pt x="164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29" name="Freeform 601"/>
              <p:cNvSpPr/>
              <p:nvPr/>
            </p:nvSpPr>
            <p:spPr bwMode="auto">
              <a:xfrm>
                <a:off x="2162" y="918"/>
                <a:ext cx="218" cy="45"/>
              </a:xfrm>
              <a:custGeom>
                <a:avLst/>
                <a:gdLst>
                  <a:gd name="T0" fmla="*/ 77 w 218"/>
                  <a:gd name="T1" fmla="*/ 6 h 45"/>
                  <a:gd name="T2" fmla="*/ 86 w 218"/>
                  <a:gd name="T3" fmla="*/ 9 h 45"/>
                  <a:gd name="T4" fmla="*/ 118 w 218"/>
                  <a:gd name="T5" fmla="*/ 13 h 45"/>
                  <a:gd name="T6" fmla="*/ 138 w 218"/>
                  <a:gd name="T7" fmla="*/ 18 h 45"/>
                  <a:gd name="T8" fmla="*/ 195 w 218"/>
                  <a:gd name="T9" fmla="*/ 21 h 45"/>
                  <a:gd name="T10" fmla="*/ 218 w 218"/>
                  <a:gd name="T11" fmla="*/ 21 h 45"/>
                  <a:gd name="T12" fmla="*/ 166 w 218"/>
                  <a:gd name="T13" fmla="*/ 27 h 45"/>
                  <a:gd name="T14" fmla="*/ 141 w 218"/>
                  <a:gd name="T15" fmla="*/ 27 h 45"/>
                  <a:gd name="T16" fmla="*/ 118 w 218"/>
                  <a:gd name="T17" fmla="*/ 45 h 45"/>
                  <a:gd name="T18" fmla="*/ 115 w 218"/>
                  <a:gd name="T19" fmla="*/ 42 h 45"/>
                  <a:gd name="T20" fmla="*/ 115 w 218"/>
                  <a:gd name="T21" fmla="*/ 33 h 45"/>
                  <a:gd name="T22" fmla="*/ 109 w 218"/>
                  <a:gd name="T23" fmla="*/ 27 h 45"/>
                  <a:gd name="T24" fmla="*/ 80 w 218"/>
                  <a:gd name="T25" fmla="*/ 10 h 45"/>
                  <a:gd name="T26" fmla="*/ 51 w 218"/>
                  <a:gd name="T27" fmla="*/ 3 h 45"/>
                  <a:gd name="T28" fmla="*/ 22 w 218"/>
                  <a:gd name="T29" fmla="*/ 6 h 45"/>
                  <a:gd name="T30" fmla="*/ 0 w 218"/>
                  <a:gd name="T31" fmla="*/ 7 h 45"/>
                  <a:gd name="T32" fmla="*/ 22 w 218"/>
                  <a:gd name="T33" fmla="*/ 3 h 45"/>
                  <a:gd name="T34" fmla="*/ 42 w 218"/>
                  <a:gd name="T35" fmla="*/ 0 h 45"/>
                  <a:gd name="T36" fmla="*/ 74 w 218"/>
                  <a:gd name="T37" fmla="*/ 0 h 45"/>
                  <a:gd name="T38" fmla="*/ 77 w 218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5">
                    <a:moveTo>
                      <a:pt x="77" y="6"/>
                    </a:moveTo>
                    <a:lnTo>
                      <a:pt x="86" y="9"/>
                    </a:lnTo>
                    <a:lnTo>
                      <a:pt x="118" y="13"/>
                    </a:lnTo>
                    <a:lnTo>
                      <a:pt x="138" y="18"/>
                    </a:lnTo>
                    <a:lnTo>
                      <a:pt x="195" y="21"/>
                    </a:lnTo>
                    <a:lnTo>
                      <a:pt x="218" y="21"/>
                    </a:lnTo>
                    <a:lnTo>
                      <a:pt x="166" y="27"/>
                    </a:lnTo>
                    <a:lnTo>
                      <a:pt x="141" y="27"/>
                    </a:lnTo>
                    <a:lnTo>
                      <a:pt x="118" y="45"/>
                    </a:lnTo>
                    <a:lnTo>
                      <a:pt x="115" y="42"/>
                    </a:lnTo>
                    <a:lnTo>
                      <a:pt x="115" y="33"/>
                    </a:lnTo>
                    <a:lnTo>
                      <a:pt x="109" y="27"/>
                    </a:lnTo>
                    <a:lnTo>
                      <a:pt x="80" y="10"/>
                    </a:lnTo>
                    <a:lnTo>
                      <a:pt x="51" y="3"/>
                    </a:lnTo>
                    <a:lnTo>
                      <a:pt x="22" y="6"/>
                    </a:lnTo>
                    <a:lnTo>
                      <a:pt x="0" y="7"/>
                    </a:lnTo>
                    <a:lnTo>
                      <a:pt x="22" y="3"/>
                    </a:lnTo>
                    <a:lnTo>
                      <a:pt x="42" y="0"/>
                    </a:lnTo>
                    <a:lnTo>
                      <a:pt x="74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30" name="Freeform 602"/>
              <p:cNvSpPr/>
              <p:nvPr/>
            </p:nvSpPr>
            <p:spPr bwMode="auto">
              <a:xfrm>
                <a:off x="4336" y="912"/>
                <a:ext cx="221" cy="45"/>
              </a:xfrm>
              <a:custGeom>
                <a:avLst/>
                <a:gdLst>
                  <a:gd name="T0" fmla="*/ 141 w 221"/>
                  <a:gd name="T1" fmla="*/ 6 h 45"/>
                  <a:gd name="T2" fmla="*/ 135 w 221"/>
                  <a:gd name="T3" fmla="*/ 9 h 45"/>
                  <a:gd name="T4" fmla="*/ 100 w 221"/>
                  <a:gd name="T5" fmla="*/ 15 h 45"/>
                  <a:gd name="T6" fmla="*/ 81 w 221"/>
                  <a:gd name="T7" fmla="*/ 19 h 45"/>
                  <a:gd name="T8" fmla="*/ 26 w 221"/>
                  <a:gd name="T9" fmla="*/ 23 h 45"/>
                  <a:gd name="T10" fmla="*/ 0 w 221"/>
                  <a:gd name="T11" fmla="*/ 23 h 45"/>
                  <a:gd name="T12" fmla="*/ 52 w 221"/>
                  <a:gd name="T13" fmla="*/ 29 h 45"/>
                  <a:gd name="T14" fmla="*/ 77 w 221"/>
                  <a:gd name="T15" fmla="*/ 29 h 45"/>
                  <a:gd name="T16" fmla="*/ 103 w 221"/>
                  <a:gd name="T17" fmla="*/ 45 h 45"/>
                  <a:gd name="T18" fmla="*/ 103 w 221"/>
                  <a:gd name="T19" fmla="*/ 44 h 45"/>
                  <a:gd name="T20" fmla="*/ 106 w 221"/>
                  <a:gd name="T21" fmla="*/ 33 h 45"/>
                  <a:gd name="T22" fmla="*/ 113 w 221"/>
                  <a:gd name="T23" fmla="*/ 29 h 45"/>
                  <a:gd name="T24" fmla="*/ 141 w 221"/>
                  <a:gd name="T25" fmla="*/ 12 h 45"/>
                  <a:gd name="T26" fmla="*/ 167 w 221"/>
                  <a:gd name="T27" fmla="*/ 3 h 45"/>
                  <a:gd name="T28" fmla="*/ 196 w 221"/>
                  <a:gd name="T29" fmla="*/ 6 h 45"/>
                  <a:gd name="T30" fmla="*/ 221 w 221"/>
                  <a:gd name="T31" fmla="*/ 7 h 45"/>
                  <a:gd name="T32" fmla="*/ 196 w 221"/>
                  <a:gd name="T33" fmla="*/ 3 h 45"/>
                  <a:gd name="T34" fmla="*/ 177 w 221"/>
                  <a:gd name="T35" fmla="*/ 0 h 45"/>
                  <a:gd name="T36" fmla="*/ 148 w 221"/>
                  <a:gd name="T37" fmla="*/ 1 h 45"/>
                  <a:gd name="T38" fmla="*/ 141 w 221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45">
                    <a:moveTo>
                      <a:pt x="141" y="6"/>
                    </a:moveTo>
                    <a:lnTo>
                      <a:pt x="135" y="9"/>
                    </a:lnTo>
                    <a:lnTo>
                      <a:pt x="100" y="15"/>
                    </a:lnTo>
                    <a:lnTo>
                      <a:pt x="81" y="19"/>
                    </a:lnTo>
                    <a:lnTo>
                      <a:pt x="26" y="23"/>
                    </a:lnTo>
                    <a:lnTo>
                      <a:pt x="0" y="23"/>
                    </a:lnTo>
                    <a:lnTo>
                      <a:pt x="52" y="29"/>
                    </a:lnTo>
                    <a:lnTo>
                      <a:pt x="77" y="29"/>
                    </a:lnTo>
                    <a:lnTo>
                      <a:pt x="103" y="45"/>
                    </a:lnTo>
                    <a:lnTo>
                      <a:pt x="103" y="44"/>
                    </a:lnTo>
                    <a:lnTo>
                      <a:pt x="106" y="33"/>
                    </a:lnTo>
                    <a:lnTo>
                      <a:pt x="113" y="29"/>
                    </a:lnTo>
                    <a:lnTo>
                      <a:pt x="141" y="12"/>
                    </a:lnTo>
                    <a:lnTo>
                      <a:pt x="167" y="3"/>
                    </a:lnTo>
                    <a:lnTo>
                      <a:pt x="196" y="6"/>
                    </a:lnTo>
                    <a:lnTo>
                      <a:pt x="221" y="7"/>
                    </a:lnTo>
                    <a:lnTo>
                      <a:pt x="196" y="3"/>
                    </a:lnTo>
                    <a:lnTo>
                      <a:pt x="177" y="0"/>
                    </a:lnTo>
                    <a:lnTo>
                      <a:pt x="148" y="1"/>
                    </a:lnTo>
                    <a:lnTo>
                      <a:pt x="141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31" name="Freeform 603"/>
              <p:cNvSpPr/>
              <p:nvPr/>
            </p:nvSpPr>
            <p:spPr bwMode="auto">
              <a:xfrm>
                <a:off x="2108" y="922"/>
                <a:ext cx="83" cy="60"/>
              </a:xfrm>
              <a:custGeom>
                <a:avLst/>
                <a:gdLst>
                  <a:gd name="T0" fmla="*/ 38 w 83"/>
                  <a:gd name="T1" fmla="*/ 5 h 60"/>
                  <a:gd name="T2" fmla="*/ 28 w 83"/>
                  <a:gd name="T3" fmla="*/ 11 h 60"/>
                  <a:gd name="T4" fmla="*/ 22 w 83"/>
                  <a:gd name="T5" fmla="*/ 20 h 60"/>
                  <a:gd name="T6" fmla="*/ 16 w 83"/>
                  <a:gd name="T7" fmla="*/ 25 h 60"/>
                  <a:gd name="T8" fmla="*/ 16 w 83"/>
                  <a:gd name="T9" fmla="*/ 34 h 60"/>
                  <a:gd name="T10" fmla="*/ 25 w 83"/>
                  <a:gd name="T11" fmla="*/ 43 h 60"/>
                  <a:gd name="T12" fmla="*/ 51 w 83"/>
                  <a:gd name="T13" fmla="*/ 54 h 60"/>
                  <a:gd name="T14" fmla="*/ 70 w 83"/>
                  <a:gd name="T15" fmla="*/ 54 h 60"/>
                  <a:gd name="T16" fmla="*/ 76 w 83"/>
                  <a:gd name="T17" fmla="*/ 52 h 60"/>
                  <a:gd name="T18" fmla="*/ 80 w 83"/>
                  <a:gd name="T19" fmla="*/ 52 h 60"/>
                  <a:gd name="T20" fmla="*/ 83 w 83"/>
                  <a:gd name="T21" fmla="*/ 54 h 60"/>
                  <a:gd name="T22" fmla="*/ 70 w 83"/>
                  <a:gd name="T23" fmla="*/ 58 h 60"/>
                  <a:gd name="T24" fmla="*/ 60 w 83"/>
                  <a:gd name="T25" fmla="*/ 60 h 60"/>
                  <a:gd name="T26" fmla="*/ 25 w 83"/>
                  <a:gd name="T27" fmla="*/ 60 h 60"/>
                  <a:gd name="T28" fmla="*/ 16 w 83"/>
                  <a:gd name="T29" fmla="*/ 57 h 60"/>
                  <a:gd name="T30" fmla="*/ 3 w 83"/>
                  <a:gd name="T31" fmla="*/ 46 h 60"/>
                  <a:gd name="T32" fmla="*/ 3 w 83"/>
                  <a:gd name="T33" fmla="*/ 41 h 60"/>
                  <a:gd name="T34" fmla="*/ 0 w 83"/>
                  <a:gd name="T35" fmla="*/ 35 h 60"/>
                  <a:gd name="T36" fmla="*/ 3 w 83"/>
                  <a:gd name="T37" fmla="*/ 19 h 60"/>
                  <a:gd name="T38" fmla="*/ 25 w 83"/>
                  <a:gd name="T39" fmla="*/ 3 h 60"/>
                  <a:gd name="T40" fmla="*/ 32 w 83"/>
                  <a:gd name="T41" fmla="*/ 0 h 60"/>
                  <a:gd name="T42" fmla="*/ 38 w 83"/>
                  <a:gd name="T43" fmla="*/ 0 h 60"/>
                  <a:gd name="T44" fmla="*/ 38 w 83"/>
                  <a:gd name="T45" fmla="*/ 0 h 60"/>
                  <a:gd name="T46" fmla="*/ 38 w 83"/>
                  <a:gd name="T47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60">
                    <a:moveTo>
                      <a:pt x="38" y="5"/>
                    </a:moveTo>
                    <a:lnTo>
                      <a:pt x="28" y="11"/>
                    </a:lnTo>
                    <a:lnTo>
                      <a:pt x="22" y="20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25" y="43"/>
                    </a:lnTo>
                    <a:lnTo>
                      <a:pt x="51" y="54"/>
                    </a:lnTo>
                    <a:lnTo>
                      <a:pt x="70" y="54"/>
                    </a:lnTo>
                    <a:lnTo>
                      <a:pt x="76" y="52"/>
                    </a:lnTo>
                    <a:lnTo>
                      <a:pt x="80" y="52"/>
                    </a:lnTo>
                    <a:lnTo>
                      <a:pt x="83" y="54"/>
                    </a:lnTo>
                    <a:lnTo>
                      <a:pt x="70" y="58"/>
                    </a:lnTo>
                    <a:lnTo>
                      <a:pt x="60" y="60"/>
                    </a:lnTo>
                    <a:lnTo>
                      <a:pt x="25" y="60"/>
                    </a:lnTo>
                    <a:lnTo>
                      <a:pt x="16" y="57"/>
                    </a:lnTo>
                    <a:lnTo>
                      <a:pt x="3" y="46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3" y="19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32" name="Freeform 604"/>
              <p:cNvSpPr/>
              <p:nvPr/>
            </p:nvSpPr>
            <p:spPr bwMode="auto">
              <a:xfrm>
                <a:off x="4529" y="916"/>
                <a:ext cx="80" cy="61"/>
              </a:xfrm>
              <a:custGeom>
                <a:avLst/>
                <a:gdLst>
                  <a:gd name="T0" fmla="*/ 41 w 80"/>
                  <a:gd name="T1" fmla="*/ 6 h 61"/>
                  <a:gd name="T2" fmla="*/ 51 w 80"/>
                  <a:gd name="T3" fmla="*/ 11 h 61"/>
                  <a:gd name="T4" fmla="*/ 57 w 80"/>
                  <a:gd name="T5" fmla="*/ 20 h 61"/>
                  <a:gd name="T6" fmla="*/ 64 w 80"/>
                  <a:gd name="T7" fmla="*/ 25 h 61"/>
                  <a:gd name="T8" fmla="*/ 64 w 80"/>
                  <a:gd name="T9" fmla="*/ 34 h 61"/>
                  <a:gd name="T10" fmla="*/ 54 w 80"/>
                  <a:gd name="T11" fmla="*/ 43 h 61"/>
                  <a:gd name="T12" fmla="*/ 32 w 80"/>
                  <a:gd name="T13" fmla="*/ 53 h 61"/>
                  <a:gd name="T14" fmla="*/ 12 w 80"/>
                  <a:gd name="T15" fmla="*/ 53 h 61"/>
                  <a:gd name="T16" fmla="*/ 6 w 80"/>
                  <a:gd name="T17" fmla="*/ 53 h 61"/>
                  <a:gd name="T18" fmla="*/ 0 w 80"/>
                  <a:gd name="T19" fmla="*/ 53 h 61"/>
                  <a:gd name="T20" fmla="*/ 0 w 80"/>
                  <a:gd name="T21" fmla="*/ 53 h 61"/>
                  <a:gd name="T22" fmla="*/ 12 w 80"/>
                  <a:gd name="T23" fmla="*/ 58 h 61"/>
                  <a:gd name="T24" fmla="*/ 19 w 80"/>
                  <a:gd name="T25" fmla="*/ 61 h 61"/>
                  <a:gd name="T26" fmla="*/ 54 w 80"/>
                  <a:gd name="T27" fmla="*/ 60 h 61"/>
                  <a:gd name="T28" fmla="*/ 67 w 80"/>
                  <a:gd name="T29" fmla="*/ 56 h 61"/>
                  <a:gd name="T30" fmla="*/ 76 w 80"/>
                  <a:gd name="T31" fmla="*/ 47 h 61"/>
                  <a:gd name="T32" fmla="*/ 76 w 80"/>
                  <a:gd name="T33" fmla="*/ 41 h 61"/>
                  <a:gd name="T34" fmla="*/ 80 w 80"/>
                  <a:gd name="T35" fmla="*/ 37 h 61"/>
                  <a:gd name="T36" fmla="*/ 76 w 80"/>
                  <a:gd name="T37" fmla="*/ 19 h 61"/>
                  <a:gd name="T38" fmla="*/ 54 w 80"/>
                  <a:gd name="T39" fmla="*/ 3 h 61"/>
                  <a:gd name="T40" fmla="*/ 48 w 80"/>
                  <a:gd name="T41" fmla="*/ 0 h 61"/>
                  <a:gd name="T42" fmla="*/ 44 w 80"/>
                  <a:gd name="T43" fmla="*/ 0 h 61"/>
                  <a:gd name="T44" fmla="*/ 41 w 80"/>
                  <a:gd name="T45" fmla="*/ 0 h 61"/>
                  <a:gd name="T46" fmla="*/ 41 w 80"/>
                  <a:gd name="T47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0" h="61">
                    <a:moveTo>
                      <a:pt x="41" y="6"/>
                    </a:moveTo>
                    <a:lnTo>
                      <a:pt x="51" y="11"/>
                    </a:lnTo>
                    <a:lnTo>
                      <a:pt x="57" y="20"/>
                    </a:lnTo>
                    <a:lnTo>
                      <a:pt x="64" y="25"/>
                    </a:lnTo>
                    <a:lnTo>
                      <a:pt x="64" y="34"/>
                    </a:lnTo>
                    <a:lnTo>
                      <a:pt x="54" y="43"/>
                    </a:lnTo>
                    <a:lnTo>
                      <a:pt x="32" y="53"/>
                    </a:lnTo>
                    <a:lnTo>
                      <a:pt x="12" y="53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2" y="58"/>
                    </a:lnTo>
                    <a:lnTo>
                      <a:pt x="19" y="61"/>
                    </a:lnTo>
                    <a:lnTo>
                      <a:pt x="54" y="60"/>
                    </a:lnTo>
                    <a:lnTo>
                      <a:pt x="67" y="56"/>
                    </a:lnTo>
                    <a:lnTo>
                      <a:pt x="76" y="47"/>
                    </a:lnTo>
                    <a:lnTo>
                      <a:pt x="76" y="41"/>
                    </a:lnTo>
                    <a:lnTo>
                      <a:pt x="80" y="37"/>
                    </a:lnTo>
                    <a:lnTo>
                      <a:pt x="76" y="19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33" name="Freeform 605"/>
              <p:cNvSpPr/>
              <p:nvPr/>
            </p:nvSpPr>
            <p:spPr bwMode="auto">
              <a:xfrm>
                <a:off x="2114" y="927"/>
                <a:ext cx="64" cy="53"/>
              </a:xfrm>
              <a:custGeom>
                <a:avLst/>
                <a:gdLst>
                  <a:gd name="T0" fmla="*/ 10 w 64"/>
                  <a:gd name="T1" fmla="*/ 17 h 53"/>
                  <a:gd name="T2" fmla="*/ 6 w 64"/>
                  <a:gd name="T3" fmla="*/ 20 h 53"/>
                  <a:gd name="T4" fmla="*/ 6 w 64"/>
                  <a:gd name="T5" fmla="*/ 30 h 53"/>
                  <a:gd name="T6" fmla="*/ 19 w 64"/>
                  <a:gd name="T7" fmla="*/ 39 h 53"/>
                  <a:gd name="T8" fmla="*/ 42 w 64"/>
                  <a:gd name="T9" fmla="*/ 50 h 53"/>
                  <a:gd name="T10" fmla="*/ 64 w 64"/>
                  <a:gd name="T11" fmla="*/ 50 h 53"/>
                  <a:gd name="T12" fmla="*/ 64 w 64"/>
                  <a:gd name="T13" fmla="*/ 50 h 53"/>
                  <a:gd name="T14" fmla="*/ 54 w 64"/>
                  <a:gd name="T15" fmla="*/ 53 h 53"/>
                  <a:gd name="T16" fmla="*/ 19 w 64"/>
                  <a:gd name="T17" fmla="*/ 52 h 53"/>
                  <a:gd name="T18" fmla="*/ 13 w 64"/>
                  <a:gd name="T19" fmla="*/ 50 h 53"/>
                  <a:gd name="T20" fmla="*/ 3 w 64"/>
                  <a:gd name="T21" fmla="*/ 44 h 53"/>
                  <a:gd name="T22" fmla="*/ 0 w 64"/>
                  <a:gd name="T23" fmla="*/ 33 h 53"/>
                  <a:gd name="T24" fmla="*/ 3 w 64"/>
                  <a:gd name="T25" fmla="*/ 15 h 53"/>
                  <a:gd name="T26" fmla="*/ 10 w 64"/>
                  <a:gd name="T27" fmla="*/ 8 h 53"/>
                  <a:gd name="T28" fmla="*/ 22 w 64"/>
                  <a:gd name="T29" fmla="*/ 0 h 53"/>
                  <a:gd name="T30" fmla="*/ 26 w 64"/>
                  <a:gd name="T31" fmla="*/ 0 h 53"/>
                  <a:gd name="T32" fmla="*/ 19 w 64"/>
                  <a:gd name="T33" fmla="*/ 6 h 53"/>
                  <a:gd name="T34" fmla="*/ 10 w 64"/>
                  <a:gd name="T35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3">
                    <a:moveTo>
                      <a:pt x="10" y="17"/>
                    </a:moveTo>
                    <a:lnTo>
                      <a:pt x="6" y="20"/>
                    </a:lnTo>
                    <a:lnTo>
                      <a:pt x="6" y="30"/>
                    </a:lnTo>
                    <a:lnTo>
                      <a:pt x="19" y="39"/>
                    </a:lnTo>
                    <a:lnTo>
                      <a:pt x="42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54" y="53"/>
                    </a:lnTo>
                    <a:lnTo>
                      <a:pt x="19" y="52"/>
                    </a:lnTo>
                    <a:lnTo>
                      <a:pt x="13" y="50"/>
                    </a:lnTo>
                    <a:lnTo>
                      <a:pt x="3" y="44"/>
                    </a:lnTo>
                    <a:lnTo>
                      <a:pt x="0" y="33"/>
                    </a:lnTo>
                    <a:lnTo>
                      <a:pt x="3" y="15"/>
                    </a:lnTo>
                    <a:lnTo>
                      <a:pt x="10" y="8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34" name="Freeform 606"/>
              <p:cNvSpPr/>
              <p:nvPr/>
            </p:nvSpPr>
            <p:spPr bwMode="auto">
              <a:xfrm>
                <a:off x="4538" y="921"/>
                <a:ext cx="64" cy="55"/>
              </a:xfrm>
              <a:custGeom>
                <a:avLst/>
                <a:gdLst>
                  <a:gd name="T0" fmla="*/ 55 w 64"/>
                  <a:gd name="T1" fmla="*/ 17 h 55"/>
                  <a:gd name="T2" fmla="*/ 61 w 64"/>
                  <a:gd name="T3" fmla="*/ 20 h 55"/>
                  <a:gd name="T4" fmla="*/ 61 w 64"/>
                  <a:gd name="T5" fmla="*/ 30 h 55"/>
                  <a:gd name="T6" fmla="*/ 48 w 64"/>
                  <a:gd name="T7" fmla="*/ 39 h 55"/>
                  <a:gd name="T8" fmla="*/ 23 w 64"/>
                  <a:gd name="T9" fmla="*/ 51 h 55"/>
                  <a:gd name="T10" fmla="*/ 3 w 64"/>
                  <a:gd name="T11" fmla="*/ 51 h 55"/>
                  <a:gd name="T12" fmla="*/ 0 w 64"/>
                  <a:gd name="T13" fmla="*/ 50 h 55"/>
                  <a:gd name="T14" fmla="*/ 13 w 64"/>
                  <a:gd name="T15" fmla="*/ 55 h 55"/>
                  <a:gd name="T16" fmla="*/ 45 w 64"/>
                  <a:gd name="T17" fmla="*/ 53 h 55"/>
                  <a:gd name="T18" fmla="*/ 55 w 64"/>
                  <a:gd name="T19" fmla="*/ 50 h 55"/>
                  <a:gd name="T20" fmla="*/ 61 w 64"/>
                  <a:gd name="T21" fmla="*/ 44 h 55"/>
                  <a:gd name="T22" fmla="*/ 64 w 64"/>
                  <a:gd name="T23" fmla="*/ 35 h 55"/>
                  <a:gd name="T24" fmla="*/ 64 w 64"/>
                  <a:gd name="T25" fmla="*/ 15 h 55"/>
                  <a:gd name="T26" fmla="*/ 55 w 64"/>
                  <a:gd name="T27" fmla="*/ 7 h 55"/>
                  <a:gd name="T28" fmla="*/ 42 w 64"/>
                  <a:gd name="T29" fmla="*/ 0 h 55"/>
                  <a:gd name="T30" fmla="*/ 39 w 64"/>
                  <a:gd name="T31" fmla="*/ 0 h 55"/>
                  <a:gd name="T32" fmla="*/ 48 w 64"/>
                  <a:gd name="T33" fmla="*/ 6 h 55"/>
                  <a:gd name="T34" fmla="*/ 55 w 64"/>
                  <a:gd name="T35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5">
                    <a:moveTo>
                      <a:pt x="55" y="17"/>
                    </a:moveTo>
                    <a:lnTo>
                      <a:pt x="61" y="20"/>
                    </a:lnTo>
                    <a:lnTo>
                      <a:pt x="61" y="30"/>
                    </a:lnTo>
                    <a:lnTo>
                      <a:pt x="48" y="39"/>
                    </a:lnTo>
                    <a:lnTo>
                      <a:pt x="23" y="51"/>
                    </a:lnTo>
                    <a:lnTo>
                      <a:pt x="3" y="51"/>
                    </a:lnTo>
                    <a:lnTo>
                      <a:pt x="0" y="50"/>
                    </a:lnTo>
                    <a:lnTo>
                      <a:pt x="13" y="55"/>
                    </a:lnTo>
                    <a:lnTo>
                      <a:pt x="45" y="53"/>
                    </a:lnTo>
                    <a:lnTo>
                      <a:pt x="55" y="50"/>
                    </a:lnTo>
                    <a:lnTo>
                      <a:pt x="61" y="44"/>
                    </a:lnTo>
                    <a:lnTo>
                      <a:pt x="64" y="35"/>
                    </a:lnTo>
                    <a:lnTo>
                      <a:pt x="64" y="15"/>
                    </a:lnTo>
                    <a:lnTo>
                      <a:pt x="55" y="7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48" y="6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35" name="Freeform 607"/>
              <p:cNvSpPr/>
              <p:nvPr/>
            </p:nvSpPr>
            <p:spPr bwMode="auto">
              <a:xfrm>
                <a:off x="2543" y="931"/>
                <a:ext cx="157" cy="89"/>
              </a:xfrm>
              <a:custGeom>
                <a:avLst/>
                <a:gdLst>
                  <a:gd name="T0" fmla="*/ 87 w 157"/>
                  <a:gd name="T1" fmla="*/ 2 h 89"/>
                  <a:gd name="T2" fmla="*/ 90 w 157"/>
                  <a:gd name="T3" fmla="*/ 2 h 89"/>
                  <a:gd name="T4" fmla="*/ 103 w 157"/>
                  <a:gd name="T5" fmla="*/ 4 h 89"/>
                  <a:gd name="T6" fmla="*/ 115 w 157"/>
                  <a:gd name="T7" fmla="*/ 8 h 89"/>
                  <a:gd name="T8" fmla="*/ 138 w 157"/>
                  <a:gd name="T9" fmla="*/ 17 h 89"/>
                  <a:gd name="T10" fmla="*/ 151 w 157"/>
                  <a:gd name="T11" fmla="*/ 26 h 89"/>
                  <a:gd name="T12" fmla="*/ 157 w 157"/>
                  <a:gd name="T13" fmla="*/ 38 h 89"/>
                  <a:gd name="T14" fmla="*/ 154 w 157"/>
                  <a:gd name="T15" fmla="*/ 55 h 89"/>
                  <a:gd name="T16" fmla="*/ 138 w 157"/>
                  <a:gd name="T17" fmla="*/ 75 h 89"/>
                  <a:gd name="T18" fmla="*/ 125 w 157"/>
                  <a:gd name="T19" fmla="*/ 81 h 89"/>
                  <a:gd name="T20" fmla="*/ 103 w 157"/>
                  <a:gd name="T21" fmla="*/ 89 h 89"/>
                  <a:gd name="T22" fmla="*/ 64 w 157"/>
                  <a:gd name="T23" fmla="*/ 79 h 89"/>
                  <a:gd name="T24" fmla="*/ 51 w 157"/>
                  <a:gd name="T25" fmla="*/ 75 h 89"/>
                  <a:gd name="T26" fmla="*/ 77 w 157"/>
                  <a:gd name="T27" fmla="*/ 69 h 89"/>
                  <a:gd name="T28" fmla="*/ 96 w 157"/>
                  <a:gd name="T29" fmla="*/ 58 h 89"/>
                  <a:gd name="T30" fmla="*/ 103 w 157"/>
                  <a:gd name="T31" fmla="*/ 43 h 89"/>
                  <a:gd name="T32" fmla="*/ 96 w 157"/>
                  <a:gd name="T33" fmla="*/ 35 h 89"/>
                  <a:gd name="T34" fmla="*/ 83 w 157"/>
                  <a:gd name="T35" fmla="*/ 26 h 89"/>
                  <a:gd name="T36" fmla="*/ 64 w 157"/>
                  <a:gd name="T37" fmla="*/ 22 h 89"/>
                  <a:gd name="T38" fmla="*/ 42 w 157"/>
                  <a:gd name="T39" fmla="*/ 23 h 89"/>
                  <a:gd name="T40" fmla="*/ 29 w 157"/>
                  <a:gd name="T41" fmla="*/ 26 h 89"/>
                  <a:gd name="T42" fmla="*/ 13 w 157"/>
                  <a:gd name="T43" fmla="*/ 35 h 89"/>
                  <a:gd name="T44" fmla="*/ 13 w 157"/>
                  <a:gd name="T45" fmla="*/ 38 h 89"/>
                  <a:gd name="T46" fmla="*/ 13 w 157"/>
                  <a:gd name="T47" fmla="*/ 40 h 89"/>
                  <a:gd name="T48" fmla="*/ 3 w 157"/>
                  <a:gd name="T49" fmla="*/ 34 h 89"/>
                  <a:gd name="T50" fmla="*/ 0 w 157"/>
                  <a:gd name="T51" fmla="*/ 28 h 89"/>
                  <a:gd name="T52" fmla="*/ 3 w 157"/>
                  <a:gd name="T53" fmla="*/ 17 h 89"/>
                  <a:gd name="T54" fmla="*/ 10 w 157"/>
                  <a:gd name="T55" fmla="*/ 11 h 89"/>
                  <a:gd name="T56" fmla="*/ 35 w 157"/>
                  <a:gd name="T57" fmla="*/ 2 h 89"/>
                  <a:gd name="T58" fmla="*/ 51 w 157"/>
                  <a:gd name="T59" fmla="*/ 0 h 89"/>
                  <a:gd name="T60" fmla="*/ 83 w 157"/>
                  <a:gd name="T61" fmla="*/ 0 h 89"/>
                  <a:gd name="T62" fmla="*/ 87 w 157"/>
                  <a:gd name="T63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89">
                    <a:moveTo>
                      <a:pt x="87" y="2"/>
                    </a:moveTo>
                    <a:lnTo>
                      <a:pt x="90" y="2"/>
                    </a:lnTo>
                    <a:lnTo>
                      <a:pt x="103" y="4"/>
                    </a:lnTo>
                    <a:lnTo>
                      <a:pt x="115" y="8"/>
                    </a:lnTo>
                    <a:lnTo>
                      <a:pt x="138" y="17"/>
                    </a:lnTo>
                    <a:lnTo>
                      <a:pt x="151" y="26"/>
                    </a:lnTo>
                    <a:lnTo>
                      <a:pt x="157" y="38"/>
                    </a:lnTo>
                    <a:lnTo>
                      <a:pt x="154" y="55"/>
                    </a:lnTo>
                    <a:lnTo>
                      <a:pt x="138" y="75"/>
                    </a:lnTo>
                    <a:lnTo>
                      <a:pt x="125" y="81"/>
                    </a:lnTo>
                    <a:lnTo>
                      <a:pt x="103" y="89"/>
                    </a:lnTo>
                    <a:lnTo>
                      <a:pt x="64" y="79"/>
                    </a:lnTo>
                    <a:lnTo>
                      <a:pt x="51" y="75"/>
                    </a:lnTo>
                    <a:lnTo>
                      <a:pt x="77" y="69"/>
                    </a:lnTo>
                    <a:lnTo>
                      <a:pt x="96" y="58"/>
                    </a:lnTo>
                    <a:lnTo>
                      <a:pt x="103" y="43"/>
                    </a:lnTo>
                    <a:lnTo>
                      <a:pt x="96" y="35"/>
                    </a:lnTo>
                    <a:lnTo>
                      <a:pt x="83" y="26"/>
                    </a:lnTo>
                    <a:lnTo>
                      <a:pt x="64" y="22"/>
                    </a:lnTo>
                    <a:lnTo>
                      <a:pt x="42" y="23"/>
                    </a:lnTo>
                    <a:lnTo>
                      <a:pt x="29" y="26"/>
                    </a:lnTo>
                    <a:lnTo>
                      <a:pt x="13" y="35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3" y="34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11"/>
                    </a:lnTo>
                    <a:lnTo>
                      <a:pt x="35" y="2"/>
                    </a:lnTo>
                    <a:lnTo>
                      <a:pt x="51" y="0"/>
                    </a:lnTo>
                    <a:lnTo>
                      <a:pt x="83" y="0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36" name="Freeform 608"/>
              <p:cNvSpPr/>
              <p:nvPr/>
            </p:nvSpPr>
            <p:spPr bwMode="auto">
              <a:xfrm>
                <a:off x="4019" y="927"/>
                <a:ext cx="157" cy="88"/>
              </a:xfrm>
              <a:custGeom>
                <a:avLst/>
                <a:gdLst>
                  <a:gd name="T0" fmla="*/ 68 w 157"/>
                  <a:gd name="T1" fmla="*/ 3 h 88"/>
                  <a:gd name="T2" fmla="*/ 68 w 157"/>
                  <a:gd name="T3" fmla="*/ 3 h 88"/>
                  <a:gd name="T4" fmla="*/ 55 w 157"/>
                  <a:gd name="T5" fmla="*/ 4 h 88"/>
                  <a:gd name="T6" fmla="*/ 39 w 157"/>
                  <a:gd name="T7" fmla="*/ 8 h 88"/>
                  <a:gd name="T8" fmla="*/ 16 w 157"/>
                  <a:gd name="T9" fmla="*/ 17 h 88"/>
                  <a:gd name="T10" fmla="*/ 4 w 157"/>
                  <a:gd name="T11" fmla="*/ 27 h 88"/>
                  <a:gd name="T12" fmla="*/ 0 w 157"/>
                  <a:gd name="T13" fmla="*/ 39 h 88"/>
                  <a:gd name="T14" fmla="*/ 0 w 157"/>
                  <a:gd name="T15" fmla="*/ 56 h 88"/>
                  <a:gd name="T16" fmla="*/ 20 w 157"/>
                  <a:gd name="T17" fmla="*/ 74 h 88"/>
                  <a:gd name="T18" fmla="*/ 32 w 157"/>
                  <a:gd name="T19" fmla="*/ 80 h 88"/>
                  <a:gd name="T20" fmla="*/ 55 w 157"/>
                  <a:gd name="T21" fmla="*/ 88 h 88"/>
                  <a:gd name="T22" fmla="*/ 93 w 157"/>
                  <a:gd name="T23" fmla="*/ 79 h 88"/>
                  <a:gd name="T24" fmla="*/ 106 w 157"/>
                  <a:gd name="T25" fmla="*/ 74 h 88"/>
                  <a:gd name="T26" fmla="*/ 80 w 157"/>
                  <a:gd name="T27" fmla="*/ 68 h 88"/>
                  <a:gd name="T28" fmla="*/ 61 w 157"/>
                  <a:gd name="T29" fmla="*/ 58 h 88"/>
                  <a:gd name="T30" fmla="*/ 55 w 157"/>
                  <a:gd name="T31" fmla="*/ 44 h 88"/>
                  <a:gd name="T32" fmla="*/ 58 w 157"/>
                  <a:gd name="T33" fmla="*/ 35 h 88"/>
                  <a:gd name="T34" fmla="*/ 74 w 157"/>
                  <a:gd name="T35" fmla="*/ 27 h 88"/>
                  <a:gd name="T36" fmla="*/ 93 w 157"/>
                  <a:gd name="T37" fmla="*/ 23 h 88"/>
                  <a:gd name="T38" fmla="*/ 113 w 157"/>
                  <a:gd name="T39" fmla="*/ 23 h 88"/>
                  <a:gd name="T40" fmla="*/ 129 w 157"/>
                  <a:gd name="T41" fmla="*/ 26 h 88"/>
                  <a:gd name="T42" fmla="*/ 145 w 157"/>
                  <a:gd name="T43" fmla="*/ 35 h 88"/>
                  <a:gd name="T44" fmla="*/ 145 w 157"/>
                  <a:gd name="T45" fmla="*/ 39 h 88"/>
                  <a:gd name="T46" fmla="*/ 145 w 157"/>
                  <a:gd name="T47" fmla="*/ 41 h 88"/>
                  <a:gd name="T48" fmla="*/ 154 w 157"/>
                  <a:gd name="T49" fmla="*/ 33 h 88"/>
                  <a:gd name="T50" fmla="*/ 157 w 157"/>
                  <a:gd name="T51" fmla="*/ 27 h 88"/>
                  <a:gd name="T52" fmla="*/ 154 w 157"/>
                  <a:gd name="T53" fmla="*/ 17 h 88"/>
                  <a:gd name="T54" fmla="*/ 148 w 157"/>
                  <a:gd name="T55" fmla="*/ 11 h 88"/>
                  <a:gd name="T56" fmla="*/ 119 w 157"/>
                  <a:gd name="T57" fmla="*/ 3 h 88"/>
                  <a:gd name="T58" fmla="*/ 106 w 157"/>
                  <a:gd name="T59" fmla="*/ 0 h 88"/>
                  <a:gd name="T60" fmla="*/ 71 w 157"/>
                  <a:gd name="T61" fmla="*/ 1 h 88"/>
                  <a:gd name="T62" fmla="*/ 68 w 157"/>
                  <a:gd name="T63" fmla="*/ 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88">
                    <a:moveTo>
                      <a:pt x="68" y="3"/>
                    </a:moveTo>
                    <a:lnTo>
                      <a:pt x="68" y="3"/>
                    </a:lnTo>
                    <a:lnTo>
                      <a:pt x="55" y="4"/>
                    </a:lnTo>
                    <a:lnTo>
                      <a:pt x="39" y="8"/>
                    </a:lnTo>
                    <a:lnTo>
                      <a:pt x="16" y="17"/>
                    </a:lnTo>
                    <a:lnTo>
                      <a:pt x="4" y="27"/>
                    </a:lnTo>
                    <a:lnTo>
                      <a:pt x="0" y="39"/>
                    </a:lnTo>
                    <a:lnTo>
                      <a:pt x="0" y="56"/>
                    </a:lnTo>
                    <a:lnTo>
                      <a:pt x="20" y="74"/>
                    </a:lnTo>
                    <a:lnTo>
                      <a:pt x="32" y="80"/>
                    </a:lnTo>
                    <a:lnTo>
                      <a:pt x="55" y="88"/>
                    </a:lnTo>
                    <a:lnTo>
                      <a:pt x="93" y="79"/>
                    </a:lnTo>
                    <a:lnTo>
                      <a:pt x="106" y="74"/>
                    </a:lnTo>
                    <a:lnTo>
                      <a:pt x="80" y="68"/>
                    </a:lnTo>
                    <a:lnTo>
                      <a:pt x="61" y="58"/>
                    </a:lnTo>
                    <a:lnTo>
                      <a:pt x="55" y="44"/>
                    </a:lnTo>
                    <a:lnTo>
                      <a:pt x="58" y="35"/>
                    </a:lnTo>
                    <a:lnTo>
                      <a:pt x="74" y="27"/>
                    </a:lnTo>
                    <a:lnTo>
                      <a:pt x="93" y="23"/>
                    </a:lnTo>
                    <a:lnTo>
                      <a:pt x="113" y="23"/>
                    </a:lnTo>
                    <a:lnTo>
                      <a:pt x="129" y="26"/>
                    </a:lnTo>
                    <a:lnTo>
                      <a:pt x="145" y="35"/>
                    </a:lnTo>
                    <a:lnTo>
                      <a:pt x="145" y="39"/>
                    </a:lnTo>
                    <a:lnTo>
                      <a:pt x="145" y="41"/>
                    </a:lnTo>
                    <a:lnTo>
                      <a:pt x="154" y="33"/>
                    </a:lnTo>
                    <a:lnTo>
                      <a:pt x="157" y="27"/>
                    </a:lnTo>
                    <a:lnTo>
                      <a:pt x="154" y="17"/>
                    </a:lnTo>
                    <a:lnTo>
                      <a:pt x="148" y="11"/>
                    </a:lnTo>
                    <a:lnTo>
                      <a:pt x="119" y="3"/>
                    </a:lnTo>
                    <a:lnTo>
                      <a:pt x="106" y="0"/>
                    </a:lnTo>
                    <a:lnTo>
                      <a:pt x="71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37" name="Freeform 609"/>
              <p:cNvSpPr/>
              <p:nvPr/>
            </p:nvSpPr>
            <p:spPr bwMode="auto">
              <a:xfrm>
                <a:off x="2585" y="939"/>
                <a:ext cx="22" cy="6"/>
              </a:xfrm>
              <a:custGeom>
                <a:avLst/>
                <a:gdLst>
                  <a:gd name="T0" fmla="*/ 22 w 22"/>
                  <a:gd name="T1" fmla="*/ 3 h 6"/>
                  <a:gd name="T2" fmla="*/ 22 w 22"/>
                  <a:gd name="T3" fmla="*/ 3 h 6"/>
                  <a:gd name="T4" fmla="*/ 16 w 22"/>
                  <a:gd name="T5" fmla="*/ 3 h 6"/>
                  <a:gd name="T6" fmla="*/ 12 w 22"/>
                  <a:gd name="T7" fmla="*/ 3 h 6"/>
                  <a:gd name="T8" fmla="*/ 0 w 22"/>
                  <a:gd name="T9" fmla="*/ 6 h 6"/>
                  <a:gd name="T10" fmla="*/ 0 w 22"/>
                  <a:gd name="T11" fmla="*/ 6 h 6"/>
                  <a:gd name="T12" fmla="*/ 9 w 22"/>
                  <a:gd name="T13" fmla="*/ 0 h 6"/>
                  <a:gd name="T14" fmla="*/ 22 w 22"/>
                  <a:gd name="T15" fmla="*/ 3 h 6"/>
                  <a:gd name="T16" fmla="*/ 22 w 22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">
                    <a:moveTo>
                      <a:pt x="22" y="3"/>
                    </a:moveTo>
                    <a:lnTo>
                      <a:pt x="22" y="3"/>
                    </a:lnTo>
                    <a:lnTo>
                      <a:pt x="16" y="3"/>
                    </a:lnTo>
                    <a:lnTo>
                      <a:pt x="12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38" name="Freeform 610"/>
              <p:cNvSpPr/>
              <p:nvPr/>
            </p:nvSpPr>
            <p:spPr bwMode="auto">
              <a:xfrm>
                <a:off x="4112" y="936"/>
                <a:ext cx="23" cy="5"/>
              </a:xfrm>
              <a:custGeom>
                <a:avLst/>
                <a:gdLst>
                  <a:gd name="T0" fmla="*/ 0 w 23"/>
                  <a:gd name="T1" fmla="*/ 2 h 5"/>
                  <a:gd name="T2" fmla="*/ 0 w 23"/>
                  <a:gd name="T3" fmla="*/ 3 h 5"/>
                  <a:gd name="T4" fmla="*/ 4 w 23"/>
                  <a:gd name="T5" fmla="*/ 3 h 5"/>
                  <a:gd name="T6" fmla="*/ 10 w 23"/>
                  <a:gd name="T7" fmla="*/ 2 h 5"/>
                  <a:gd name="T8" fmla="*/ 20 w 23"/>
                  <a:gd name="T9" fmla="*/ 5 h 5"/>
                  <a:gd name="T10" fmla="*/ 23 w 23"/>
                  <a:gd name="T11" fmla="*/ 5 h 5"/>
                  <a:gd name="T12" fmla="*/ 10 w 23"/>
                  <a:gd name="T13" fmla="*/ 0 h 5"/>
                  <a:gd name="T14" fmla="*/ 0 w 23"/>
                  <a:gd name="T15" fmla="*/ 2 h 5"/>
                  <a:gd name="T16" fmla="*/ 0 w 2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0" y="2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10" y="2"/>
                    </a:lnTo>
                    <a:lnTo>
                      <a:pt x="20" y="5"/>
                    </a:lnTo>
                    <a:lnTo>
                      <a:pt x="23" y="5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39" name="Freeform 611"/>
              <p:cNvSpPr/>
              <p:nvPr/>
            </p:nvSpPr>
            <p:spPr bwMode="auto">
              <a:xfrm>
                <a:off x="2623" y="945"/>
                <a:ext cx="26" cy="6"/>
              </a:xfrm>
              <a:custGeom>
                <a:avLst/>
                <a:gdLst>
                  <a:gd name="T0" fmla="*/ 26 w 26"/>
                  <a:gd name="T1" fmla="*/ 5 h 6"/>
                  <a:gd name="T2" fmla="*/ 26 w 26"/>
                  <a:gd name="T3" fmla="*/ 6 h 6"/>
                  <a:gd name="T4" fmla="*/ 26 w 26"/>
                  <a:gd name="T5" fmla="*/ 6 h 6"/>
                  <a:gd name="T6" fmla="*/ 16 w 26"/>
                  <a:gd name="T7" fmla="*/ 3 h 6"/>
                  <a:gd name="T8" fmla="*/ 3 w 26"/>
                  <a:gd name="T9" fmla="*/ 2 h 6"/>
                  <a:gd name="T10" fmla="*/ 0 w 26"/>
                  <a:gd name="T11" fmla="*/ 0 h 6"/>
                  <a:gd name="T12" fmla="*/ 3 w 26"/>
                  <a:gd name="T13" fmla="*/ 0 h 6"/>
                  <a:gd name="T14" fmla="*/ 23 w 26"/>
                  <a:gd name="T15" fmla="*/ 3 h 6"/>
                  <a:gd name="T16" fmla="*/ 26 w 26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">
                    <a:moveTo>
                      <a:pt x="26" y="5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16" y="3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3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40" name="Freeform 612"/>
              <p:cNvSpPr/>
              <p:nvPr/>
            </p:nvSpPr>
            <p:spPr bwMode="auto">
              <a:xfrm>
                <a:off x="4067" y="941"/>
                <a:ext cx="26" cy="7"/>
              </a:xfrm>
              <a:custGeom>
                <a:avLst/>
                <a:gdLst>
                  <a:gd name="T0" fmla="*/ 0 w 26"/>
                  <a:gd name="T1" fmla="*/ 6 h 7"/>
                  <a:gd name="T2" fmla="*/ 0 w 26"/>
                  <a:gd name="T3" fmla="*/ 6 h 7"/>
                  <a:gd name="T4" fmla="*/ 4 w 26"/>
                  <a:gd name="T5" fmla="*/ 7 h 7"/>
                  <a:gd name="T6" fmla="*/ 10 w 26"/>
                  <a:gd name="T7" fmla="*/ 4 h 7"/>
                  <a:gd name="T8" fmla="*/ 23 w 26"/>
                  <a:gd name="T9" fmla="*/ 3 h 7"/>
                  <a:gd name="T10" fmla="*/ 26 w 26"/>
                  <a:gd name="T11" fmla="*/ 1 h 7"/>
                  <a:gd name="T12" fmla="*/ 26 w 26"/>
                  <a:gd name="T13" fmla="*/ 0 h 7"/>
                  <a:gd name="T14" fmla="*/ 7 w 26"/>
                  <a:gd name="T15" fmla="*/ 3 h 7"/>
                  <a:gd name="T16" fmla="*/ 0 w 26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">
                    <a:moveTo>
                      <a:pt x="0" y="6"/>
                    </a:moveTo>
                    <a:lnTo>
                      <a:pt x="0" y="6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23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41" name="Freeform 613"/>
              <p:cNvSpPr/>
              <p:nvPr/>
            </p:nvSpPr>
            <p:spPr bwMode="auto">
              <a:xfrm>
                <a:off x="2556" y="945"/>
                <a:ext cx="19" cy="14"/>
              </a:xfrm>
              <a:custGeom>
                <a:avLst/>
                <a:gdLst>
                  <a:gd name="T0" fmla="*/ 19 w 19"/>
                  <a:gd name="T1" fmla="*/ 0 h 14"/>
                  <a:gd name="T2" fmla="*/ 0 w 19"/>
                  <a:gd name="T3" fmla="*/ 14 h 14"/>
                  <a:gd name="T4" fmla="*/ 0 w 19"/>
                  <a:gd name="T5" fmla="*/ 14 h 14"/>
                  <a:gd name="T6" fmla="*/ 0 w 19"/>
                  <a:gd name="T7" fmla="*/ 11 h 14"/>
                  <a:gd name="T8" fmla="*/ 13 w 19"/>
                  <a:gd name="T9" fmla="*/ 0 h 14"/>
                  <a:gd name="T10" fmla="*/ 16 w 19"/>
                  <a:gd name="T11" fmla="*/ 0 h 14"/>
                  <a:gd name="T12" fmla="*/ 19 w 19"/>
                  <a:gd name="T13" fmla="*/ 0 h 14"/>
                  <a:gd name="T14" fmla="*/ 19 w 19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4">
                    <a:moveTo>
                      <a:pt x="19" y="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42" name="Freeform 614"/>
              <p:cNvSpPr/>
              <p:nvPr/>
            </p:nvSpPr>
            <p:spPr bwMode="auto">
              <a:xfrm>
                <a:off x="4144" y="941"/>
                <a:ext cx="20" cy="13"/>
              </a:xfrm>
              <a:custGeom>
                <a:avLst/>
                <a:gdLst>
                  <a:gd name="T0" fmla="*/ 0 w 20"/>
                  <a:gd name="T1" fmla="*/ 1 h 13"/>
                  <a:gd name="T2" fmla="*/ 16 w 20"/>
                  <a:gd name="T3" fmla="*/ 13 h 13"/>
                  <a:gd name="T4" fmla="*/ 20 w 20"/>
                  <a:gd name="T5" fmla="*/ 13 h 13"/>
                  <a:gd name="T6" fmla="*/ 20 w 20"/>
                  <a:gd name="T7" fmla="*/ 12 h 13"/>
                  <a:gd name="T8" fmla="*/ 4 w 20"/>
                  <a:gd name="T9" fmla="*/ 1 h 13"/>
                  <a:gd name="T10" fmla="*/ 0 w 20"/>
                  <a:gd name="T11" fmla="*/ 0 h 13"/>
                  <a:gd name="T12" fmla="*/ 0 w 20"/>
                  <a:gd name="T13" fmla="*/ 0 h 13"/>
                  <a:gd name="T14" fmla="*/ 0 w 20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0" y="1"/>
                    </a:moveTo>
                    <a:lnTo>
                      <a:pt x="16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43" name="Freeform 615"/>
              <p:cNvSpPr/>
              <p:nvPr/>
            </p:nvSpPr>
            <p:spPr bwMode="auto">
              <a:xfrm>
                <a:off x="2351" y="951"/>
                <a:ext cx="849" cy="128"/>
              </a:xfrm>
              <a:custGeom>
                <a:avLst/>
                <a:gdLst>
                  <a:gd name="T0" fmla="*/ 160 w 849"/>
                  <a:gd name="T1" fmla="*/ 32 h 128"/>
                  <a:gd name="T2" fmla="*/ 275 w 849"/>
                  <a:gd name="T3" fmla="*/ 67 h 128"/>
                  <a:gd name="T4" fmla="*/ 323 w 849"/>
                  <a:gd name="T5" fmla="*/ 79 h 128"/>
                  <a:gd name="T6" fmla="*/ 394 w 849"/>
                  <a:gd name="T7" fmla="*/ 90 h 128"/>
                  <a:gd name="T8" fmla="*/ 439 w 849"/>
                  <a:gd name="T9" fmla="*/ 84 h 128"/>
                  <a:gd name="T10" fmla="*/ 464 w 849"/>
                  <a:gd name="T11" fmla="*/ 84 h 128"/>
                  <a:gd name="T12" fmla="*/ 461 w 849"/>
                  <a:gd name="T13" fmla="*/ 96 h 128"/>
                  <a:gd name="T14" fmla="*/ 522 w 849"/>
                  <a:gd name="T15" fmla="*/ 94 h 128"/>
                  <a:gd name="T16" fmla="*/ 557 w 849"/>
                  <a:gd name="T17" fmla="*/ 87 h 128"/>
                  <a:gd name="T18" fmla="*/ 557 w 849"/>
                  <a:gd name="T19" fmla="*/ 85 h 128"/>
                  <a:gd name="T20" fmla="*/ 557 w 849"/>
                  <a:gd name="T21" fmla="*/ 96 h 128"/>
                  <a:gd name="T22" fmla="*/ 557 w 849"/>
                  <a:gd name="T23" fmla="*/ 110 h 128"/>
                  <a:gd name="T24" fmla="*/ 618 w 849"/>
                  <a:gd name="T25" fmla="*/ 106 h 128"/>
                  <a:gd name="T26" fmla="*/ 666 w 849"/>
                  <a:gd name="T27" fmla="*/ 91 h 128"/>
                  <a:gd name="T28" fmla="*/ 672 w 849"/>
                  <a:gd name="T29" fmla="*/ 82 h 128"/>
                  <a:gd name="T30" fmla="*/ 679 w 849"/>
                  <a:gd name="T31" fmla="*/ 79 h 128"/>
                  <a:gd name="T32" fmla="*/ 663 w 849"/>
                  <a:gd name="T33" fmla="*/ 70 h 128"/>
                  <a:gd name="T34" fmla="*/ 653 w 849"/>
                  <a:gd name="T35" fmla="*/ 64 h 128"/>
                  <a:gd name="T36" fmla="*/ 679 w 849"/>
                  <a:gd name="T37" fmla="*/ 59 h 128"/>
                  <a:gd name="T38" fmla="*/ 701 w 849"/>
                  <a:gd name="T39" fmla="*/ 73 h 128"/>
                  <a:gd name="T40" fmla="*/ 704 w 849"/>
                  <a:gd name="T41" fmla="*/ 94 h 128"/>
                  <a:gd name="T42" fmla="*/ 692 w 849"/>
                  <a:gd name="T43" fmla="*/ 103 h 128"/>
                  <a:gd name="T44" fmla="*/ 698 w 849"/>
                  <a:gd name="T45" fmla="*/ 105 h 128"/>
                  <a:gd name="T46" fmla="*/ 788 w 849"/>
                  <a:gd name="T47" fmla="*/ 75 h 128"/>
                  <a:gd name="T48" fmla="*/ 807 w 849"/>
                  <a:gd name="T49" fmla="*/ 52 h 128"/>
                  <a:gd name="T50" fmla="*/ 797 w 849"/>
                  <a:gd name="T51" fmla="*/ 37 h 128"/>
                  <a:gd name="T52" fmla="*/ 772 w 849"/>
                  <a:gd name="T53" fmla="*/ 34 h 128"/>
                  <a:gd name="T54" fmla="*/ 756 w 849"/>
                  <a:gd name="T55" fmla="*/ 44 h 128"/>
                  <a:gd name="T56" fmla="*/ 759 w 849"/>
                  <a:gd name="T57" fmla="*/ 53 h 128"/>
                  <a:gd name="T58" fmla="*/ 756 w 849"/>
                  <a:gd name="T59" fmla="*/ 55 h 128"/>
                  <a:gd name="T60" fmla="*/ 724 w 849"/>
                  <a:gd name="T61" fmla="*/ 40 h 128"/>
                  <a:gd name="T62" fmla="*/ 724 w 849"/>
                  <a:gd name="T63" fmla="*/ 21 h 128"/>
                  <a:gd name="T64" fmla="*/ 769 w 849"/>
                  <a:gd name="T65" fmla="*/ 9 h 128"/>
                  <a:gd name="T66" fmla="*/ 801 w 849"/>
                  <a:gd name="T67" fmla="*/ 12 h 128"/>
                  <a:gd name="T68" fmla="*/ 836 w 849"/>
                  <a:gd name="T69" fmla="*/ 34 h 128"/>
                  <a:gd name="T70" fmla="*/ 849 w 849"/>
                  <a:gd name="T71" fmla="*/ 56 h 128"/>
                  <a:gd name="T72" fmla="*/ 839 w 849"/>
                  <a:gd name="T73" fmla="*/ 73 h 128"/>
                  <a:gd name="T74" fmla="*/ 807 w 849"/>
                  <a:gd name="T75" fmla="*/ 90 h 128"/>
                  <a:gd name="T76" fmla="*/ 749 w 849"/>
                  <a:gd name="T77" fmla="*/ 110 h 128"/>
                  <a:gd name="T78" fmla="*/ 672 w 849"/>
                  <a:gd name="T79" fmla="*/ 122 h 128"/>
                  <a:gd name="T80" fmla="*/ 580 w 849"/>
                  <a:gd name="T81" fmla="*/ 128 h 128"/>
                  <a:gd name="T82" fmla="*/ 535 w 849"/>
                  <a:gd name="T83" fmla="*/ 126 h 128"/>
                  <a:gd name="T84" fmla="*/ 400 w 849"/>
                  <a:gd name="T85" fmla="*/ 110 h 128"/>
                  <a:gd name="T86" fmla="*/ 307 w 849"/>
                  <a:gd name="T87" fmla="*/ 90 h 128"/>
                  <a:gd name="T88" fmla="*/ 218 w 849"/>
                  <a:gd name="T89" fmla="*/ 62 h 128"/>
                  <a:gd name="T90" fmla="*/ 211 w 849"/>
                  <a:gd name="T91" fmla="*/ 61 h 128"/>
                  <a:gd name="T92" fmla="*/ 186 w 849"/>
                  <a:gd name="T93" fmla="*/ 55 h 128"/>
                  <a:gd name="T94" fmla="*/ 109 w 849"/>
                  <a:gd name="T95" fmla="*/ 31 h 128"/>
                  <a:gd name="T96" fmla="*/ 54 w 849"/>
                  <a:gd name="T97" fmla="*/ 15 h 128"/>
                  <a:gd name="T98" fmla="*/ 22 w 849"/>
                  <a:gd name="T99" fmla="*/ 8 h 128"/>
                  <a:gd name="T100" fmla="*/ 6 w 849"/>
                  <a:gd name="T101" fmla="*/ 3 h 128"/>
                  <a:gd name="T102" fmla="*/ 26 w 849"/>
                  <a:gd name="T103" fmla="*/ 0 h 128"/>
                  <a:gd name="T104" fmla="*/ 122 w 849"/>
                  <a:gd name="T105" fmla="*/ 2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28">
                    <a:moveTo>
                      <a:pt x="122" y="23"/>
                    </a:moveTo>
                    <a:lnTo>
                      <a:pt x="160" y="32"/>
                    </a:lnTo>
                    <a:lnTo>
                      <a:pt x="195" y="43"/>
                    </a:lnTo>
                    <a:lnTo>
                      <a:pt x="275" y="67"/>
                    </a:lnTo>
                    <a:lnTo>
                      <a:pt x="311" y="75"/>
                    </a:lnTo>
                    <a:lnTo>
                      <a:pt x="323" y="79"/>
                    </a:lnTo>
                    <a:lnTo>
                      <a:pt x="365" y="87"/>
                    </a:lnTo>
                    <a:lnTo>
                      <a:pt x="394" y="90"/>
                    </a:lnTo>
                    <a:lnTo>
                      <a:pt x="410" y="88"/>
                    </a:lnTo>
                    <a:lnTo>
                      <a:pt x="439" y="84"/>
                    </a:lnTo>
                    <a:lnTo>
                      <a:pt x="458" y="78"/>
                    </a:lnTo>
                    <a:lnTo>
                      <a:pt x="464" y="84"/>
                    </a:lnTo>
                    <a:lnTo>
                      <a:pt x="464" y="84"/>
                    </a:lnTo>
                    <a:lnTo>
                      <a:pt x="461" y="96"/>
                    </a:lnTo>
                    <a:lnTo>
                      <a:pt x="467" y="99"/>
                    </a:lnTo>
                    <a:lnTo>
                      <a:pt x="522" y="94"/>
                    </a:lnTo>
                    <a:lnTo>
                      <a:pt x="557" y="87"/>
                    </a:lnTo>
                    <a:lnTo>
                      <a:pt x="557" y="87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7" y="85"/>
                    </a:lnTo>
                    <a:lnTo>
                      <a:pt x="557" y="96"/>
                    </a:lnTo>
                    <a:lnTo>
                      <a:pt x="548" y="105"/>
                    </a:lnTo>
                    <a:lnTo>
                      <a:pt x="557" y="110"/>
                    </a:lnTo>
                    <a:lnTo>
                      <a:pt x="589" y="110"/>
                    </a:lnTo>
                    <a:lnTo>
                      <a:pt x="618" y="106"/>
                    </a:lnTo>
                    <a:lnTo>
                      <a:pt x="647" y="99"/>
                    </a:lnTo>
                    <a:lnTo>
                      <a:pt x="666" y="91"/>
                    </a:lnTo>
                    <a:lnTo>
                      <a:pt x="672" y="87"/>
                    </a:lnTo>
                    <a:lnTo>
                      <a:pt x="672" y="82"/>
                    </a:lnTo>
                    <a:lnTo>
                      <a:pt x="676" y="82"/>
                    </a:lnTo>
                    <a:lnTo>
                      <a:pt x="679" y="79"/>
                    </a:lnTo>
                    <a:lnTo>
                      <a:pt x="672" y="75"/>
                    </a:lnTo>
                    <a:lnTo>
                      <a:pt x="663" y="70"/>
                    </a:lnTo>
                    <a:lnTo>
                      <a:pt x="653" y="69"/>
                    </a:lnTo>
                    <a:lnTo>
                      <a:pt x="653" y="64"/>
                    </a:lnTo>
                    <a:lnTo>
                      <a:pt x="666" y="61"/>
                    </a:lnTo>
                    <a:lnTo>
                      <a:pt x="679" y="59"/>
                    </a:lnTo>
                    <a:lnTo>
                      <a:pt x="688" y="64"/>
                    </a:lnTo>
                    <a:lnTo>
                      <a:pt x="701" y="73"/>
                    </a:lnTo>
                    <a:lnTo>
                      <a:pt x="704" y="88"/>
                    </a:lnTo>
                    <a:lnTo>
                      <a:pt x="704" y="94"/>
                    </a:lnTo>
                    <a:lnTo>
                      <a:pt x="698" y="100"/>
                    </a:lnTo>
                    <a:lnTo>
                      <a:pt x="692" y="103"/>
                    </a:lnTo>
                    <a:lnTo>
                      <a:pt x="692" y="105"/>
                    </a:lnTo>
                    <a:lnTo>
                      <a:pt x="698" y="105"/>
                    </a:lnTo>
                    <a:lnTo>
                      <a:pt x="752" y="91"/>
                    </a:lnTo>
                    <a:lnTo>
                      <a:pt x="788" y="75"/>
                    </a:lnTo>
                    <a:lnTo>
                      <a:pt x="804" y="59"/>
                    </a:lnTo>
                    <a:lnTo>
                      <a:pt x="807" y="52"/>
                    </a:lnTo>
                    <a:lnTo>
                      <a:pt x="804" y="41"/>
                    </a:lnTo>
                    <a:lnTo>
                      <a:pt x="797" y="37"/>
                    </a:lnTo>
                    <a:lnTo>
                      <a:pt x="788" y="34"/>
                    </a:lnTo>
                    <a:lnTo>
                      <a:pt x="772" y="34"/>
                    </a:lnTo>
                    <a:lnTo>
                      <a:pt x="762" y="38"/>
                    </a:lnTo>
                    <a:lnTo>
                      <a:pt x="756" y="44"/>
                    </a:lnTo>
                    <a:lnTo>
                      <a:pt x="756" y="52"/>
                    </a:lnTo>
                    <a:lnTo>
                      <a:pt x="759" y="53"/>
                    </a:lnTo>
                    <a:lnTo>
                      <a:pt x="762" y="55"/>
                    </a:lnTo>
                    <a:lnTo>
                      <a:pt x="756" y="55"/>
                    </a:lnTo>
                    <a:lnTo>
                      <a:pt x="733" y="50"/>
                    </a:lnTo>
                    <a:lnTo>
                      <a:pt x="724" y="40"/>
                    </a:lnTo>
                    <a:lnTo>
                      <a:pt x="720" y="32"/>
                    </a:lnTo>
                    <a:lnTo>
                      <a:pt x="724" y="21"/>
                    </a:lnTo>
                    <a:lnTo>
                      <a:pt x="740" y="14"/>
                    </a:lnTo>
                    <a:lnTo>
                      <a:pt x="769" y="9"/>
                    </a:lnTo>
                    <a:lnTo>
                      <a:pt x="788" y="9"/>
                    </a:lnTo>
                    <a:lnTo>
                      <a:pt x="801" y="12"/>
                    </a:lnTo>
                    <a:lnTo>
                      <a:pt x="817" y="20"/>
                    </a:lnTo>
                    <a:lnTo>
                      <a:pt x="836" y="34"/>
                    </a:lnTo>
                    <a:lnTo>
                      <a:pt x="845" y="43"/>
                    </a:lnTo>
                    <a:lnTo>
                      <a:pt x="849" y="56"/>
                    </a:lnTo>
                    <a:lnTo>
                      <a:pt x="845" y="64"/>
                    </a:lnTo>
                    <a:lnTo>
                      <a:pt x="839" y="73"/>
                    </a:lnTo>
                    <a:lnTo>
                      <a:pt x="829" y="79"/>
                    </a:lnTo>
                    <a:lnTo>
                      <a:pt x="807" y="90"/>
                    </a:lnTo>
                    <a:lnTo>
                      <a:pt x="785" y="99"/>
                    </a:lnTo>
                    <a:lnTo>
                      <a:pt x="749" y="110"/>
                    </a:lnTo>
                    <a:lnTo>
                      <a:pt x="717" y="114"/>
                    </a:lnTo>
                    <a:lnTo>
                      <a:pt x="672" y="122"/>
                    </a:lnTo>
                    <a:lnTo>
                      <a:pt x="663" y="122"/>
                    </a:lnTo>
                    <a:lnTo>
                      <a:pt x="580" y="128"/>
                    </a:lnTo>
                    <a:lnTo>
                      <a:pt x="557" y="126"/>
                    </a:lnTo>
                    <a:lnTo>
                      <a:pt x="535" y="126"/>
                    </a:lnTo>
                    <a:lnTo>
                      <a:pt x="464" y="119"/>
                    </a:lnTo>
                    <a:lnTo>
                      <a:pt x="400" y="110"/>
                    </a:lnTo>
                    <a:lnTo>
                      <a:pt x="343" y="97"/>
                    </a:lnTo>
                    <a:lnTo>
                      <a:pt x="307" y="90"/>
                    </a:lnTo>
                    <a:lnTo>
                      <a:pt x="263" y="78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1" y="61"/>
                    </a:lnTo>
                    <a:lnTo>
                      <a:pt x="202" y="58"/>
                    </a:lnTo>
                    <a:lnTo>
                      <a:pt x="186" y="55"/>
                    </a:lnTo>
                    <a:lnTo>
                      <a:pt x="166" y="47"/>
                    </a:lnTo>
                    <a:lnTo>
                      <a:pt x="109" y="31"/>
                    </a:lnTo>
                    <a:lnTo>
                      <a:pt x="86" y="26"/>
                    </a:lnTo>
                    <a:lnTo>
                      <a:pt x="54" y="15"/>
                    </a:lnTo>
                    <a:lnTo>
                      <a:pt x="35" y="12"/>
                    </a:lnTo>
                    <a:lnTo>
                      <a:pt x="22" y="8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26" y="0"/>
                    </a:lnTo>
                    <a:lnTo>
                      <a:pt x="42" y="2"/>
                    </a:lnTo>
                    <a:lnTo>
                      <a:pt x="122" y="2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44" name="Freeform 616"/>
              <p:cNvSpPr/>
              <p:nvPr/>
            </p:nvSpPr>
            <p:spPr bwMode="auto">
              <a:xfrm>
                <a:off x="3520" y="947"/>
                <a:ext cx="849" cy="129"/>
              </a:xfrm>
              <a:custGeom>
                <a:avLst/>
                <a:gdLst>
                  <a:gd name="T0" fmla="*/ 685 w 849"/>
                  <a:gd name="T1" fmla="*/ 32 h 129"/>
                  <a:gd name="T2" fmla="*/ 573 w 849"/>
                  <a:gd name="T3" fmla="*/ 66 h 129"/>
                  <a:gd name="T4" fmla="*/ 525 w 849"/>
                  <a:gd name="T5" fmla="*/ 80 h 129"/>
                  <a:gd name="T6" fmla="*/ 455 w 849"/>
                  <a:gd name="T7" fmla="*/ 91 h 129"/>
                  <a:gd name="T8" fmla="*/ 410 w 849"/>
                  <a:gd name="T9" fmla="*/ 85 h 129"/>
                  <a:gd name="T10" fmla="*/ 384 w 849"/>
                  <a:gd name="T11" fmla="*/ 83 h 129"/>
                  <a:gd name="T12" fmla="*/ 387 w 849"/>
                  <a:gd name="T13" fmla="*/ 97 h 129"/>
                  <a:gd name="T14" fmla="*/ 326 w 849"/>
                  <a:gd name="T15" fmla="*/ 95 h 129"/>
                  <a:gd name="T16" fmla="*/ 291 w 849"/>
                  <a:gd name="T17" fmla="*/ 88 h 129"/>
                  <a:gd name="T18" fmla="*/ 294 w 849"/>
                  <a:gd name="T19" fmla="*/ 86 h 129"/>
                  <a:gd name="T20" fmla="*/ 291 w 849"/>
                  <a:gd name="T21" fmla="*/ 97 h 129"/>
                  <a:gd name="T22" fmla="*/ 291 w 849"/>
                  <a:gd name="T23" fmla="*/ 110 h 129"/>
                  <a:gd name="T24" fmla="*/ 230 w 849"/>
                  <a:gd name="T25" fmla="*/ 107 h 129"/>
                  <a:gd name="T26" fmla="*/ 182 w 849"/>
                  <a:gd name="T27" fmla="*/ 94 h 129"/>
                  <a:gd name="T28" fmla="*/ 176 w 849"/>
                  <a:gd name="T29" fmla="*/ 85 h 129"/>
                  <a:gd name="T30" fmla="*/ 170 w 849"/>
                  <a:gd name="T31" fmla="*/ 80 h 129"/>
                  <a:gd name="T32" fmla="*/ 186 w 849"/>
                  <a:gd name="T33" fmla="*/ 71 h 129"/>
                  <a:gd name="T34" fmla="*/ 195 w 849"/>
                  <a:gd name="T35" fmla="*/ 66 h 129"/>
                  <a:gd name="T36" fmla="*/ 170 w 849"/>
                  <a:gd name="T37" fmla="*/ 62 h 129"/>
                  <a:gd name="T38" fmla="*/ 147 w 849"/>
                  <a:gd name="T39" fmla="*/ 76 h 129"/>
                  <a:gd name="T40" fmla="*/ 144 w 849"/>
                  <a:gd name="T41" fmla="*/ 97 h 129"/>
                  <a:gd name="T42" fmla="*/ 157 w 849"/>
                  <a:gd name="T43" fmla="*/ 104 h 129"/>
                  <a:gd name="T44" fmla="*/ 150 w 849"/>
                  <a:gd name="T45" fmla="*/ 106 h 129"/>
                  <a:gd name="T46" fmla="*/ 61 w 849"/>
                  <a:gd name="T47" fmla="*/ 77 h 129"/>
                  <a:gd name="T48" fmla="*/ 38 w 849"/>
                  <a:gd name="T49" fmla="*/ 54 h 129"/>
                  <a:gd name="T50" fmla="*/ 51 w 849"/>
                  <a:gd name="T51" fmla="*/ 39 h 129"/>
                  <a:gd name="T52" fmla="*/ 73 w 849"/>
                  <a:gd name="T53" fmla="*/ 36 h 129"/>
                  <a:gd name="T54" fmla="*/ 93 w 849"/>
                  <a:gd name="T55" fmla="*/ 45 h 129"/>
                  <a:gd name="T56" fmla="*/ 90 w 849"/>
                  <a:gd name="T57" fmla="*/ 56 h 129"/>
                  <a:gd name="T58" fmla="*/ 93 w 849"/>
                  <a:gd name="T59" fmla="*/ 56 h 129"/>
                  <a:gd name="T60" fmla="*/ 125 w 849"/>
                  <a:gd name="T61" fmla="*/ 41 h 129"/>
                  <a:gd name="T62" fmla="*/ 122 w 849"/>
                  <a:gd name="T63" fmla="*/ 22 h 129"/>
                  <a:gd name="T64" fmla="*/ 80 w 849"/>
                  <a:gd name="T65" fmla="*/ 12 h 129"/>
                  <a:gd name="T66" fmla="*/ 45 w 849"/>
                  <a:gd name="T67" fmla="*/ 15 h 129"/>
                  <a:gd name="T68" fmla="*/ 13 w 849"/>
                  <a:gd name="T69" fmla="*/ 35 h 129"/>
                  <a:gd name="T70" fmla="*/ 0 w 849"/>
                  <a:gd name="T71" fmla="*/ 59 h 129"/>
                  <a:gd name="T72" fmla="*/ 9 w 849"/>
                  <a:gd name="T73" fmla="*/ 76 h 129"/>
                  <a:gd name="T74" fmla="*/ 41 w 849"/>
                  <a:gd name="T75" fmla="*/ 92 h 129"/>
                  <a:gd name="T76" fmla="*/ 99 w 849"/>
                  <a:gd name="T77" fmla="*/ 112 h 129"/>
                  <a:gd name="T78" fmla="*/ 176 w 849"/>
                  <a:gd name="T79" fmla="*/ 123 h 129"/>
                  <a:gd name="T80" fmla="*/ 269 w 849"/>
                  <a:gd name="T81" fmla="*/ 129 h 129"/>
                  <a:gd name="T82" fmla="*/ 314 w 849"/>
                  <a:gd name="T83" fmla="*/ 127 h 129"/>
                  <a:gd name="T84" fmla="*/ 451 w 849"/>
                  <a:gd name="T85" fmla="*/ 110 h 129"/>
                  <a:gd name="T86" fmla="*/ 541 w 849"/>
                  <a:gd name="T87" fmla="*/ 89 h 129"/>
                  <a:gd name="T88" fmla="*/ 631 w 849"/>
                  <a:gd name="T89" fmla="*/ 63 h 129"/>
                  <a:gd name="T90" fmla="*/ 634 w 849"/>
                  <a:gd name="T91" fmla="*/ 60 h 129"/>
                  <a:gd name="T92" fmla="*/ 663 w 849"/>
                  <a:gd name="T93" fmla="*/ 54 h 129"/>
                  <a:gd name="T94" fmla="*/ 740 w 849"/>
                  <a:gd name="T95" fmla="*/ 30 h 129"/>
                  <a:gd name="T96" fmla="*/ 794 w 849"/>
                  <a:gd name="T97" fmla="*/ 15 h 129"/>
                  <a:gd name="T98" fmla="*/ 823 w 849"/>
                  <a:gd name="T99" fmla="*/ 7 h 129"/>
                  <a:gd name="T100" fmla="*/ 842 w 849"/>
                  <a:gd name="T101" fmla="*/ 3 h 129"/>
                  <a:gd name="T102" fmla="*/ 823 w 849"/>
                  <a:gd name="T103" fmla="*/ 0 h 129"/>
                  <a:gd name="T104" fmla="*/ 727 w 849"/>
                  <a:gd name="T105" fmla="*/ 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29">
                    <a:moveTo>
                      <a:pt x="727" y="22"/>
                    </a:moveTo>
                    <a:lnTo>
                      <a:pt x="685" y="32"/>
                    </a:lnTo>
                    <a:lnTo>
                      <a:pt x="650" y="42"/>
                    </a:lnTo>
                    <a:lnTo>
                      <a:pt x="573" y="66"/>
                    </a:lnTo>
                    <a:lnTo>
                      <a:pt x="535" y="76"/>
                    </a:lnTo>
                    <a:lnTo>
                      <a:pt x="525" y="80"/>
                    </a:lnTo>
                    <a:lnTo>
                      <a:pt x="483" y="88"/>
                    </a:lnTo>
                    <a:lnTo>
                      <a:pt x="455" y="91"/>
                    </a:lnTo>
                    <a:lnTo>
                      <a:pt x="439" y="89"/>
                    </a:lnTo>
                    <a:lnTo>
                      <a:pt x="410" y="85"/>
                    </a:lnTo>
                    <a:lnTo>
                      <a:pt x="391" y="79"/>
                    </a:lnTo>
                    <a:lnTo>
                      <a:pt x="384" y="83"/>
                    </a:lnTo>
                    <a:lnTo>
                      <a:pt x="384" y="83"/>
                    </a:lnTo>
                    <a:lnTo>
                      <a:pt x="387" y="97"/>
                    </a:lnTo>
                    <a:lnTo>
                      <a:pt x="381" y="100"/>
                    </a:lnTo>
                    <a:lnTo>
                      <a:pt x="326" y="95"/>
                    </a:lnTo>
                    <a:lnTo>
                      <a:pt x="294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1" y="86"/>
                    </a:lnTo>
                    <a:lnTo>
                      <a:pt x="291" y="97"/>
                    </a:lnTo>
                    <a:lnTo>
                      <a:pt x="301" y="106"/>
                    </a:lnTo>
                    <a:lnTo>
                      <a:pt x="291" y="110"/>
                    </a:lnTo>
                    <a:lnTo>
                      <a:pt x="262" y="110"/>
                    </a:lnTo>
                    <a:lnTo>
                      <a:pt x="230" y="107"/>
                    </a:lnTo>
                    <a:lnTo>
                      <a:pt x="202" y="100"/>
                    </a:lnTo>
                    <a:lnTo>
                      <a:pt x="182" y="94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3" y="85"/>
                    </a:lnTo>
                    <a:lnTo>
                      <a:pt x="170" y="80"/>
                    </a:lnTo>
                    <a:lnTo>
                      <a:pt x="176" y="76"/>
                    </a:lnTo>
                    <a:lnTo>
                      <a:pt x="186" y="71"/>
                    </a:lnTo>
                    <a:lnTo>
                      <a:pt x="195" y="69"/>
                    </a:lnTo>
                    <a:lnTo>
                      <a:pt x="195" y="66"/>
                    </a:lnTo>
                    <a:lnTo>
                      <a:pt x="182" y="62"/>
                    </a:lnTo>
                    <a:lnTo>
                      <a:pt x="170" y="62"/>
                    </a:lnTo>
                    <a:lnTo>
                      <a:pt x="157" y="65"/>
                    </a:lnTo>
                    <a:lnTo>
                      <a:pt x="147" y="76"/>
                    </a:lnTo>
                    <a:lnTo>
                      <a:pt x="144" y="91"/>
                    </a:lnTo>
                    <a:lnTo>
                      <a:pt x="144" y="97"/>
                    </a:lnTo>
                    <a:lnTo>
                      <a:pt x="150" y="103"/>
                    </a:lnTo>
                    <a:lnTo>
                      <a:pt x="157" y="104"/>
                    </a:lnTo>
                    <a:lnTo>
                      <a:pt x="157" y="106"/>
                    </a:lnTo>
                    <a:lnTo>
                      <a:pt x="150" y="106"/>
                    </a:lnTo>
                    <a:lnTo>
                      <a:pt x="96" y="92"/>
                    </a:lnTo>
                    <a:lnTo>
                      <a:pt x="61" y="77"/>
                    </a:lnTo>
                    <a:lnTo>
                      <a:pt x="45" y="62"/>
                    </a:lnTo>
                    <a:lnTo>
                      <a:pt x="38" y="54"/>
                    </a:lnTo>
                    <a:lnTo>
                      <a:pt x="45" y="44"/>
                    </a:lnTo>
                    <a:lnTo>
                      <a:pt x="51" y="39"/>
                    </a:lnTo>
                    <a:lnTo>
                      <a:pt x="57" y="36"/>
                    </a:lnTo>
                    <a:lnTo>
                      <a:pt x="73" y="36"/>
                    </a:lnTo>
                    <a:lnTo>
                      <a:pt x="86" y="39"/>
                    </a:lnTo>
                    <a:lnTo>
                      <a:pt x="93" y="45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86" y="56"/>
                    </a:lnTo>
                    <a:lnTo>
                      <a:pt x="93" y="56"/>
                    </a:lnTo>
                    <a:lnTo>
                      <a:pt x="112" y="51"/>
                    </a:lnTo>
                    <a:lnTo>
                      <a:pt x="125" y="41"/>
                    </a:lnTo>
                    <a:lnTo>
                      <a:pt x="128" y="33"/>
                    </a:lnTo>
                    <a:lnTo>
                      <a:pt x="122" y="22"/>
                    </a:lnTo>
                    <a:lnTo>
                      <a:pt x="109" y="16"/>
                    </a:lnTo>
                    <a:lnTo>
                      <a:pt x="80" y="12"/>
                    </a:lnTo>
                    <a:lnTo>
                      <a:pt x="61" y="12"/>
                    </a:lnTo>
                    <a:lnTo>
                      <a:pt x="45" y="15"/>
                    </a:lnTo>
                    <a:lnTo>
                      <a:pt x="29" y="22"/>
                    </a:lnTo>
                    <a:lnTo>
                      <a:pt x="13" y="35"/>
                    </a:lnTo>
                    <a:lnTo>
                      <a:pt x="3" y="45"/>
                    </a:lnTo>
                    <a:lnTo>
                      <a:pt x="0" y="59"/>
                    </a:lnTo>
                    <a:lnTo>
                      <a:pt x="3" y="66"/>
                    </a:lnTo>
                    <a:lnTo>
                      <a:pt x="9" y="76"/>
                    </a:lnTo>
                    <a:lnTo>
                      <a:pt x="19" y="82"/>
                    </a:lnTo>
                    <a:lnTo>
                      <a:pt x="41" y="92"/>
                    </a:lnTo>
                    <a:lnTo>
                      <a:pt x="64" y="101"/>
                    </a:lnTo>
                    <a:lnTo>
                      <a:pt x="99" y="112"/>
                    </a:lnTo>
                    <a:lnTo>
                      <a:pt x="131" y="117"/>
                    </a:lnTo>
                    <a:lnTo>
                      <a:pt x="176" y="123"/>
                    </a:lnTo>
                    <a:lnTo>
                      <a:pt x="186" y="124"/>
                    </a:lnTo>
                    <a:lnTo>
                      <a:pt x="269" y="129"/>
                    </a:lnTo>
                    <a:lnTo>
                      <a:pt x="291" y="127"/>
                    </a:lnTo>
                    <a:lnTo>
                      <a:pt x="314" y="127"/>
                    </a:lnTo>
                    <a:lnTo>
                      <a:pt x="384" y="120"/>
                    </a:lnTo>
                    <a:lnTo>
                      <a:pt x="451" y="110"/>
                    </a:lnTo>
                    <a:lnTo>
                      <a:pt x="506" y="98"/>
                    </a:lnTo>
                    <a:lnTo>
                      <a:pt x="541" y="89"/>
                    </a:lnTo>
                    <a:lnTo>
                      <a:pt x="586" y="77"/>
                    </a:lnTo>
                    <a:lnTo>
                      <a:pt x="631" y="63"/>
                    </a:lnTo>
                    <a:lnTo>
                      <a:pt x="631" y="62"/>
                    </a:lnTo>
                    <a:lnTo>
                      <a:pt x="634" y="60"/>
                    </a:lnTo>
                    <a:lnTo>
                      <a:pt x="647" y="57"/>
                    </a:lnTo>
                    <a:lnTo>
                      <a:pt x="663" y="54"/>
                    </a:lnTo>
                    <a:lnTo>
                      <a:pt x="682" y="47"/>
                    </a:lnTo>
                    <a:lnTo>
                      <a:pt x="740" y="30"/>
                    </a:lnTo>
                    <a:lnTo>
                      <a:pt x="759" y="24"/>
                    </a:lnTo>
                    <a:lnTo>
                      <a:pt x="794" y="15"/>
                    </a:lnTo>
                    <a:lnTo>
                      <a:pt x="810" y="10"/>
                    </a:lnTo>
                    <a:lnTo>
                      <a:pt x="823" y="7"/>
                    </a:lnTo>
                    <a:lnTo>
                      <a:pt x="849" y="3"/>
                    </a:lnTo>
                    <a:lnTo>
                      <a:pt x="842" y="3"/>
                    </a:lnTo>
                    <a:lnTo>
                      <a:pt x="836" y="1"/>
                    </a:lnTo>
                    <a:lnTo>
                      <a:pt x="823" y="0"/>
                    </a:lnTo>
                    <a:lnTo>
                      <a:pt x="804" y="1"/>
                    </a:lnTo>
                    <a:lnTo>
                      <a:pt x="727" y="22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45" name="Freeform 617"/>
              <p:cNvSpPr/>
              <p:nvPr/>
            </p:nvSpPr>
            <p:spPr bwMode="auto">
              <a:xfrm>
                <a:off x="2367" y="953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13 w 13"/>
                  <a:gd name="T3" fmla="*/ 3 h 3"/>
                  <a:gd name="T4" fmla="*/ 3 w 13"/>
                  <a:gd name="T5" fmla="*/ 3 h 3"/>
                  <a:gd name="T6" fmla="*/ 0 w 13"/>
                  <a:gd name="T7" fmla="*/ 0 h 3"/>
                  <a:gd name="T8" fmla="*/ 10 w 13"/>
                  <a:gd name="T9" fmla="*/ 1 h 3"/>
                  <a:gd name="T10" fmla="*/ 13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1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46" name="Freeform 618"/>
              <p:cNvSpPr/>
              <p:nvPr/>
            </p:nvSpPr>
            <p:spPr bwMode="auto">
              <a:xfrm>
                <a:off x="4340" y="948"/>
                <a:ext cx="9" cy="3"/>
              </a:xfrm>
              <a:custGeom>
                <a:avLst/>
                <a:gdLst>
                  <a:gd name="T0" fmla="*/ 0 w 9"/>
                  <a:gd name="T1" fmla="*/ 2 h 3"/>
                  <a:gd name="T2" fmla="*/ 0 w 9"/>
                  <a:gd name="T3" fmla="*/ 3 h 3"/>
                  <a:gd name="T4" fmla="*/ 9 w 9"/>
                  <a:gd name="T5" fmla="*/ 2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lnTo>
                      <a:pt x="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47" name="Freeform 619"/>
              <p:cNvSpPr/>
              <p:nvPr/>
            </p:nvSpPr>
            <p:spPr bwMode="auto">
              <a:xfrm>
                <a:off x="2662" y="956"/>
                <a:ext cx="12" cy="7"/>
              </a:xfrm>
              <a:custGeom>
                <a:avLst/>
                <a:gdLst>
                  <a:gd name="T0" fmla="*/ 12 w 12"/>
                  <a:gd name="T1" fmla="*/ 7 h 7"/>
                  <a:gd name="T2" fmla="*/ 12 w 12"/>
                  <a:gd name="T3" fmla="*/ 7 h 7"/>
                  <a:gd name="T4" fmla="*/ 0 w 12"/>
                  <a:gd name="T5" fmla="*/ 1 h 7"/>
                  <a:gd name="T6" fmla="*/ 0 w 12"/>
                  <a:gd name="T7" fmla="*/ 0 h 7"/>
                  <a:gd name="T8" fmla="*/ 12 w 12"/>
                  <a:gd name="T9" fmla="*/ 6 h 7"/>
                  <a:gd name="T10" fmla="*/ 12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12" y="7"/>
                    </a:moveTo>
                    <a:lnTo>
                      <a:pt x="12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48" name="Freeform 620"/>
              <p:cNvSpPr/>
              <p:nvPr/>
            </p:nvSpPr>
            <p:spPr bwMode="auto">
              <a:xfrm>
                <a:off x="4045" y="951"/>
                <a:ext cx="13" cy="9"/>
              </a:xfrm>
              <a:custGeom>
                <a:avLst/>
                <a:gdLst>
                  <a:gd name="T0" fmla="*/ 0 w 13"/>
                  <a:gd name="T1" fmla="*/ 8 h 9"/>
                  <a:gd name="T2" fmla="*/ 0 w 13"/>
                  <a:gd name="T3" fmla="*/ 9 h 9"/>
                  <a:gd name="T4" fmla="*/ 13 w 13"/>
                  <a:gd name="T5" fmla="*/ 3 h 9"/>
                  <a:gd name="T6" fmla="*/ 13 w 13"/>
                  <a:gd name="T7" fmla="*/ 0 h 9"/>
                  <a:gd name="T8" fmla="*/ 0 w 13"/>
                  <a:gd name="T9" fmla="*/ 8 h 9"/>
                  <a:gd name="T10" fmla="*/ 0 w 13"/>
                  <a:gd name="T1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8"/>
                    </a:moveTo>
                    <a:lnTo>
                      <a:pt x="0" y="9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49" name="Freeform 621"/>
              <p:cNvSpPr/>
              <p:nvPr/>
            </p:nvSpPr>
            <p:spPr bwMode="auto">
              <a:xfrm>
                <a:off x="2306" y="956"/>
                <a:ext cx="298" cy="76"/>
              </a:xfrm>
              <a:custGeom>
                <a:avLst/>
                <a:gdLst>
                  <a:gd name="T0" fmla="*/ 55 w 298"/>
                  <a:gd name="T1" fmla="*/ 26 h 76"/>
                  <a:gd name="T2" fmla="*/ 83 w 298"/>
                  <a:gd name="T3" fmla="*/ 39 h 76"/>
                  <a:gd name="T4" fmla="*/ 119 w 298"/>
                  <a:gd name="T5" fmla="*/ 50 h 76"/>
                  <a:gd name="T6" fmla="*/ 144 w 298"/>
                  <a:gd name="T7" fmla="*/ 56 h 76"/>
                  <a:gd name="T8" fmla="*/ 160 w 298"/>
                  <a:gd name="T9" fmla="*/ 59 h 76"/>
                  <a:gd name="T10" fmla="*/ 189 w 298"/>
                  <a:gd name="T11" fmla="*/ 62 h 76"/>
                  <a:gd name="T12" fmla="*/ 218 w 298"/>
                  <a:gd name="T13" fmla="*/ 64 h 76"/>
                  <a:gd name="T14" fmla="*/ 247 w 298"/>
                  <a:gd name="T15" fmla="*/ 62 h 76"/>
                  <a:gd name="T16" fmla="*/ 253 w 298"/>
                  <a:gd name="T17" fmla="*/ 60 h 76"/>
                  <a:gd name="T18" fmla="*/ 282 w 298"/>
                  <a:gd name="T19" fmla="*/ 68 h 76"/>
                  <a:gd name="T20" fmla="*/ 298 w 298"/>
                  <a:gd name="T21" fmla="*/ 73 h 76"/>
                  <a:gd name="T22" fmla="*/ 256 w 298"/>
                  <a:gd name="T23" fmla="*/ 76 h 76"/>
                  <a:gd name="T24" fmla="*/ 202 w 298"/>
                  <a:gd name="T25" fmla="*/ 76 h 76"/>
                  <a:gd name="T26" fmla="*/ 151 w 298"/>
                  <a:gd name="T27" fmla="*/ 70 h 76"/>
                  <a:gd name="T28" fmla="*/ 128 w 298"/>
                  <a:gd name="T29" fmla="*/ 65 h 76"/>
                  <a:gd name="T30" fmla="*/ 87 w 298"/>
                  <a:gd name="T31" fmla="*/ 54 h 76"/>
                  <a:gd name="T32" fmla="*/ 51 w 298"/>
                  <a:gd name="T33" fmla="*/ 41 h 76"/>
                  <a:gd name="T34" fmla="*/ 22 w 298"/>
                  <a:gd name="T35" fmla="*/ 23 h 76"/>
                  <a:gd name="T36" fmla="*/ 6 w 298"/>
                  <a:gd name="T37" fmla="*/ 12 h 76"/>
                  <a:gd name="T38" fmla="*/ 0 w 298"/>
                  <a:gd name="T39" fmla="*/ 6 h 76"/>
                  <a:gd name="T40" fmla="*/ 0 w 298"/>
                  <a:gd name="T41" fmla="*/ 3 h 76"/>
                  <a:gd name="T42" fmla="*/ 10 w 298"/>
                  <a:gd name="T43" fmla="*/ 0 h 76"/>
                  <a:gd name="T44" fmla="*/ 19 w 298"/>
                  <a:gd name="T45" fmla="*/ 0 h 76"/>
                  <a:gd name="T46" fmla="*/ 55 w 298"/>
                  <a:gd name="T47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8" h="76">
                    <a:moveTo>
                      <a:pt x="55" y="26"/>
                    </a:moveTo>
                    <a:lnTo>
                      <a:pt x="83" y="39"/>
                    </a:lnTo>
                    <a:lnTo>
                      <a:pt x="119" y="50"/>
                    </a:lnTo>
                    <a:lnTo>
                      <a:pt x="144" y="56"/>
                    </a:lnTo>
                    <a:lnTo>
                      <a:pt x="160" y="59"/>
                    </a:lnTo>
                    <a:lnTo>
                      <a:pt x="189" y="62"/>
                    </a:lnTo>
                    <a:lnTo>
                      <a:pt x="218" y="64"/>
                    </a:lnTo>
                    <a:lnTo>
                      <a:pt x="247" y="62"/>
                    </a:lnTo>
                    <a:lnTo>
                      <a:pt x="253" y="60"/>
                    </a:lnTo>
                    <a:lnTo>
                      <a:pt x="282" y="68"/>
                    </a:lnTo>
                    <a:lnTo>
                      <a:pt x="298" y="73"/>
                    </a:lnTo>
                    <a:lnTo>
                      <a:pt x="256" y="76"/>
                    </a:lnTo>
                    <a:lnTo>
                      <a:pt x="202" y="76"/>
                    </a:lnTo>
                    <a:lnTo>
                      <a:pt x="151" y="70"/>
                    </a:lnTo>
                    <a:lnTo>
                      <a:pt x="128" y="65"/>
                    </a:lnTo>
                    <a:lnTo>
                      <a:pt x="87" y="54"/>
                    </a:lnTo>
                    <a:lnTo>
                      <a:pt x="51" y="41"/>
                    </a:lnTo>
                    <a:lnTo>
                      <a:pt x="22" y="23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50" name="Freeform 622"/>
              <p:cNvSpPr/>
              <p:nvPr/>
            </p:nvSpPr>
            <p:spPr bwMode="auto">
              <a:xfrm>
                <a:off x="4116" y="951"/>
                <a:ext cx="297" cy="78"/>
              </a:xfrm>
              <a:custGeom>
                <a:avLst/>
                <a:gdLst>
                  <a:gd name="T0" fmla="*/ 240 w 297"/>
                  <a:gd name="T1" fmla="*/ 26 h 78"/>
                  <a:gd name="T2" fmla="*/ 211 w 297"/>
                  <a:gd name="T3" fmla="*/ 40 h 78"/>
                  <a:gd name="T4" fmla="*/ 179 w 297"/>
                  <a:gd name="T5" fmla="*/ 50 h 78"/>
                  <a:gd name="T6" fmla="*/ 153 w 297"/>
                  <a:gd name="T7" fmla="*/ 56 h 78"/>
                  <a:gd name="T8" fmla="*/ 137 w 297"/>
                  <a:gd name="T9" fmla="*/ 59 h 78"/>
                  <a:gd name="T10" fmla="*/ 108 w 297"/>
                  <a:gd name="T11" fmla="*/ 62 h 78"/>
                  <a:gd name="T12" fmla="*/ 80 w 297"/>
                  <a:gd name="T13" fmla="*/ 64 h 78"/>
                  <a:gd name="T14" fmla="*/ 51 w 297"/>
                  <a:gd name="T15" fmla="*/ 62 h 78"/>
                  <a:gd name="T16" fmla="*/ 44 w 297"/>
                  <a:gd name="T17" fmla="*/ 61 h 78"/>
                  <a:gd name="T18" fmla="*/ 16 w 297"/>
                  <a:gd name="T19" fmla="*/ 69 h 78"/>
                  <a:gd name="T20" fmla="*/ 0 w 297"/>
                  <a:gd name="T21" fmla="*/ 73 h 78"/>
                  <a:gd name="T22" fmla="*/ 41 w 297"/>
                  <a:gd name="T23" fmla="*/ 78 h 78"/>
                  <a:gd name="T24" fmla="*/ 96 w 297"/>
                  <a:gd name="T25" fmla="*/ 76 h 78"/>
                  <a:gd name="T26" fmla="*/ 147 w 297"/>
                  <a:gd name="T27" fmla="*/ 70 h 78"/>
                  <a:gd name="T28" fmla="*/ 169 w 297"/>
                  <a:gd name="T29" fmla="*/ 65 h 78"/>
                  <a:gd name="T30" fmla="*/ 211 w 297"/>
                  <a:gd name="T31" fmla="*/ 55 h 78"/>
                  <a:gd name="T32" fmla="*/ 246 w 297"/>
                  <a:gd name="T33" fmla="*/ 41 h 78"/>
                  <a:gd name="T34" fmla="*/ 275 w 297"/>
                  <a:gd name="T35" fmla="*/ 23 h 78"/>
                  <a:gd name="T36" fmla="*/ 288 w 297"/>
                  <a:gd name="T37" fmla="*/ 12 h 78"/>
                  <a:gd name="T38" fmla="*/ 297 w 297"/>
                  <a:gd name="T39" fmla="*/ 5 h 78"/>
                  <a:gd name="T40" fmla="*/ 297 w 297"/>
                  <a:gd name="T41" fmla="*/ 3 h 78"/>
                  <a:gd name="T42" fmla="*/ 285 w 297"/>
                  <a:gd name="T43" fmla="*/ 0 h 78"/>
                  <a:gd name="T44" fmla="*/ 275 w 297"/>
                  <a:gd name="T45" fmla="*/ 0 h 78"/>
                  <a:gd name="T46" fmla="*/ 240 w 297"/>
                  <a:gd name="T47" fmla="*/ 2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7" h="78">
                    <a:moveTo>
                      <a:pt x="240" y="26"/>
                    </a:moveTo>
                    <a:lnTo>
                      <a:pt x="211" y="40"/>
                    </a:lnTo>
                    <a:lnTo>
                      <a:pt x="179" y="50"/>
                    </a:lnTo>
                    <a:lnTo>
                      <a:pt x="153" y="56"/>
                    </a:lnTo>
                    <a:lnTo>
                      <a:pt x="137" y="59"/>
                    </a:lnTo>
                    <a:lnTo>
                      <a:pt x="108" y="62"/>
                    </a:lnTo>
                    <a:lnTo>
                      <a:pt x="80" y="64"/>
                    </a:lnTo>
                    <a:lnTo>
                      <a:pt x="51" y="62"/>
                    </a:lnTo>
                    <a:lnTo>
                      <a:pt x="44" y="61"/>
                    </a:lnTo>
                    <a:lnTo>
                      <a:pt x="16" y="69"/>
                    </a:lnTo>
                    <a:lnTo>
                      <a:pt x="0" y="73"/>
                    </a:lnTo>
                    <a:lnTo>
                      <a:pt x="41" y="78"/>
                    </a:lnTo>
                    <a:lnTo>
                      <a:pt x="96" y="76"/>
                    </a:lnTo>
                    <a:lnTo>
                      <a:pt x="147" y="70"/>
                    </a:lnTo>
                    <a:lnTo>
                      <a:pt x="169" y="65"/>
                    </a:lnTo>
                    <a:lnTo>
                      <a:pt x="211" y="55"/>
                    </a:lnTo>
                    <a:lnTo>
                      <a:pt x="246" y="41"/>
                    </a:lnTo>
                    <a:lnTo>
                      <a:pt x="275" y="23"/>
                    </a:lnTo>
                    <a:lnTo>
                      <a:pt x="288" y="12"/>
                    </a:lnTo>
                    <a:lnTo>
                      <a:pt x="297" y="5"/>
                    </a:lnTo>
                    <a:lnTo>
                      <a:pt x="297" y="3"/>
                    </a:lnTo>
                    <a:lnTo>
                      <a:pt x="285" y="0"/>
                    </a:lnTo>
                    <a:lnTo>
                      <a:pt x="275" y="0"/>
                    </a:lnTo>
                    <a:lnTo>
                      <a:pt x="240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51" name="Freeform 623"/>
              <p:cNvSpPr/>
              <p:nvPr/>
            </p:nvSpPr>
            <p:spPr bwMode="auto">
              <a:xfrm>
                <a:off x="2402" y="959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3 w 10"/>
                  <a:gd name="T3" fmla="*/ 4 h 4"/>
                  <a:gd name="T4" fmla="*/ 0 w 10"/>
                  <a:gd name="T5" fmla="*/ 3 h 4"/>
                  <a:gd name="T6" fmla="*/ 0 w 10"/>
                  <a:gd name="T7" fmla="*/ 0 h 4"/>
                  <a:gd name="T8" fmla="*/ 3 w 10"/>
                  <a:gd name="T9" fmla="*/ 0 h 4"/>
                  <a:gd name="T10" fmla="*/ 10 w 10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52" name="Freeform 624"/>
              <p:cNvSpPr/>
              <p:nvPr/>
            </p:nvSpPr>
            <p:spPr bwMode="auto">
              <a:xfrm>
                <a:off x="4308" y="954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3 w 9"/>
                  <a:gd name="T3" fmla="*/ 3 h 5"/>
                  <a:gd name="T4" fmla="*/ 9 w 9"/>
                  <a:gd name="T5" fmla="*/ 3 h 5"/>
                  <a:gd name="T6" fmla="*/ 9 w 9"/>
                  <a:gd name="T7" fmla="*/ 0 h 5"/>
                  <a:gd name="T8" fmla="*/ 6 w 9"/>
                  <a:gd name="T9" fmla="*/ 0 h 5"/>
                  <a:gd name="T10" fmla="*/ 0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3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53" name="Freeform 625"/>
              <p:cNvSpPr/>
              <p:nvPr/>
            </p:nvSpPr>
            <p:spPr bwMode="auto">
              <a:xfrm>
                <a:off x="2322" y="965"/>
                <a:ext cx="13" cy="9"/>
              </a:xfrm>
              <a:custGeom>
                <a:avLst/>
                <a:gdLst>
                  <a:gd name="T0" fmla="*/ 13 w 13"/>
                  <a:gd name="T1" fmla="*/ 7 h 9"/>
                  <a:gd name="T2" fmla="*/ 10 w 13"/>
                  <a:gd name="T3" fmla="*/ 9 h 9"/>
                  <a:gd name="T4" fmla="*/ 3 w 13"/>
                  <a:gd name="T5" fmla="*/ 4 h 9"/>
                  <a:gd name="T6" fmla="*/ 0 w 13"/>
                  <a:gd name="T7" fmla="*/ 1 h 9"/>
                  <a:gd name="T8" fmla="*/ 0 w 13"/>
                  <a:gd name="T9" fmla="*/ 0 h 9"/>
                  <a:gd name="T10" fmla="*/ 3 w 13"/>
                  <a:gd name="T11" fmla="*/ 0 h 9"/>
                  <a:gd name="T12" fmla="*/ 13 w 13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7"/>
                    </a:moveTo>
                    <a:lnTo>
                      <a:pt x="10" y="9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54" name="Freeform 626"/>
              <p:cNvSpPr/>
              <p:nvPr/>
            </p:nvSpPr>
            <p:spPr bwMode="auto">
              <a:xfrm>
                <a:off x="4385" y="959"/>
                <a:ext cx="12" cy="9"/>
              </a:xfrm>
              <a:custGeom>
                <a:avLst/>
                <a:gdLst>
                  <a:gd name="T0" fmla="*/ 0 w 12"/>
                  <a:gd name="T1" fmla="*/ 9 h 9"/>
                  <a:gd name="T2" fmla="*/ 0 w 12"/>
                  <a:gd name="T3" fmla="*/ 9 h 9"/>
                  <a:gd name="T4" fmla="*/ 6 w 12"/>
                  <a:gd name="T5" fmla="*/ 6 h 9"/>
                  <a:gd name="T6" fmla="*/ 12 w 12"/>
                  <a:gd name="T7" fmla="*/ 3 h 9"/>
                  <a:gd name="T8" fmla="*/ 9 w 12"/>
                  <a:gd name="T9" fmla="*/ 0 h 9"/>
                  <a:gd name="T10" fmla="*/ 9 w 12"/>
                  <a:gd name="T11" fmla="*/ 0 h 9"/>
                  <a:gd name="T12" fmla="*/ 0 w 1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55" name="Freeform 627"/>
              <p:cNvSpPr/>
              <p:nvPr/>
            </p:nvSpPr>
            <p:spPr bwMode="auto">
              <a:xfrm>
                <a:off x="3116" y="966"/>
                <a:ext cx="13" cy="5"/>
              </a:xfrm>
              <a:custGeom>
                <a:avLst/>
                <a:gdLst>
                  <a:gd name="T0" fmla="*/ 13 w 13"/>
                  <a:gd name="T1" fmla="*/ 2 h 5"/>
                  <a:gd name="T2" fmla="*/ 0 w 13"/>
                  <a:gd name="T3" fmla="*/ 5 h 5"/>
                  <a:gd name="T4" fmla="*/ 0 w 13"/>
                  <a:gd name="T5" fmla="*/ 5 h 5"/>
                  <a:gd name="T6" fmla="*/ 0 w 13"/>
                  <a:gd name="T7" fmla="*/ 2 h 5"/>
                  <a:gd name="T8" fmla="*/ 7 w 13"/>
                  <a:gd name="T9" fmla="*/ 0 h 5"/>
                  <a:gd name="T10" fmla="*/ 10 w 13"/>
                  <a:gd name="T11" fmla="*/ 0 h 5"/>
                  <a:gd name="T12" fmla="*/ 13 w 13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56" name="Freeform 628"/>
              <p:cNvSpPr/>
              <p:nvPr/>
            </p:nvSpPr>
            <p:spPr bwMode="auto">
              <a:xfrm>
                <a:off x="3590" y="965"/>
                <a:ext cx="13" cy="3"/>
              </a:xfrm>
              <a:custGeom>
                <a:avLst/>
                <a:gdLst>
                  <a:gd name="T0" fmla="*/ 0 w 13"/>
                  <a:gd name="T1" fmla="*/ 1 h 3"/>
                  <a:gd name="T2" fmla="*/ 10 w 13"/>
                  <a:gd name="T3" fmla="*/ 3 h 3"/>
                  <a:gd name="T4" fmla="*/ 13 w 13"/>
                  <a:gd name="T5" fmla="*/ 3 h 3"/>
                  <a:gd name="T6" fmla="*/ 13 w 13"/>
                  <a:gd name="T7" fmla="*/ 1 h 3"/>
                  <a:gd name="T8" fmla="*/ 7 w 13"/>
                  <a:gd name="T9" fmla="*/ 0 h 3"/>
                  <a:gd name="T10" fmla="*/ 0 w 13"/>
                  <a:gd name="T11" fmla="*/ 0 h 3"/>
                  <a:gd name="T12" fmla="*/ 0 w 13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1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57" name="Freeform 629"/>
              <p:cNvSpPr/>
              <p:nvPr/>
            </p:nvSpPr>
            <p:spPr bwMode="auto">
              <a:xfrm>
                <a:off x="2428" y="968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6 w 13"/>
                  <a:gd name="T3" fmla="*/ 3 h 3"/>
                  <a:gd name="T4" fmla="*/ 0 w 13"/>
                  <a:gd name="T5" fmla="*/ 0 h 3"/>
                  <a:gd name="T6" fmla="*/ 3 w 13"/>
                  <a:gd name="T7" fmla="*/ 0 h 3"/>
                  <a:gd name="T8" fmla="*/ 13 w 13"/>
                  <a:gd name="T9" fmla="*/ 3 h 3"/>
                  <a:gd name="T10" fmla="*/ 13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58" name="Freeform 630"/>
              <p:cNvSpPr/>
              <p:nvPr/>
            </p:nvSpPr>
            <p:spPr bwMode="auto">
              <a:xfrm>
                <a:off x="4279" y="963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3 w 9"/>
                  <a:gd name="T3" fmla="*/ 3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3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59" name="Freeform 631"/>
              <p:cNvSpPr/>
              <p:nvPr/>
            </p:nvSpPr>
            <p:spPr bwMode="auto">
              <a:xfrm>
                <a:off x="2678" y="969"/>
                <a:ext cx="3" cy="16"/>
              </a:xfrm>
              <a:custGeom>
                <a:avLst/>
                <a:gdLst>
                  <a:gd name="T0" fmla="*/ 3 w 3"/>
                  <a:gd name="T1" fmla="*/ 14 h 16"/>
                  <a:gd name="T2" fmla="*/ 3 w 3"/>
                  <a:gd name="T3" fmla="*/ 16 h 16"/>
                  <a:gd name="T4" fmla="*/ 0 w 3"/>
                  <a:gd name="T5" fmla="*/ 16 h 16"/>
                  <a:gd name="T6" fmla="*/ 3 w 3"/>
                  <a:gd name="T7" fmla="*/ 0 h 16"/>
                  <a:gd name="T8" fmla="*/ 3 w 3"/>
                  <a:gd name="T9" fmla="*/ 0 h 16"/>
                  <a:gd name="T10" fmla="*/ 3 w 3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6">
                    <a:moveTo>
                      <a:pt x="3" y="14"/>
                    </a:moveTo>
                    <a:lnTo>
                      <a:pt x="3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60" name="Freeform 632"/>
              <p:cNvSpPr/>
              <p:nvPr/>
            </p:nvSpPr>
            <p:spPr bwMode="auto">
              <a:xfrm>
                <a:off x="4035" y="966"/>
                <a:ext cx="7" cy="16"/>
              </a:xfrm>
              <a:custGeom>
                <a:avLst/>
                <a:gdLst>
                  <a:gd name="T0" fmla="*/ 0 w 7"/>
                  <a:gd name="T1" fmla="*/ 13 h 16"/>
                  <a:gd name="T2" fmla="*/ 4 w 7"/>
                  <a:gd name="T3" fmla="*/ 16 h 16"/>
                  <a:gd name="T4" fmla="*/ 7 w 7"/>
                  <a:gd name="T5" fmla="*/ 16 h 16"/>
                  <a:gd name="T6" fmla="*/ 4 w 7"/>
                  <a:gd name="T7" fmla="*/ 0 h 16"/>
                  <a:gd name="T8" fmla="*/ 4 w 7"/>
                  <a:gd name="T9" fmla="*/ 0 h 16"/>
                  <a:gd name="T10" fmla="*/ 0 w 7"/>
                  <a:gd name="T1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13"/>
                    </a:moveTo>
                    <a:lnTo>
                      <a:pt x="4" y="16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61" name="Freeform 633"/>
              <p:cNvSpPr/>
              <p:nvPr/>
            </p:nvSpPr>
            <p:spPr bwMode="auto">
              <a:xfrm>
                <a:off x="3094" y="971"/>
                <a:ext cx="9" cy="6"/>
              </a:xfrm>
              <a:custGeom>
                <a:avLst/>
                <a:gdLst>
                  <a:gd name="T0" fmla="*/ 6 w 9"/>
                  <a:gd name="T1" fmla="*/ 3 h 6"/>
                  <a:gd name="T2" fmla="*/ 0 w 9"/>
                  <a:gd name="T3" fmla="*/ 6 h 6"/>
                  <a:gd name="T4" fmla="*/ 0 w 9"/>
                  <a:gd name="T5" fmla="*/ 6 h 6"/>
                  <a:gd name="T6" fmla="*/ 0 w 9"/>
                  <a:gd name="T7" fmla="*/ 6 h 6"/>
                  <a:gd name="T8" fmla="*/ 3 w 9"/>
                  <a:gd name="T9" fmla="*/ 1 h 6"/>
                  <a:gd name="T10" fmla="*/ 6 w 9"/>
                  <a:gd name="T11" fmla="*/ 0 h 6"/>
                  <a:gd name="T12" fmla="*/ 9 w 9"/>
                  <a:gd name="T13" fmla="*/ 0 h 6"/>
                  <a:gd name="T14" fmla="*/ 6 w 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6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62" name="Freeform 634"/>
              <p:cNvSpPr/>
              <p:nvPr/>
            </p:nvSpPr>
            <p:spPr bwMode="auto">
              <a:xfrm>
                <a:off x="3616" y="968"/>
                <a:ext cx="10" cy="8"/>
              </a:xfrm>
              <a:custGeom>
                <a:avLst/>
                <a:gdLst>
                  <a:gd name="T0" fmla="*/ 3 w 10"/>
                  <a:gd name="T1" fmla="*/ 4 h 8"/>
                  <a:gd name="T2" fmla="*/ 10 w 10"/>
                  <a:gd name="T3" fmla="*/ 8 h 8"/>
                  <a:gd name="T4" fmla="*/ 10 w 10"/>
                  <a:gd name="T5" fmla="*/ 8 h 8"/>
                  <a:gd name="T6" fmla="*/ 10 w 10"/>
                  <a:gd name="T7" fmla="*/ 6 h 8"/>
                  <a:gd name="T8" fmla="*/ 6 w 10"/>
                  <a:gd name="T9" fmla="*/ 3 h 8"/>
                  <a:gd name="T10" fmla="*/ 3 w 10"/>
                  <a:gd name="T11" fmla="*/ 0 h 8"/>
                  <a:gd name="T12" fmla="*/ 0 w 10"/>
                  <a:gd name="T13" fmla="*/ 0 h 8"/>
                  <a:gd name="T14" fmla="*/ 3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3" y="4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63" name="Freeform 635"/>
              <p:cNvSpPr/>
              <p:nvPr/>
            </p:nvSpPr>
            <p:spPr bwMode="auto">
              <a:xfrm>
                <a:off x="3139" y="971"/>
                <a:ext cx="13" cy="1"/>
              </a:xfrm>
              <a:custGeom>
                <a:avLst/>
                <a:gdLst>
                  <a:gd name="T0" fmla="*/ 13 w 13"/>
                  <a:gd name="T1" fmla="*/ 0 h 1"/>
                  <a:gd name="T2" fmla="*/ 13 w 13"/>
                  <a:gd name="T3" fmla="*/ 1 h 1"/>
                  <a:gd name="T4" fmla="*/ 6 w 13"/>
                  <a:gd name="T5" fmla="*/ 1 h 1"/>
                  <a:gd name="T6" fmla="*/ 0 w 13"/>
                  <a:gd name="T7" fmla="*/ 0 h 1"/>
                  <a:gd name="T8" fmla="*/ 13 w 13"/>
                  <a:gd name="T9" fmla="*/ 0 h 1"/>
                  <a:gd name="T10" fmla="*/ 13 w 1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lnTo>
                      <a:pt x="13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64" name="Freeform 636"/>
              <p:cNvSpPr/>
              <p:nvPr/>
            </p:nvSpPr>
            <p:spPr bwMode="auto">
              <a:xfrm>
                <a:off x="3565" y="968"/>
                <a:ext cx="12" cy="3"/>
              </a:xfrm>
              <a:custGeom>
                <a:avLst/>
                <a:gdLst>
                  <a:gd name="T0" fmla="*/ 3 w 12"/>
                  <a:gd name="T1" fmla="*/ 1 h 3"/>
                  <a:gd name="T2" fmla="*/ 0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3 w 12"/>
                  <a:gd name="T9" fmla="*/ 1 h 3"/>
                  <a:gd name="T10" fmla="*/ 3 w 1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3" y="1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65" name="Freeform 637"/>
              <p:cNvSpPr/>
              <p:nvPr/>
            </p:nvSpPr>
            <p:spPr bwMode="auto">
              <a:xfrm>
                <a:off x="2460" y="977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0 w 13"/>
                  <a:gd name="T9" fmla="*/ 0 h 5"/>
                  <a:gd name="T10" fmla="*/ 6 w 13"/>
                  <a:gd name="T11" fmla="*/ 2 h 5"/>
                  <a:gd name="T12" fmla="*/ 13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1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66" name="Freeform 638"/>
              <p:cNvSpPr/>
              <p:nvPr/>
            </p:nvSpPr>
            <p:spPr bwMode="auto">
              <a:xfrm>
                <a:off x="4247" y="972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0 w 13"/>
                  <a:gd name="T3" fmla="*/ 5 h 5"/>
                  <a:gd name="T4" fmla="*/ 6 w 13"/>
                  <a:gd name="T5" fmla="*/ 4 h 5"/>
                  <a:gd name="T6" fmla="*/ 13 w 13"/>
                  <a:gd name="T7" fmla="*/ 2 h 5"/>
                  <a:gd name="T8" fmla="*/ 9 w 13"/>
                  <a:gd name="T9" fmla="*/ 0 h 5"/>
                  <a:gd name="T10" fmla="*/ 3 w 13"/>
                  <a:gd name="T11" fmla="*/ 2 h 5"/>
                  <a:gd name="T12" fmla="*/ 0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67" name="Freeform 639"/>
              <p:cNvSpPr/>
              <p:nvPr/>
            </p:nvSpPr>
            <p:spPr bwMode="auto">
              <a:xfrm>
                <a:off x="3164" y="979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4 w 10"/>
                  <a:gd name="T3" fmla="*/ 6 h 6"/>
                  <a:gd name="T4" fmla="*/ 0 w 10"/>
                  <a:gd name="T5" fmla="*/ 1 h 6"/>
                  <a:gd name="T6" fmla="*/ 0 w 10"/>
                  <a:gd name="T7" fmla="*/ 0 h 6"/>
                  <a:gd name="T8" fmla="*/ 10 w 10"/>
                  <a:gd name="T9" fmla="*/ 4 h 6"/>
                  <a:gd name="T10" fmla="*/ 10 w 1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4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68" name="Freeform 640"/>
              <p:cNvSpPr/>
              <p:nvPr/>
            </p:nvSpPr>
            <p:spPr bwMode="auto">
              <a:xfrm>
                <a:off x="3545" y="977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4 w 10"/>
                  <a:gd name="T3" fmla="*/ 5 h 5"/>
                  <a:gd name="T4" fmla="*/ 10 w 10"/>
                  <a:gd name="T5" fmla="*/ 2 h 5"/>
                  <a:gd name="T6" fmla="*/ 10 w 10"/>
                  <a:gd name="T7" fmla="*/ 0 h 5"/>
                  <a:gd name="T8" fmla="*/ 0 w 10"/>
                  <a:gd name="T9" fmla="*/ 5 h 5"/>
                  <a:gd name="T10" fmla="*/ 0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4" y="5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69" name="Freeform 641"/>
              <p:cNvSpPr/>
              <p:nvPr/>
            </p:nvSpPr>
            <p:spPr bwMode="auto">
              <a:xfrm>
                <a:off x="2341" y="979"/>
                <a:ext cx="13" cy="9"/>
              </a:xfrm>
              <a:custGeom>
                <a:avLst/>
                <a:gdLst>
                  <a:gd name="T0" fmla="*/ 13 w 13"/>
                  <a:gd name="T1" fmla="*/ 9 h 9"/>
                  <a:gd name="T2" fmla="*/ 13 w 13"/>
                  <a:gd name="T3" fmla="*/ 9 h 9"/>
                  <a:gd name="T4" fmla="*/ 3 w 13"/>
                  <a:gd name="T5" fmla="*/ 4 h 9"/>
                  <a:gd name="T6" fmla="*/ 0 w 13"/>
                  <a:gd name="T7" fmla="*/ 0 h 9"/>
                  <a:gd name="T8" fmla="*/ 0 w 13"/>
                  <a:gd name="T9" fmla="*/ 0 h 9"/>
                  <a:gd name="T10" fmla="*/ 13 w 13"/>
                  <a:gd name="T11" fmla="*/ 9 h 9"/>
                  <a:gd name="T12" fmla="*/ 13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9"/>
                    </a:moveTo>
                    <a:lnTo>
                      <a:pt x="13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9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70" name="Freeform 642"/>
              <p:cNvSpPr/>
              <p:nvPr/>
            </p:nvSpPr>
            <p:spPr bwMode="auto">
              <a:xfrm>
                <a:off x="4365" y="974"/>
                <a:ext cx="13" cy="9"/>
              </a:xfrm>
              <a:custGeom>
                <a:avLst/>
                <a:gdLst>
                  <a:gd name="T0" fmla="*/ 0 w 13"/>
                  <a:gd name="T1" fmla="*/ 9 h 9"/>
                  <a:gd name="T2" fmla="*/ 0 w 13"/>
                  <a:gd name="T3" fmla="*/ 9 h 9"/>
                  <a:gd name="T4" fmla="*/ 10 w 13"/>
                  <a:gd name="T5" fmla="*/ 5 h 9"/>
                  <a:gd name="T6" fmla="*/ 13 w 13"/>
                  <a:gd name="T7" fmla="*/ 0 h 9"/>
                  <a:gd name="T8" fmla="*/ 13 w 13"/>
                  <a:gd name="T9" fmla="*/ 0 h 9"/>
                  <a:gd name="T10" fmla="*/ 0 w 13"/>
                  <a:gd name="T11" fmla="*/ 8 h 9"/>
                  <a:gd name="T12" fmla="*/ 0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0" y="9"/>
                    </a:lnTo>
                    <a:lnTo>
                      <a:pt x="10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71" name="Freeform 643"/>
              <p:cNvSpPr/>
              <p:nvPr/>
            </p:nvSpPr>
            <p:spPr bwMode="auto">
              <a:xfrm>
                <a:off x="3084" y="982"/>
                <a:ext cx="3" cy="7"/>
              </a:xfrm>
              <a:custGeom>
                <a:avLst/>
                <a:gdLst>
                  <a:gd name="T0" fmla="*/ 0 w 3"/>
                  <a:gd name="T1" fmla="*/ 6 h 7"/>
                  <a:gd name="T2" fmla="*/ 0 w 3"/>
                  <a:gd name="T3" fmla="*/ 0 h 7"/>
                  <a:gd name="T4" fmla="*/ 3 w 3"/>
                  <a:gd name="T5" fmla="*/ 0 h 7"/>
                  <a:gd name="T6" fmla="*/ 3 w 3"/>
                  <a:gd name="T7" fmla="*/ 7 h 7"/>
                  <a:gd name="T8" fmla="*/ 0 w 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72" name="Freeform 644"/>
              <p:cNvSpPr/>
              <p:nvPr/>
            </p:nvSpPr>
            <p:spPr bwMode="auto">
              <a:xfrm>
                <a:off x="3632" y="979"/>
                <a:ext cx="3" cy="7"/>
              </a:xfrm>
              <a:custGeom>
                <a:avLst/>
                <a:gdLst>
                  <a:gd name="T0" fmla="*/ 3 w 3"/>
                  <a:gd name="T1" fmla="*/ 6 h 7"/>
                  <a:gd name="T2" fmla="*/ 3 w 3"/>
                  <a:gd name="T3" fmla="*/ 1 h 7"/>
                  <a:gd name="T4" fmla="*/ 0 w 3"/>
                  <a:gd name="T5" fmla="*/ 0 h 7"/>
                  <a:gd name="T6" fmla="*/ 0 w 3"/>
                  <a:gd name="T7" fmla="*/ 7 h 7"/>
                  <a:gd name="T8" fmla="*/ 3 w 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6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73" name="Freeform 645"/>
              <p:cNvSpPr/>
              <p:nvPr/>
            </p:nvSpPr>
            <p:spPr bwMode="auto">
              <a:xfrm>
                <a:off x="2489" y="986"/>
                <a:ext cx="19" cy="6"/>
              </a:xfrm>
              <a:custGeom>
                <a:avLst/>
                <a:gdLst>
                  <a:gd name="T0" fmla="*/ 19 w 19"/>
                  <a:gd name="T1" fmla="*/ 6 h 6"/>
                  <a:gd name="T2" fmla="*/ 16 w 19"/>
                  <a:gd name="T3" fmla="*/ 6 h 6"/>
                  <a:gd name="T4" fmla="*/ 3 w 19"/>
                  <a:gd name="T5" fmla="*/ 3 h 6"/>
                  <a:gd name="T6" fmla="*/ 0 w 19"/>
                  <a:gd name="T7" fmla="*/ 2 h 6"/>
                  <a:gd name="T8" fmla="*/ 3 w 19"/>
                  <a:gd name="T9" fmla="*/ 0 h 6"/>
                  <a:gd name="T10" fmla="*/ 19 w 19"/>
                  <a:gd name="T11" fmla="*/ 5 h 6"/>
                  <a:gd name="T12" fmla="*/ 19 w 19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9" y="6"/>
                    </a:moveTo>
                    <a:lnTo>
                      <a:pt x="16" y="6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74" name="Freeform 646"/>
              <p:cNvSpPr/>
              <p:nvPr/>
            </p:nvSpPr>
            <p:spPr bwMode="auto">
              <a:xfrm>
                <a:off x="4212" y="982"/>
                <a:ext cx="16" cy="6"/>
              </a:xfrm>
              <a:custGeom>
                <a:avLst/>
                <a:gdLst>
                  <a:gd name="T0" fmla="*/ 0 w 16"/>
                  <a:gd name="T1" fmla="*/ 6 h 6"/>
                  <a:gd name="T2" fmla="*/ 3 w 16"/>
                  <a:gd name="T3" fmla="*/ 6 h 6"/>
                  <a:gd name="T4" fmla="*/ 16 w 16"/>
                  <a:gd name="T5" fmla="*/ 3 h 6"/>
                  <a:gd name="T6" fmla="*/ 16 w 16"/>
                  <a:gd name="T7" fmla="*/ 1 h 6"/>
                  <a:gd name="T8" fmla="*/ 16 w 16"/>
                  <a:gd name="T9" fmla="*/ 0 h 6"/>
                  <a:gd name="T10" fmla="*/ 0 w 16"/>
                  <a:gd name="T11" fmla="*/ 4 h 6"/>
                  <a:gd name="T12" fmla="*/ 0 w 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3" y="6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75" name="Freeform 647"/>
              <p:cNvSpPr/>
              <p:nvPr/>
            </p:nvSpPr>
            <p:spPr bwMode="auto">
              <a:xfrm>
                <a:off x="2662" y="991"/>
                <a:ext cx="12" cy="9"/>
              </a:xfrm>
              <a:custGeom>
                <a:avLst/>
                <a:gdLst>
                  <a:gd name="T0" fmla="*/ 12 w 12"/>
                  <a:gd name="T1" fmla="*/ 3 h 9"/>
                  <a:gd name="T2" fmla="*/ 3 w 12"/>
                  <a:gd name="T3" fmla="*/ 9 h 9"/>
                  <a:gd name="T4" fmla="*/ 0 w 12"/>
                  <a:gd name="T5" fmla="*/ 9 h 9"/>
                  <a:gd name="T6" fmla="*/ 0 w 12"/>
                  <a:gd name="T7" fmla="*/ 9 h 9"/>
                  <a:gd name="T8" fmla="*/ 0 w 12"/>
                  <a:gd name="T9" fmla="*/ 9 h 9"/>
                  <a:gd name="T10" fmla="*/ 9 w 12"/>
                  <a:gd name="T11" fmla="*/ 0 h 9"/>
                  <a:gd name="T12" fmla="*/ 12 w 12"/>
                  <a:gd name="T13" fmla="*/ 0 h 9"/>
                  <a:gd name="T14" fmla="*/ 12 w 12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76" name="Freeform 648"/>
              <p:cNvSpPr/>
              <p:nvPr/>
            </p:nvSpPr>
            <p:spPr bwMode="auto">
              <a:xfrm>
                <a:off x="4045" y="988"/>
                <a:ext cx="13" cy="9"/>
              </a:xfrm>
              <a:custGeom>
                <a:avLst/>
                <a:gdLst>
                  <a:gd name="T0" fmla="*/ 0 w 13"/>
                  <a:gd name="T1" fmla="*/ 1 h 9"/>
                  <a:gd name="T2" fmla="*/ 10 w 13"/>
                  <a:gd name="T3" fmla="*/ 9 h 9"/>
                  <a:gd name="T4" fmla="*/ 10 w 13"/>
                  <a:gd name="T5" fmla="*/ 9 h 9"/>
                  <a:gd name="T6" fmla="*/ 13 w 13"/>
                  <a:gd name="T7" fmla="*/ 9 h 9"/>
                  <a:gd name="T8" fmla="*/ 13 w 13"/>
                  <a:gd name="T9" fmla="*/ 9 h 9"/>
                  <a:gd name="T10" fmla="*/ 3 w 13"/>
                  <a:gd name="T11" fmla="*/ 0 h 9"/>
                  <a:gd name="T12" fmla="*/ 0 w 13"/>
                  <a:gd name="T13" fmla="*/ 0 h 9"/>
                  <a:gd name="T14" fmla="*/ 0 w 13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lnTo>
                      <a:pt x="10" y="9"/>
                    </a:lnTo>
                    <a:lnTo>
                      <a:pt x="10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77" name="Freeform 649"/>
              <p:cNvSpPr/>
              <p:nvPr/>
            </p:nvSpPr>
            <p:spPr bwMode="auto">
              <a:xfrm>
                <a:off x="3084" y="992"/>
                <a:ext cx="13" cy="8"/>
              </a:xfrm>
              <a:custGeom>
                <a:avLst/>
                <a:gdLst>
                  <a:gd name="T0" fmla="*/ 7 w 13"/>
                  <a:gd name="T1" fmla="*/ 5 h 8"/>
                  <a:gd name="T2" fmla="*/ 13 w 13"/>
                  <a:gd name="T3" fmla="*/ 8 h 8"/>
                  <a:gd name="T4" fmla="*/ 13 w 13"/>
                  <a:gd name="T5" fmla="*/ 8 h 8"/>
                  <a:gd name="T6" fmla="*/ 7 w 13"/>
                  <a:gd name="T7" fmla="*/ 6 h 8"/>
                  <a:gd name="T8" fmla="*/ 0 w 13"/>
                  <a:gd name="T9" fmla="*/ 3 h 8"/>
                  <a:gd name="T10" fmla="*/ 0 w 13"/>
                  <a:gd name="T11" fmla="*/ 0 h 8"/>
                  <a:gd name="T12" fmla="*/ 3 w 13"/>
                  <a:gd name="T13" fmla="*/ 0 h 8"/>
                  <a:gd name="T14" fmla="*/ 7 w 13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7" y="5"/>
                    </a:moveTo>
                    <a:lnTo>
                      <a:pt x="13" y="8"/>
                    </a:lnTo>
                    <a:lnTo>
                      <a:pt x="13" y="8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78" name="Freeform 650"/>
              <p:cNvSpPr/>
              <p:nvPr/>
            </p:nvSpPr>
            <p:spPr bwMode="auto">
              <a:xfrm>
                <a:off x="3622" y="991"/>
                <a:ext cx="10" cy="7"/>
              </a:xfrm>
              <a:custGeom>
                <a:avLst/>
                <a:gdLst>
                  <a:gd name="T0" fmla="*/ 4 w 10"/>
                  <a:gd name="T1" fmla="*/ 3 h 7"/>
                  <a:gd name="T2" fmla="*/ 0 w 10"/>
                  <a:gd name="T3" fmla="*/ 6 h 7"/>
                  <a:gd name="T4" fmla="*/ 0 w 10"/>
                  <a:gd name="T5" fmla="*/ 7 h 7"/>
                  <a:gd name="T6" fmla="*/ 4 w 10"/>
                  <a:gd name="T7" fmla="*/ 6 h 7"/>
                  <a:gd name="T8" fmla="*/ 10 w 10"/>
                  <a:gd name="T9" fmla="*/ 3 h 7"/>
                  <a:gd name="T10" fmla="*/ 10 w 10"/>
                  <a:gd name="T11" fmla="*/ 0 h 7"/>
                  <a:gd name="T12" fmla="*/ 10 w 10"/>
                  <a:gd name="T13" fmla="*/ 0 h 7"/>
                  <a:gd name="T14" fmla="*/ 4 w 10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4" y="3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79" name="Freeform 651"/>
              <p:cNvSpPr/>
              <p:nvPr/>
            </p:nvSpPr>
            <p:spPr bwMode="auto">
              <a:xfrm>
                <a:off x="2367" y="992"/>
                <a:ext cx="22" cy="11"/>
              </a:xfrm>
              <a:custGeom>
                <a:avLst/>
                <a:gdLst>
                  <a:gd name="T0" fmla="*/ 22 w 22"/>
                  <a:gd name="T1" fmla="*/ 9 h 11"/>
                  <a:gd name="T2" fmla="*/ 22 w 22"/>
                  <a:gd name="T3" fmla="*/ 9 h 11"/>
                  <a:gd name="T4" fmla="*/ 19 w 22"/>
                  <a:gd name="T5" fmla="*/ 11 h 11"/>
                  <a:gd name="T6" fmla="*/ 0 w 22"/>
                  <a:gd name="T7" fmla="*/ 2 h 11"/>
                  <a:gd name="T8" fmla="*/ 0 w 22"/>
                  <a:gd name="T9" fmla="*/ 0 h 11"/>
                  <a:gd name="T10" fmla="*/ 16 w 22"/>
                  <a:gd name="T11" fmla="*/ 6 h 11"/>
                  <a:gd name="T12" fmla="*/ 22 w 22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9"/>
                    </a:moveTo>
                    <a:lnTo>
                      <a:pt x="22" y="9"/>
                    </a:lnTo>
                    <a:lnTo>
                      <a:pt x="19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80" name="Freeform 652"/>
              <p:cNvSpPr/>
              <p:nvPr/>
            </p:nvSpPr>
            <p:spPr bwMode="auto">
              <a:xfrm>
                <a:off x="4330" y="988"/>
                <a:ext cx="22" cy="9"/>
              </a:xfrm>
              <a:custGeom>
                <a:avLst/>
                <a:gdLst>
                  <a:gd name="T0" fmla="*/ 0 w 22"/>
                  <a:gd name="T1" fmla="*/ 9 h 9"/>
                  <a:gd name="T2" fmla="*/ 0 w 22"/>
                  <a:gd name="T3" fmla="*/ 9 h 9"/>
                  <a:gd name="T4" fmla="*/ 3 w 22"/>
                  <a:gd name="T5" fmla="*/ 9 h 9"/>
                  <a:gd name="T6" fmla="*/ 22 w 22"/>
                  <a:gd name="T7" fmla="*/ 1 h 9"/>
                  <a:gd name="T8" fmla="*/ 22 w 22"/>
                  <a:gd name="T9" fmla="*/ 0 h 9"/>
                  <a:gd name="T10" fmla="*/ 6 w 22"/>
                  <a:gd name="T11" fmla="*/ 6 h 9"/>
                  <a:gd name="T12" fmla="*/ 0 w 2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81" name="Freeform 653"/>
              <p:cNvSpPr/>
              <p:nvPr/>
            </p:nvSpPr>
            <p:spPr bwMode="auto">
              <a:xfrm>
                <a:off x="3180" y="992"/>
                <a:ext cx="4" cy="8"/>
              </a:xfrm>
              <a:custGeom>
                <a:avLst/>
                <a:gdLst>
                  <a:gd name="T0" fmla="*/ 4 w 4"/>
                  <a:gd name="T1" fmla="*/ 6 h 8"/>
                  <a:gd name="T2" fmla="*/ 4 w 4"/>
                  <a:gd name="T3" fmla="*/ 6 h 8"/>
                  <a:gd name="T4" fmla="*/ 4 w 4"/>
                  <a:gd name="T5" fmla="*/ 8 h 8"/>
                  <a:gd name="T6" fmla="*/ 0 w 4"/>
                  <a:gd name="T7" fmla="*/ 5 h 8"/>
                  <a:gd name="T8" fmla="*/ 0 w 4"/>
                  <a:gd name="T9" fmla="*/ 0 h 8"/>
                  <a:gd name="T10" fmla="*/ 4 w 4"/>
                  <a:gd name="T11" fmla="*/ 3 h 8"/>
                  <a:gd name="T12" fmla="*/ 4 w 4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6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82" name="Freeform 654"/>
              <p:cNvSpPr/>
              <p:nvPr/>
            </p:nvSpPr>
            <p:spPr bwMode="auto">
              <a:xfrm>
                <a:off x="3533" y="991"/>
                <a:ext cx="6" cy="7"/>
              </a:xfrm>
              <a:custGeom>
                <a:avLst/>
                <a:gdLst>
                  <a:gd name="T0" fmla="*/ 3 w 6"/>
                  <a:gd name="T1" fmla="*/ 6 h 7"/>
                  <a:gd name="T2" fmla="*/ 0 w 6"/>
                  <a:gd name="T3" fmla="*/ 6 h 7"/>
                  <a:gd name="T4" fmla="*/ 3 w 6"/>
                  <a:gd name="T5" fmla="*/ 7 h 7"/>
                  <a:gd name="T6" fmla="*/ 6 w 6"/>
                  <a:gd name="T7" fmla="*/ 4 h 7"/>
                  <a:gd name="T8" fmla="*/ 6 w 6"/>
                  <a:gd name="T9" fmla="*/ 0 h 7"/>
                  <a:gd name="T10" fmla="*/ 3 w 6"/>
                  <a:gd name="T11" fmla="*/ 3 h 7"/>
                  <a:gd name="T12" fmla="*/ 3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3" y="6"/>
                    </a:moveTo>
                    <a:lnTo>
                      <a:pt x="0" y="6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83" name="Freeform 655"/>
              <p:cNvSpPr/>
              <p:nvPr/>
            </p:nvSpPr>
            <p:spPr bwMode="auto">
              <a:xfrm>
                <a:off x="2530" y="998"/>
                <a:ext cx="16" cy="5"/>
              </a:xfrm>
              <a:custGeom>
                <a:avLst/>
                <a:gdLst>
                  <a:gd name="T0" fmla="*/ 13 w 16"/>
                  <a:gd name="T1" fmla="*/ 5 h 5"/>
                  <a:gd name="T2" fmla="*/ 16 w 16"/>
                  <a:gd name="T3" fmla="*/ 5 h 5"/>
                  <a:gd name="T4" fmla="*/ 16 w 16"/>
                  <a:gd name="T5" fmla="*/ 5 h 5"/>
                  <a:gd name="T6" fmla="*/ 7 w 16"/>
                  <a:gd name="T7" fmla="*/ 5 h 5"/>
                  <a:gd name="T8" fmla="*/ 0 w 16"/>
                  <a:gd name="T9" fmla="*/ 0 h 5"/>
                  <a:gd name="T10" fmla="*/ 3 w 16"/>
                  <a:gd name="T11" fmla="*/ 0 h 5"/>
                  <a:gd name="T12" fmla="*/ 13 w 1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3" y="5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84" name="Freeform 656"/>
              <p:cNvSpPr/>
              <p:nvPr/>
            </p:nvSpPr>
            <p:spPr bwMode="auto">
              <a:xfrm>
                <a:off x="4173" y="994"/>
                <a:ext cx="16" cy="6"/>
              </a:xfrm>
              <a:custGeom>
                <a:avLst/>
                <a:gdLst>
                  <a:gd name="T0" fmla="*/ 3 w 16"/>
                  <a:gd name="T1" fmla="*/ 4 h 6"/>
                  <a:gd name="T2" fmla="*/ 0 w 16"/>
                  <a:gd name="T3" fmla="*/ 4 h 6"/>
                  <a:gd name="T4" fmla="*/ 0 w 16"/>
                  <a:gd name="T5" fmla="*/ 6 h 6"/>
                  <a:gd name="T6" fmla="*/ 10 w 16"/>
                  <a:gd name="T7" fmla="*/ 4 h 6"/>
                  <a:gd name="T8" fmla="*/ 16 w 16"/>
                  <a:gd name="T9" fmla="*/ 0 h 6"/>
                  <a:gd name="T10" fmla="*/ 10 w 16"/>
                  <a:gd name="T11" fmla="*/ 0 h 6"/>
                  <a:gd name="T12" fmla="*/ 3 w 16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3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85" name="Freeform 657"/>
              <p:cNvSpPr/>
              <p:nvPr/>
            </p:nvSpPr>
            <p:spPr bwMode="auto">
              <a:xfrm>
                <a:off x="2399" y="1004"/>
                <a:ext cx="16" cy="8"/>
              </a:xfrm>
              <a:custGeom>
                <a:avLst/>
                <a:gdLst>
                  <a:gd name="T0" fmla="*/ 16 w 16"/>
                  <a:gd name="T1" fmla="*/ 6 h 8"/>
                  <a:gd name="T2" fmla="*/ 16 w 16"/>
                  <a:gd name="T3" fmla="*/ 6 h 8"/>
                  <a:gd name="T4" fmla="*/ 16 w 16"/>
                  <a:gd name="T5" fmla="*/ 8 h 8"/>
                  <a:gd name="T6" fmla="*/ 3 w 16"/>
                  <a:gd name="T7" fmla="*/ 3 h 8"/>
                  <a:gd name="T8" fmla="*/ 0 w 16"/>
                  <a:gd name="T9" fmla="*/ 2 h 8"/>
                  <a:gd name="T10" fmla="*/ 3 w 16"/>
                  <a:gd name="T11" fmla="*/ 0 h 8"/>
                  <a:gd name="T12" fmla="*/ 16 w 16"/>
                  <a:gd name="T13" fmla="*/ 6 h 8"/>
                  <a:gd name="T14" fmla="*/ 16 w 16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86" name="Freeform 658"/>
              <p:cNvSpPr/>
              <p:nvPr/>
            </p:nvSpPr>
            <p:spPr bwMode="auto">
              <a:xfrm>
                <a:off x="4304" y="1000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3 w 16"/>
                  <a:gd name="T7" fmla="*/ 3 h 7"/>
                  <a:gd name="T8" fmla="*/ 16 w 16"/>
                  <a:gd name="T9" fmla="*/ 0 h 7"/>
                  <a:gd name="T10" fmla="*/ 13 w 16"/>
                  <a:gd name="T11" fmla="*/ 0 h 7"/>
                  <a:gd name="T12" fmla="*/ 0 w 16"/>
                  <a:gd name="T13" fmla="*/ 6 h 7"/>
                  <a:gd name="T14" fmla="*/ 0 w 16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87" name="Freeform 659"/>
              <p:cNvSpPr/>
              <p:nvPr/>
            </p:nvSpPr>
            <p:spPr bwMode="auto">
              <a:xfrm>
                <a:off x="2630" y="1004"/>
                <a:ext cx="22" cy="6"/>
              </a:xfrm>
              <a:custGeom>
                <a:avLst/>
                <a:gdLst>
                  <a:gd name="T0" fmla="*/ 22 w 22"/>
                  <a:gd name="T1" fmla="*/ 0 h 6"/>
                  <a:gd name="T2" fmla="*/ 9 w 22"/>
                  <a:gd name="T3" fmla="*/ 5 h 6"/>
                  <a:gd name="T4" fmla="*/ 6 w 22"/>
                  <a:gd name="T5" fmla="*/ 5 h 6"/>
                  <a:gd name="T6" fmla="*/ 0 w 22"/>
                  <a:gd name="T7" fmla="*/ 6 h 6"/>
                  <a:gd name="T8" fmla="*/ 0 w 22"/>
                  <a:gd name="T9" fmla="*/ 6 h 6"/>
                  <a:gd name="T10" fmla="*/ 0 w 22"/>
                  <a:gd name="T11" fmla="*/ 6 h 6"/>
                  <a:gd name="T12" fmla="*/ 6 w 22"/>
                  <a:gd name="T13" fmla="*/ 3 h 6"/>
                  <a:gd name="T14" fmla="*/ 19 w 22"/>
                  <a:gd name="T15" fmla="*/ 0 h 6"/>
                  <a:gd name="T16" fmla="*/ 22 w 22"/>
                  <a:gd name="T17" fmla="*/ 0 h 6"/>
                  <a:gd name="T18" fmla="*/ 22 w 22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6">
                    <a:moveTo>
                      <a:pt x="22" y="0"/>
                    </a:moveTo>
                    <a:lnTo>
                      <a:pt x="9" y="5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88" name="Freeform 660"/>
              <p:cNvSpPr/>
              <p:nvPr/>
            </p:nvSpPr>
            <p:spPr bwMode="auto">
              <a:xfrm>
                <a:off x="4067" y="1000"/>
                <a:ext cx="23" cy="7"/>
              </a:xfrm>
              <a:custGeom>
                <a:avLst/>
                <a:gdLst>
                  <a:gd name="T0" fmla="*/ 0 w 23"/>
                  <a:gd name="T1" fmla="*/ 1 h 7"/>
                  <a:gd name="T2" fmla="*/ 13 w 23"/>
                  <a:gd name="T3" fmla="*/ 4 h 7"/>
                  <a:gd name="T4" fmla="*/ 16 w 23"/>
                  <a:gd name="T5" fmla="*/ 4 h 7"/>
                  <a:gd name="T6" fmla="*/ 23 w 23"/>
                  <a:gd name="T7" fmla="*/ 7 h 7"/>
                  <a:gd name="T8" fmla="*/ 23 w 23"/>
                  <a:gd name="T9" fmla="*/ 7 h 7"/>
                  <a:gd name="T10" fmla="*/ 23 w 23"/>
                  <a:gd name="T11" fmla="*/ 6 h 7"/>
                  <a:gd name="T12" fmla="*/ 16 w 23"/>
                  <a:gd name="T13" fmla="*/ 3 h 7"/>
                  <a:gd name="T14" fmla="*/ 4 w 23"/>
                  <a:gd name="T15" fmla="*/ 0 h 7"/>
                  <a:gd name="T16" fmla="*/ 0 w 23"/>
                  <a:gd name="T17" fmla="*/ 0 h 7"/>
                  <a:gd name="T18" fmla="*/ 0 w 23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7">
                    <a:moveTo>
                      <a:pt x="0" y="1"/>
                    </a:moveTo>
                    <a:lnTo>
                      <a:pt x="13" y="4"/>
                    </a:lnTo>
                    <a:lnTo>
                      <a:pt x="16" y="4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89" name="Freeform 661"/>
              <p:cNvSpPr/>
              <p:nvPr/>
            </p:nvSpPr>
            <p:spPr bwMode="auto">
              <a:xfrm>
                <a:off x="3180" y="1006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9 h 9"/>
                  <a:gd name="T4" fmla="*/ 0 w 4"/>
                  <a:gd name="T5" fmla="*/ 1 h 9"/>
                  <a:gd name="T6" fmla="*/ 4 w 4"/>
                  <a:gd name="T7" fmla="*/ 0 h 9"/>
                  <a:gd name="T8" fmla="*/ 4 w 4"/>
                  <a:gd name="T9" fmla="*/ 7 h 9"/>
                  <a:gd name="T10" fmla="*/ 4 w 4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90" name="Freeform 662"/>
              <p:cNvSpPr/>
              <p:nvPr/>
            </p:nvSpPr>
            <p:spPr bwMode="auto">
              <a:xfrm>
                <a:off x="3533" y="1003"/>
                <a:ext cx="6" cy="10"/>
              </a:xfrm>
              <a:custGeom>
                <a:avLst/>
                <a:gdLst>
                  <a:gd name="T0" fmla="*/ 3 w 6"/>
                  <a:gd name="T1" fmla="*/ 10 h 10"/>
                  <a:gd name="T2" fmla="*/ 6 w 6"/>
                  <a:gd name="T3" fmla="*/ 10 h 10"/>
                  <a:gd name="T4" fmla="*/ 6 w 6"/>
                  <a:gd name="T5" fmla="*/ 3 h 10"/>
                  <a:gd name="T6" fmla="*/ 0 w 6"/>
                  <a:gd name="T7" fmla="*/ 0 h 10"/>
                  <a:gd name="T8" fmla="*/ 0 w 6"/>
                  <a:gd name="T9" fmla="*/ 9 h 10"/>
                  <a:gd name="T10" fmla="*/ 3 w 6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lnTo>
                      <a:pt x="6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91" name="Freeform 663"/>
              <p:cNvSpPr/>
              <p:nvPr/>
            </p:nvSpPr>
            <p:spPr bwMode="auto">
              <a:xfrm>
                <a:off x="3200" y="1007"/>
                <a:ext cx="163" cy="90"/>
              </a:xfrm>
              <a:custGeom>
                <a:avLst/>
                <a:gdLst>
                  <a:gd name="T0" fmla="*/ 124 w 163"/>
                  <a:gd name="T1" fmla="*/ 9 h 90"/>
                  <a:gd name="T2" fmla="*/ 144 w 163"/>
                  <a:gd name="T3" fmla="*/ 20 h 90"/>
                  <a:gd name="T4" fmla="*/ 157 w 163"/>
                  <a:gd name="T5" fmla="*/ 35 h 90"/>
                  <a:gd name="T6" fmla="*/ 163 w 163"/>
                  <a:gd name="T7" fmla="*/ 57 h 90"/>
                  <a:gd name="T8" fmla="*/ 157 w 163"/>
                  <a:gd name="T9" fmla="*/ 66 h 90"/>
                  <a:gd name="T10" fmla="*/ 140 w 163"/>
                  <a:gd name="T11" fmla="*/ 78 h 90"/>
                  <a:gd name="T12" fmla="*/ 124 w 163"/>
                  <a:gd name="T13" fmla="*/ 85 h 90"/>
                  <a:gd name="T14" fmla="*/ 118 w 163"/>
                  <a:gd name="T15" fmla="*/ 85 h 90"/>
                  <a:gd name="T16" fmla="*/ 105 w 163"/>
                  <a:gd name="T17" fmla="*/ 88 h 90"/>
                  <a:gd name="T18" fmla="*/ 89 w 163"/>
                  <a:gd name="T19" fmla="*/ 90 h 90"/>
                  <a:gd name="T20" fmla="*/ 73 w 163"/>
                  <a:gd name="T21" fmla="*/ 90 h 90"/>
                  <a:gd name="T22" fmla="*/ 64 w 163"/>
                  <a:gd name="T23" fmla="*/ 88 h 90"/>
                  <a:gd name="T24" fmla="*/ 48 w 163"/>
                  <a:gd name="T25" fmla="*/ 82 h 90"/>
                  <a:gd name="T26" fmla="*/ 32 w 163"/>
                  <a:gd name="T27" fmla="*/ 69 h 90"/>
                  <a:gd name="T28" fmla="*/ 28 w 163"/>
                  <a:gd name="T29" fmla="*/ 60 h 90"/>
                  <a:gd name="T30" fmla="*/ 32 w 163"/>
                  <a:gd name="T31" fmla="*/ 57 h 90"/>
                  <a:gd name="T32" fmla="*/ 28 w 163"/>
                  <a:gd name="T33" fmla="*/ 57 h 90"/>
                  <a:gd name="T34" fmla="*/ 54 w 163"/>
                  <a:gd name="T35" fmla="*/ 67 h 90"/>
                  <a:gd name="T36" fmla="*/ 67 w 163"/>
                  <a:gd name="T37" fmla="*/ 69 h 90"/>
                  <a:gd name="T38" fmla="*/ 99 w 163"/>
                  <a:gd name="T39" fmla="*/ 69 h 90"/>
                  <a:gd name="T40" fmla="*/ 108 w 163"/>
                  <a:gd name="T41" fmla="*/ 67 h 90"/>
                  <a:gd name="T42" fmla="*/ 124 w 163"/>
                  <a:gd name="T43" fmla="*/ 58 h 90"/>
                  <a:gd name="T44" fmla="*/ 131 w 163"/>
                  <a:gd name="T45" fmla="*/ 50 h 90"/>
                  <a:gd name="T46" fmla="*/ 131 w 163"/>
                  <a:gd name="T47" fmla="*/ 38 h 90"/>
                  <a:gd name="T48" fmla="*/ 118 w 163"/>
                  <a:gd name="T49" fmla="*/ 29 h 90"/>
                  <a:gd name="T50" fmla="*/ 96 w 163"/>
                  <a:gd name="T51" fmla="*/ 20 h 90"/>
                  <a:gd name="T52" fmla="*/ 73 w 163"/>
                  <a:gd name="T53" fmla="*/ 17 h 90"/>
                  <a:gd name="T54" fmla="*/ 35 w 163"/>
                  <a:gd name="T55" fmla="*/ 14 h 90"/>
                  <a:gd name="T56" fmla="*/ 12 w 163"/>
                  <a:gd name="T57" fmla="*/ 14 h 90"/>
                  <a:gd name="T58" fmla="*/ 9 w 163"/>
                  <a:gd name="T59" fmla="*/ 16 h 90"/>
                  <a:gd name="T60" fmla="*/ 3 w 163"/>
                  <a:gd name="T61" fmla="*/ 16 h 90"/>
                  <a:gd name="T62" fmla="*/ 0 w 163"/>
                  <a:gd name="T63" fmla="*/ 17 h 90"/>
                  <a:gd name="T64" fmla="*/ 6 w 163"/>
                  <a:gd name="T65" fmla="*/ 9 h 90"/>
                  <a:gd name="T66" fmla="*/ 6 w 163"/>
                  <a:gd name="T67" fmla="*/ 6 h 90"/>
                  <a:gd name="T68" fmla="*/ 25 w 163"/>
                  <a:gd name="T69" fmla="*/ 2 h 90"/>
                  <a:gd name="T70" fmla="*/ 60 w 163"/>
                  <a:gd name="T71" fmla="*/ 0 h 90"/>
                  <a:gd name="T72" fmla="*/ 96 w 163"/>
                  <a:gd name="T73" fmla="*/ 3 h 90"/>
                  <a:gd name="T74" fmla="*/ 124 w 163"/>
                  <a:gd name="T75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3" h="90">
                    <a:moveTo>
                      <a:pt x="124" y="9"/>
                    </a:moveTo>
                    <a:lnTo>
                      <a:pt x="144" y="20"/>
                    </a:lnTo>
                    <a:lnTo>
                      <a:pt x="157" y="35"/>
                    </a:lnTo>
                    <a:lnTo>
                      <a:pt x="163" y="57"/>
                    </a:lnTo>
                    <a:lnTo>
                      <a:pt x="157" y="66"/>
                    </a:lnTo>
                    <a:lnTo>
                      <a:pt x="140" y="78"/>
                    </a:lnTo>
                    <a:lnTo>
                      <a:pt x="124" y="85"/>
                    </a:lnTo>
                    <a:lnTo>
                      <a:pt x="118" y="85"/>
                    </a:lnTo>
                    <a:lnTo>
                      <a:pt x="105" y="88"/>
                    </a:lnTo>
                    <a:lnTo>
                      <a:pt x="89" y="90"/>
                    </a:lnTo>
                    <a:lnTo>
                      <a:pt x="73" y="90"/>
                    </a:lnTo>
                    <a:lnTo>
                      <a:pt x="64" y="88"/>
                    </a:lnTo>
                    <a:lnTo>
                      <a:pt x="48" y="82"/>
                    </a:lnTo>
                    <a:lnTo>
                      <a:pt x="32" y="69"/>
                    </a:lnTo>
                    <a:lnTo>
                      <a:pt x="28" y="60"/>
                    </a:lnTo>
                    <a:lnTo>
                      <a:pt x="32" y="57"/>
                    </a:lnTo>
                    <a:lnTo>
                      <a:pt x="28" y="57"/>
                    </a:lnTo>
                    <a:lnTo>
                      <a:pt x="54" y="67"/>
                    </a:lnTo>
                    <a:lnTo>
                      <a:pt x="67" y="69"/>
                    </a:lnTo>
                    <a:lnTo>
                      <a:pt x="99" y="69"/>
                    </a:lnTo>
                    <a:lnTo>
                      <a:pt x="108" y="67"/>
                    </a:lnTo>
                    <a:lnTo>
                      <a:pt x="124" y="58"/>
                    </a:lnTo>
                    <a:lnTo>
                      <a:pt x="131" y="50"/>
                    </a:lnTo>
                    <a:lnTo>
                      <a:pt x="131" y="38"/>
                    </a:lnTo>
                    <a:lnTo>
                      <a:pt x="118" y="29"/>
                    </a:lnTo>
                    <a:lnTo>
                      <a:pt x="96" y="20"/>
                    </a:lnTo>
                    <a:lnTo>
                      <a:pt x="73" y="17"/>
                    </a:lnTo>
                    <a:lnTo>
                      <a:pt x="35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25" y="2"/>
                    </a:lnTo>
                    <a:lnTo>
                      <a:pt x="60" y="0"/>
                    </a:lnTo>
                    <a:lnTo>
                      <a:pt x="96" y="3"/>
                    </a:lnTo>
                    <a:lnTo>
                      <a:pt x="124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92" name="Freeform 664"/>
              <p:cNvSpPr/>
              <p:nvPr/>
            </p:nvSpPr>
            <p:spPr bwMode="auto">
              <a:xfrm>
                <a:off x="3360" y="1006"/>
                <a:ext cx="160" cy="89"/>
              </a:xfrm>
              <a:custGeom>
                <a:avLst/>
                <a:gdLst>
                  <a:gd name="T0" fmla="*/ 35 w 160"/>
                  <a:gd name="T1" fmla="*/ 10 h 89"/>
                  <a:gd name="T2" fmla="*/ 16 w 160"/>
                  <a:gd name="T3" fmla="*/ 20 h 89"/>
                  <a:gd name="T4" fmla="*/ 3 w 160"/>
                  <a:gd name="T5" fmla="*/ 35 h 89"/>
                  <a:gd name="T6" fmla="*/ 0 w 160"/>
                  <a:gd name="T7" fmla="*/ 56 h 89"/>
                  <a:gd name="T8" fmla="*/ 3 w 160"/>
                  <a:gd name="T9" fmla="*/ 65 h 89"/>
                  <a:gd name="T10" fmla="*/ 19 w 160"/>
                  <a:gd name="T11" fmla="*/ 79 h 89"/>
                  <a:gd name="T12" fmla="*/ 35 w 160"/>
                  <a:gd name="T13" fmla="*/ 85 h 89"/>
                  <a:gd name="T14" fmla="*/ 41 w 160"/>
                  <a:gd name="T15" fmla="*/ 85 h 89"/>
                  <a:gd name="T16" fmla="*/ 54 w 160"/>
                  <a:gd name="T17" fmla="*/ 88 h 89"/>
                  <a:gd name="T18" fmla="*/ 70 w 160"/>
                  <a:gd name="T19" fmla="*/ 89 h 89"/>
                  <a:gd name="T20" fmla="*/ 86 w 160"/>
                  <a:gd name="T21" fmla="*/ 89 h 89"/>
                  <a:gd name="T22" fmla="*/ 96 w 160"/>
                  <a:gd name="T23" fmla="*/ 88 h 89"/>
                  <a:gd name="T24" fmla="*/ 112 w 160"/>
                  <a:gd name="T25" fmla="*/ 82 h 89"/>
                  <a:gd name="T26" fmla="*/ 128 w 160"/>
                  <a:gd name="T27" fmla="*/ 70 h 89"/>
                  <a:gd name="T28" fmla="*/ 131 w 160"/>
                  <a:gd name="T29" fmla="*/ 59 h 89"/>
                  <a:gd name="T30" fmla="*/ 128 w 160"/>
                  <a:gd name="T31" fmla="*/ 56 h 89"/>
                  <a:gd name="T32" fmla="*/ 131 w 160"/>
                  <a:gd name="T33" fmla="*/ 56 h 89"/>
                  <a:gd name="T34" fmla="*/ 105 w 160"/>
                  <a:gd name="T35" fmla="*/ 67 h 89"/>
                  <a:gd name="T36" fmla="*/ 93 w 160"/>
                  <a:gd name="T37" fmla="*/ 70 h 89"/>
                  <a:gd name="T38" fmla="*/ 61 w 160"/>
                  <a:gd name="T39" fmla="*/ 68 h 89"/>
                  <a:gd name="T40" fmla="*/ 51 w 160"/>
                  <a:gd name="T41" fmla="*/ 67 h 89"/>
                  <a:gd name="T42" fmla="*/ 35 w 160"/>
                  <a:gd name="T43" fmla="*/ 58 h 89"/>
                  <a:gd name="T44" fmla="*/ 29 w 160"/>
                  <a:gd name="T45" fmla="*/ 50 h 89"/>
                  <a:gd name="T46" fmla="*/ 32 w 160"/>
                  <a:gd name="T47" fmla="*/ 39 h 89"/>
                  <a:gd name="T48" fmla="*/ 41 w 160"/>
                  <a:gd name="T49" fmla="*/ 29 h 89"/>
                  <a:gd name="T50" fmla="*/ 64 w 160"/>
                  <a:gd name="T51" fmla="*/ 20 h 89"/>
                  <a:gd name="T52" fmla="*/ 86 w 160"/>
                  <a:gd name="T53" fmla="*/ 17 h 89"/>
                  <a:gd name="T54" fmla="*/ 125 w 160"/>
                  <a:gd name="T55" fmla="*/ 14 h 89"/>
                  <a:gd name="T56" fmla="*/ 147 w 160"/>
                  <a:gd name="T57" fmla="*/ 14 h 89"/>
                  <a:gd name="T58" fmla="*/ 150 w 160"/>
                  <a:gd name="T59" fmla="*/ 15 h 89"/>
                  <a:gd name="T60" fmla="*/ 157 w 160"/>
                  <a:gd name="T61" fmla="*/ 15 h 89"/>
                  <a:gd name="T62" fmla="*/ 160 w 160"/>
                  <a:gd name="T63" fmla="*/ 17 h 89"/>
                  <a:gd name="T64" fmla="*/ 153 w 160"/>
                  <a:gd name="T65" fmla="*/ 9 h 89"/>
                  <a:gd name="T66" fmla="*/ 153 w 160"/>
                  <a:gd name="T67" fmla="*/ 6 h 89"/>
                  <a:gd name="T68" fmla="*/ 134 w 160"/>
                  <a:gd name="T69" fmla="*/ 1 h 89"/>
                  <a:gd name="T70" fmla="*/ 99 w 160"/>
                  <a:gd name="T71" fmla="*/ 0 h 89"/>
                  <a:gd name="T72" fmla="*/ 64 w 160"/>
                  <a:gd name="T73" fmla="*/ 3 h 89"/>
                  <a:gd name="T74" fmla="*/ 35 w 160"/>
                  <a:gd name="T75" fmla="*/ 1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89">
                    <a:moveTo>
                      <a:pt x="35" y="10"/>
                    </a:moveTo>
                    <a:lnTo>
                      <a:pt x="16" y="20"/>
                    </a:lnTo>
                    <a:lnTo>
                      <a:pt x="3" y="35"/>
                    </a:lnTo>
                    <a:lnTo>
                      <a:pt x="0" y="56"/>
                    </a:lnTo>
                    <a:lnTo>
                      <a:pt x="3" y="65"/>
                    </a:lnTo>
                    <a:lnTo>
                      <a:pt x="19" y="79"/>
                    </a:lnTo>
                    <a:lnTo>
                      <a:pt x="35" y="85"/>
                    </a:lnTo>
                    <a:lnTo>
                      <a:pt x="41" y="85"/>
                    </a:lnTo>
                    <a:lnTo>
                      <a:pt x="54" y="88"/>
                    </a:lnTo>
                    <a:lnTo>
                      <a:pt x="70" y="89"/>
                    </a:lnTo>
                    <a:lnTo>
                      <a:pt x="86" y="89"/>
                    </a:lnTo>
                    <a:lnTo>
                      <a:pt x="96" y="88"/>
                    </a:lnTo>
                    <a:lnTo>
                      <a:pt x="112" y="82"/>
                    </a:lnTo>
                    <a:lnTo>
                      <a:pt x="128" y="70"/>
                    </a:lnTo>
                    <a:lnTo>
                      <a:pt x="131" y="59"/>
                    </a:lnTo>
                    <a:lnTo>
                      <a:pt x="128" y="56"/>
                    </a:lnTo>
                    <a:lnTo>
                      <a:pt x="131" y="56"/>
                    </a:lnTo>
                    <a:lnTo>
                      <a:pt x="105" y="67"/>
                    </a:lnTo>
                    <a:lnTo>
                      <a:pt x="93" y="70"/>
                    </a:lnTo>
                    <a:lnTo>
                      <a:pt x="61" y="68"/>
                    </a:lnTo>
                    <a:lnTo>
                      <a:pt x="51" y="67"/>
                    </a:lnTo>
                    <a:lnTo>
                      <a:pt x="35" y="58"/>
                    </a:lnTo>
                    <a:lnTo>
                      <a:pt x="29" y="50"/>
                    </a:lnTo>
                    <a:lnTo>
                      <a:pt x="32" y="39"/>
                    </a:lnTo>
                    <a:lnTo>
                      <a:pt x="41" y="29"/>
                    </a:lnTo>
                    <a:lnTo>
                      <a:pt x="64" y="20"/>
                    </a:lnTo>
                    <a:lnTo>
                      <a:pt x="86" y="17"/>
                    </a:lnTo>
                    <a:lnTo>
                      <a:pt x="125" y="14"/>
                    </a:lnTo>
                    <a:lnTo>
                      <a:pt x="147" y="14"/>
                    </a:lnTo>
                    <a:lnTo>
                      <a:pt x="150" y="15"/>
                    </a:lnTo>
                    <a:lnTo>
                      <a:pt x="157" y="15"/>
                    </a:lnTo>
                    <a:lnTo>
                      <a:pt x="160" y="17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34" y="1"/>
                    </a:lnTo>
                    <a:lnTo>
                      <a:pt x="99" y="0"/>
                    </a:lnTo>
                    <a:lnTo>
                      <a:pt x="64" y="3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93" name="Freeform 665"/>
              <p:cNvSpPr/>
              <p:nvPr/>
            </p:nvSpPr>
            <p:spPr bwMode="auto">
              <a:xfrm>
                <a:off x="2569" y="1010"/>
                <a:ext cx="12" cy="3"/>
              </a:xfrm>
              <a:custGeom>
                <a:avLst/>
                <a:gdLst>
                  <a:gd name="T0" fmla="*/ 12 w 12"/>
                  <a:gd name="T1" fmla="*/ 3 h 3"/>
                  <a:gd name="T2" fmla="*/ 6 w 12"/>
                  <a:gd name="T3" fmla="*/ 3 h 3"/>
                  <a:gd name="T4" fmla="*/ 0 w 12"/>
                  <a:gd name="T5" fmla="*/ 3 h 3"/>
                  <a:gd name="T6" fmla="*/ 0 w 12"/>
                  <a:gd name="T7" fmla="*/ 2 h 3"/>
                  <a:gd name="T8" fmla="*/ 0 w 12"/>
                  <a:gd name="T9" fmla="*/ 0 h 3"/>
                  <a:gd name="T10" fmla="*/ 6 w 12"/>
                  <a:gd name="T11" fmla="*/ 0 h 3"/>
                  <a:gd name="T12" fmla="*/ 12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2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94" name="Freeform 666"/>
              <p:cNvSpPr/>
              <p:nvPr/>
            </p:nvSpPr>
            <p:spPr bwMode="auto">
              <a:xfrm>
                <a:off x="4138" y="1006"/>
                <a:ext cx="13" cy="4"/>
              </a:xfrm>
              <a:custGeom>
                <a:avLst/>
                <a:gdLst>
                  <a:gd name="T0" fmla="*/ 0 w 13"/>
                  <a:gd name="T1" fmla="*/ 4 h 4"/>
                  <a:gd name="T2" fmla="*/ 6 w 13"/>
                  <a:gd name="T3" fmla="*/ 4 h 4"/>
                  <a:gd name="T4" fmla="*/ 13 w 13"/>
                  <a:gd name="T5" fmla="*/ 3 h 4"/>
                  <a:gd name="T6" fmla="*/ 13 w 13"/>
                  <a:gd name="T7" fmla="*/ 3 h 4"/>
                  <a:gd name="T8" fmla="*/ 13 w 13"/>
                  <a:gd name="T9" fmla="*/ 0 h 4"/>
                  <a:gd name="T10" fmla="*/ 6 w 13"/>
                  <a:gd name="T11" fmla="*/ 1 h 4"/>
                  <a:gd name="T12" fmla="*/ 0 w 1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6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95" name="Freeform 667"/>
              <p:cNvSpPr/>
              <p:nvPr/>
            </p:nvSpPr>
            <p:spPr bwMode="auto">
              <a:xfrm>
                <a:off x="2434" y="1013"/>
                <a:ext cx="19" cy="7"/>
              </a:xfrm>
              <a:custGeom>
                <a:avLst/>
                <a:gdLst>
                  <a:gd name="T0" fmla="*/ 19 w 19"/>
                  <a:gd name="T1" fmla="*/ 5 h 7"/>
                  <a:gd name="T2" fmla="*/ 19 w 19"/>
                  <a:gd name="T3" fmla="*/ 5 h 7"/>
                  <a:gd name="T4" fmla="*/ 19 w 19"/>
                  <a:gd name="T5" fmla="*/ 7 h 7"/>
                  <a:gd name="T6" fmla="*/ 13 w 19"/>
                  <a:gd name="T7" fmla="*/ 7 h 7"/>
                  <a:gd name="T8" fmla="*/ 0 w 19"/>
                  <a:gd name="T9" fmla="*/ 0 h 7"/>
                  <a:gd name="T10" fmla="*/ 0 w 19"/>
                  <a:gd name="T11" fmla="*/ 0 h 7"/>
                  <a:gd name="T12" fmla="*/ 16 w 19"/>
                  <a:gd name="T13" fmla="*/ 5 h 7"/>
                  <a:gd name="T14" fmla="*/ 19 w 19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7">
                    <a:moveTo>
                      <a:pt x="19" y="5"/>
                    </a:moveTo>
                    <a:lnTo>
                      <a:pt x="19" y="5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96" name="Freeform 668"/>
              <p:cNvSpPr/>
              <p:nvPr/>
            </p:nvSpPr>
            <p:spPr bwMode="auto">
              <a:xfrm>
                <a:off x="4266" y="1009"/>
                <a:ext cx="19" cy="6"/>
              </a:xfrm>
              <a:custGeom>
                <a:avLst/>
                <a:gdLst>
                  <a:gd name="T0" fmla="*/ 0 w 19"/>
                  <a:gd name="T1" fmla="*/ 4 h 6"/>
                  <a:gd name="T2" fmla="*/ 0 w 19"/>
                  <a:gd name="T3" fmla="*/ 4 h 6"/>
                  <a:gd name="T4" fmla="*/ 0 w 19"/>
                  <a:gd name="T5" fmla="*/ 6 h 6"/>
                  <a:gd name="T6" fmla="*/ 6 w 19"/>
                  <a:gd name="T7" fmla="*/ 6 h 6"/>
                  <a:gd name="T8" fmla="*/ 19 w 19"/>
                  <a:gd name="T9" fmla="*/ 0 h 6"/>
                  <a:gd name="T10" fmla="*/ 16 w 19"/>
                  <a:gd name="T11" fmla="*/ 0 h 6"/>
                  <a:gd name="T12" fmla="*/ 3 w 19"/>
                  <a:gd name="T13" fmla="*/ 4 h 6"/>
                  <a:gd name="T14" fmla="*/ 0 w 19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97" name="Freeform 669"/>
              <p:cNvSpPr/>
              <p:nvPr/>
            </p:nvSpPr>
            <p:spPr bwMode="auto">
              <a:xfrm>
                <a:off x="3260" y="1015"/>
                <a:ext cx="23" cy="6"/>
              </a:xfrm>
              <a:custGeom>
                <a:avLst/>
                <a:gdLst>
                  <a:gd name="T0" fmla="*/ 23 w 23"/>
                  <a:gd name="T1" fmla="*/ 5 h 6"/>
                  <a:gd name="T2" fmla="*/ 23 w 23"/>
                  <a:gd name="T3" fmla="*/ 6 h 6"/>
                  <a:gd name="T4" fmla="*/ 20 w 23"/>
                  <a:gd name="T5" fmla="*/ 6 h 6"/>
                  <a:gd name="T6" fmla="*/ 7 w 23"/>
                  <a:gd name="T7" fmla="*/ 1 h 6"/>
                  <a:gd name="T8" fmla="*/ 0 w 23"/>
                  <a:gd name="T9" fmla="*/ 1 h 6"/>
                  <a:gd name="T10" fmla="*/ 0 w 23"/>
                  <a:gd name="T11" fmla="*/ 0 h 6"/>
                  <a:gd name="T12" fmla="*/ 20 w 23"/>
                  <a:gd name="T13" fmla="*/ 3 h 6"/>
                  <a:gd name="T14" fmla="*/ 23 w 23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6">
                    <a:moveTo>
                      <a:pt x="23" y="5"/>
                    </a:moveTo>
                    <a:lnTo>
                      <a:pt x="23" y="6"/>
                    </a:lnTo>
                    <a:lnTo>
                      <a:pt x="20" y="6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0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98" name="Freeform 670"/>
              <p:cNvSpPr/>
              <p:nvPr/>
            </p:nvSpPr>
            <p:spPr bwMode="auto">
              <a:xfrm>
                <a:off x="3437" y="1013"/>
                <a:ext cx="22" cy="7"/>
              </a:xfrm>
              <a:custGeom>
                <a:avLst/>
                <a:gdLst>
                  <a:gd name="T0" fmla="*/ 0 w 22"/>
                  <a:gd name="T1" fmla="*/ 5 h 7"/>
                  <a:gd name="T2" fmla="*/ 0 w 22"/>
                  <a:gd name="T3" fmla="*/ 7 h 7"/>
                  <a:gd name="T4" fmla="*/ 3 w 22"/>
                  <a:gd name="T5" fmla="*/ 7 h 7"/>
                  <a:gd name="T6" fmla="*/ 16 w 22"/>
                  <a:gd name="T7" fmla="*/ 2 h 7"/>
                  <a:gd name="T8" fmla="*/ 22 w 22"/>
                  <a:gd name="T9" fmla="*/ 2 h 7"/>
                  <a:gd name="T10" fmla="*/ 22 w 22"/>
                  <a:gd name="T11" fmla="*/ 0 h 7"/>
                  <a:gd name="T12" fmla="*/ 3 w 22"/>
                  <a:gd name="T13" fmla="*/ 3 h 7"/>
                  <a:gd name="T14" fmla="*/ 0 w 22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0" y="5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99" name="Freeform 671"/>
              <p:cNvSpPr/>
              <p:nvPr/>
            </p:nvSpPr>
            <p:spPr bwMode="auto">
              <a:xfrm>
                <a:off x="3225" y="1016"/>
                <a:ext cx="23" cy="2"/>
              </a:xfrm>
              <a:custGeom>
                <a:avLst/>
                <a:gdLst>
                  <a:gd name="T0" fmla="*/ 23 w 23"/>
                  <a:gd name="T1" fmla="*/ 2 h 2"/>
                  <a:gd name="T2" fmla="*/ 23 w 23"/>
                  <a:gd name="T3" fmla="*/ 2 h 2"/>
                  <a:gd name="T4" fmla="*/ 0 w 23"/>
                  <a:gd name="T5" fmla="*/ 2 h 2"/>
                  <a:gd name="T6" fmla="*/ 0 w 23"/>
                  <a:gd name="T7" fmla="*/ 0 h 2"/>
                  <a:gd name="T8" fmla="*/ 19 w 23"/>
                  <a:gd name="T9" fmla="*/ 2 h 2"/>
                  <a:gd name="T10" fmla="*/ 23 w 2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2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00" name="Freeform 672"/>
              <p:cNvSpPr/>
              <p:nvPr/>
            </p:nvSpPr>
            <p:spPr bwMode="auto">
              <a:xfrm>
                <a:off x="3472" y="1015"/>
                <a:ext cx="22" cy="3"/>
              </a:xfrm>
              <a:custGeom>
                <a:avLst/>
                <a:gdLst>
                  <a:gd name="T0" fmla="*/ 0 w 22"/>
                  <a:gd name="T1" fmla="*/ 1 h 3"/>
                  <a:gd name="T2" fmla="*/ 0 w 22"/>
                  <a:gd name="T3" fmla="*/ 3 h 3"/>
                  <a:gd name="T4" fmla="*/ 22 w 22"/>
                  <a:gd name="T5" fmla="*/ 1 h 3"/>
                  <a:gd name="T6" fmla="*/ 22 w 22"/>
                  <a:gd name="T7" fmla="*/ 0 h 3"/>
                  <a:gd name="T8" fmla="*/ 3 w 22"/>
                  <a:gd name="T9" fmla="*/ 1 h 3"/>
                  <a:gd name="T10" fmla="*/ 0 w 2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0" y="1"/>
                    </a:moveTo>
                    <a:lnTo>
                      <a:pt x="0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01" name="Freeform 673"/>
              <p:cNvSpPr/>
              <p:nvPr/>
            </p:nvSpPr>
            <p:spPr bwMode="auto">
              <a:xfrm>
                <a:off x="2601" y="1018"/>
                <a:ext cx="16" cy="8"/>
              </a:xfrm>
              <a:custGeom>
                <a:avLst/>
                <a:gdLst>
                  <a:gd name="T0" fmla="*/ 16 w 16"/>
                  <a:gd name="T1" fmla="*/ 8 h 8"/>
                  <a:gd name="T2" fmla="*/ 9 w 16"/>
                  <a:gd name="T3" fmla="*/ 6 h 8"/>
                  <a:gd name="T4" fmla="*/ 0 w 16"/>
                  <a:gd name="T5" fmla="*/ 3 h 8"/>
                  <a:gd name="T6" fmla="*/ 3 w 16"/>
                  <a:gd name="T7" fmla="*/ 0 h 8"/>
                  <a:gd name="T8" fmla="*/ 16 w 16"/>
                  <a:gd name="T9" fmla="*/ 6 h 8"/>
                  <a:gd name="T10" fmla="*/ 16 w 1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9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02" name="Freeform 674"/>
              <p:cNvSpPr/>
              <p:nvPr/>
            </p:nvSpPr>
            <p:spPr bwMode="auto">
              <a:xfrm>
                <a:off x="4099" y="1015"/>
                <a:ext cx="17" cy="6"/>
              </a:xfrm>
              <a:custGeom>
                <a:avLst/>
                <a:gdLst>
                  <a:gd name="T0" fmla="*/ 0 w 17"/>
                  <a:gd name="T1" fmla="*/ 6 h 6"/>
                  <a:gd name="T2" fmla="*/ 10 w 17"/>
                  <a:gd name="T3" fmla="*/ 5 h 6"/>
                  <a:gd name="T4" fmla="*/ 17 w 17"/>
                  <a:gd name="T5" fmla="*/ 1 h 6"/>
                  <a:gd name="T6" fmla="*/ 17 w 17"/>
                  <a:gd name="T7" fmla="*/ 0 h 6"/>
                  <a:gd name="T8" fmla="*/ 0 w 17"/>
                  <a:gd name="T9" fmla="*/ 5 h 6"/>
                  <a:gd name="T10" fmla="*/ 0 w 1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lnTo>
                      <a:pt x="10" y="5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03" name="Freeform 675"/>
              <p:cNvSpPr/>
              <p:nvPr/>
            </p:nvSpPr>
            <p:spPr bwMode="auto">
              <a:xfrm>
                <a:off x="3299" y="1020"/>
                <a:ext cx="22" cy="7"/>
              </a:xfrm>
              <a:custGeom>
                <a:avLst/>
                <a:gdLst>
                  <a:gd name="T0" fmla="*/ 22 w 22"/>
                  <a:gd name="T1" fmla="*/ 6 h 7"/>
                  <a:gd name="T2" fmla="*/ 22 w 22"/>
                  <a:gd name="T3" fmla="*/ 6 h 7"/>
                  <a:gd name="T4" fmla="*/ 19 w 22"/>
                  <a:gd name="T5" fmla="*/ 7 h 7"/>
                  <a:gd name="T6" fmla="*/ 13 w 22"/>
                  <a:gd name="T7" fmla="*/ 4 h 7"/>
                  <a:gd name="T8" fmla="*/ 0 w 22"/>
                  <a:gd name="T9" fmla="*/ 1 h 7"/>
                  <a:gd name="T10" fmla="*/ 0 w 22"/>
                  <a:gd name="T11" fmla="*/ 0 h 7"/>
                  <a:gd name="T12" fmla="*/ 16 w 22"/>
                  <a:gd name="T13" fmla="*/ 4 h 7"/>
                  <a:gd name="T14" fmla="*/ 22 w 22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22" y="6"/>
                    </a:moveTo>
                    <a:lnTo>
                      <a:pt x="22" y="6"/>
                    </a:lnTo>
                    <a:lnTo>
                      <a:pt x="19" y="7"/>
                    </a:lnTo>
                    <a:lnTo>
                      <a:pt x="1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04" name="Freeform 676"/>
              <p:cNvSpPr/>
              <p:nvPr/>
            </p:nvSpPr>
            <p:spPr bwMode="auto">
              <a:xfrm>
                <a:off x="3398" y="1018"/>
                <a:ext cx="23" cy="8"/>
              </a:xfrm>
              <a:custGeom>
                <a:avLst/>
                <a:gdLst>
                  <a:gd name="T0" fmla="*/ 0 w 23"/>
                  <a:gd name="T1" fmla="*/ 6 h 8"/>
                  <a:gd name="T2" fmla="*/ 0 w 23"/>
                  <a:gd name="T3" fmla="*/ 8 h 8"/>
                  <a:gd name="T4" fmla="*/ 3 w 23"/>
                  <a:gd name="T5" fmla="*/ 8 h 8"/>
                  <a:gd name="T6" fmla="*/ 10 w 23"/>
                  <a:gd name="T7" fmla="*/ 5 h 8"/>
                  <a:gd name="T8" fmla="*/ 23 w 23"/>
                  <a:gd name="T9" fmla="*/ 3 h 8"/>
                  <a:gd name="T10" fmla="*/ 23 w 23"/>
                  <a:gd name="T11" fmla="*/ 0 h 8"/>
                  <a:gd name="T12" fmla="*/ 7 w 23"/>
                  <a:gd name="T13" fmla="*/ 5 h 8"/>
                  <a:gd name="T14" fmla="*/ 0 w 23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8">
                    <a:moveTo>
                      <a:pt x="0" y="6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10" y="5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05" name="Freeform 677"/>
              <p:cNvSpPr/>
              <p:nvPr/>
            </p:nvSpPr>
            <p:spPr bwMode="auto">
              <a:xfrm>
                <a:off x="3168" y="1021"/>
                <a:ext cx="6" cy="8"/>
              </a:xfrm>
              <a:custGeom>
                <a:avLst/>
                <a:gdLst>
                  <a:gd name="T0" fmla="*/ 3 w 6"/>
                  <a:gd name="T1" fmla="*/ 8 h 8"/>
                  <a:gd name="T2" fmla="*/ 0 w 6"/>
                  <a:gd name="T3" fmla="*/ 8 h 8"/>
                  <a:gd name="T4" fmla="*/ 0 w 6"/>
                  <a:gd name="T5" fmla="*/ 5 h 8"/>
                  <a:gd name="T6" fmla="*/ 6 w 6"/>
                  <a:gd name="T7" fmla="*/ 0 h 8"/>
                  <a:gd name="T8" fmla="*/ 6 w 6"/>
                  <a:gd name="T9" fmla="*/ 3 h 8"/>
                  <a:gd name="T10" fmla="*/ 3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06" name="Freeform 678"/>
              <p:cNvSpPr/>
              <p:nvPr/>
            </p:nvSpPr>
            <p:spPr bwMode="auto">
              <a:xfrm>
                <a:off x="3545" y="1020"/>
                <a:ext cx="7" cy="7"/>
              </a:xfrm>
              <a:custGeom>
                <a:avLst/>
                <a:gdLst>
                  <a:gd name="T0" fmla="*/ 4 w 7"/>
                  <a:gd name="T1" fmla="*/ 7 h 7"/>
                  <a:gd name="T2" fmla="*/ 7 w 7"/>
                  <a:gd name="T3" fmla="*/ 7 h 7"/>
                  <a:gd name="T4" fmla="*/ 7 w 7"/>
                  <a:gd name="T5" fmla="*/ 4 h 7"/>
                  <a:gd name="T6" fmla="*/ 0 w 7"/>
                  <a:gd name="T7" fmla="*/ 0 h 7"/>
                  <a:gd name="T8" fmla="*/ 0 w 7"/>
                  <a:gd name="T9" fmla="*/ 3 h 7"/>
                  <a:gd name="T10" fmla="*/ 4 w 7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07" name="Freeform 679"/>
              <p:cNvSpPr/>
              <p:nvPr/>
            </p:nvSpPr>
            <p:spPr bwMode="auto">
              <a:xfrm>
                <a:off x="2479" y="1021"/>
                <a:ext cx="26" cy="3"/>
              </a:xfrm>
              <a:custGeom>
                <a:avLst/>
                <a:gdLst>
                  <a:gd name="T0" fmla="*/ 26 w 26"/>
                  <a:gd name="T1" fmla="*/ 3 h 3"/>
                  <a:gd name="T2" fmla="*/ 26 w 26"/>
                  <a:gd name="T3" fmla="*/ 3 h 3"/>
                  <a:gd name="T4" fmla="*/ 26 w 26"/>
                  <a:gd name="T5" fmla="*/ 3 h 3"/>
                  <a:gd name="T6" fmla="*/ 6 w 26"/>
                  <a:gd name="T7" fmla="*/ 3 h 3"/>
                  <a:gd name="T8" fmla="*/ 0 w 26"/>
                  <a:gd name="T9" fmla="*/ 2 h 3"/>
                  <a:gd name="T10" fmla="*/ 3 w 26"/>
                  <a:gd name="T11" fmla="*/ 0 h 3"/>
                  <a:gd name="T12" fmla="*/ 16 w 26"/>
                  <a:gd name="T13" fmla="*/ 3 h 3"/>
                  <a:gd name="T14" fmla="*/ 26 w 2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3"/>
                    </a:moveTo>
                    <a:lnTo>
                      <a:pt x="26" y="3"/>
                    </a:lnTo>
                    <a:lnTo>
                      <a:pt x="26" y="3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08" name="Freeform 680"/>
              <p:cNvSpPr/>
              <p:nvPr/>
            </p:nvSpPr>
            <p:spPr bwMode="auto">
              <a:xfrm>
                <a:off x="4215" y="1016"/>
                <a:ext cx="25" cy="4"/>
              </a:xfrm>
              <a:custGeom>
                <a:avLst/>
                <a:gdLst>
                  <a:gd name="T0" fmla="*/ 0 w 25"/>
                  <a:gd name="T1" fmla="*/ 4 h 4"/>
                  <a:gd name="T2" fmla="*/ 0 w 25"/>
                  <a:gd name="T3" fmla="*/ 4 h 4"/>
                  <a:gd name="T4" fmla="*/ 0 w 25"/>
                  <a:gd name="T5" fmla="*/ 4 h 4"/>
                  <a:gd name="T6" fmla="*/ 19 w 25"/>
                  <a:gd name="T7" fmla="*/ 4 h 4"/>
                  <a:gd name="T8" fmla="*/ 25 w 25"/>
                  <a:gd name="T9" fmla="*/ 2 h 4"/>
                  <a:gd name="T10" fmla="*/ 22 w 25"/>
                  <a:gd name="T11" fmla="*/ 0 h 4"/>
                  <a:gd name="T12" fmla="*/ 9 w 25"/>
                  <a:gd name="T13" fmla="*/ 4 h 4"/>
                  <a:gd name="T14" fmla="*/ 0 w 2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09" name="Freeform 681"/>
              <p:cNvSpPr/>
              <p:nvPr/>
            </p:nvSpPr>
            <p:spPr bwMode="auto">
              <a:xfrm>
                <a:off x="2556" y="1024"/>
                <a:ext cx="25" cy="2"/>
              </a:xfrm>
              <a:custGeom>
                <a:avLst/>
                <a:gdLst>
                  <a:gd name="T0" fmla="*/ 25 w 25"/>
                  <a:gd name="T1" fmla="*/ 0 h 2"/>
                  <a:gd name="T2" fmla="*/ 25 w 25"/>
                  <a:gd name="T3" fmla="*/ 0 h 2"/>
                  <a:gd name="T4" fmla="*/ 13 w 25"/>
                  <a:gd name="T5" fmla="*/ 2 h 2"/>
                  <a:gd name="T6" fmla="*/ 3 w 25"/>
                  <a:gd name="T7" fmla="*/ 2 h 2"/>
                  <a:gd name="T8" fmla="*/ 0 w 25"/>
                  <a:gd name="T9" fmla="*/ 2 h 2"/>
                  <a:gd name="T10" fmla="*/ 0 w 25"/>
                  <a:gd name="T11" fmla="*/ 2 h 2"/>
                  <a:gd name="T12" fmla="*/ 19 w 25"/>
                  <a:gd name="T13" fmla="*/ 0 h 2"/>
                  <a:gd name="T14" fmla="*/ 22 w 25"/>
                  <a:gd name="T15" fmla="*/ 0 h 2"/>
                  <a:gd name="T16" fmla="*/ 25 w 2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">
                    <a:moveTo>
                      <a:pt x="25" y="0"/>
                    </a:moveTo>
                    <a:lnTo>
                      <a:pt x="25" y="0"/>
                    </a:lnTo>
                    <a:lnTo>
                      <a:pt x="1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10" name="Freeform 682"/>
              <p:cNvSpPr/>
              <p:nvPr/>
            </p:nvSpPr>
            <p:spPr bwMode="auto">
              <a:xfrm>
                <a:off x="4138" y="1020"/>
                <a:ext cx="26" cy="3"/>
              </a:xfrm>
              <a:custGeom>
                <a:avLst/>
                <a:gdLst>
                  <a:gd name="T0" fmla="*/ 0 w 26"/>
                  <a:gd name="T1" fmla="*/ 0 h 3"/>
                  <a:gd name="T2" fmla="*/ 0 w 26"/>
                  <a:gd name="T3" fmla="*/ 1 h 3"/>
                  <a:gd name="T4" fmla="*/ 13 w 26"/>
                  <a:gd name="T5" fmla="*/ 3 h 3"/>
                  <a:gd name="T6" fmla="*/ 22 w 26"/>
                  <a:gd name="T7" fmla="*/ 3 h 3"/>
                  <a:gd name="T8" fmla="*/ 26 w 26"/>
                  <a:gd name="T9" fmla="*/ 1 h 3"/>
                  <a:gd name="T10" fmla="*/ 26 w 26"/>
                  <a:gd name="T11" fmla="*/ 1 h 3"/>
                  <a:gd name="T12" fmla="*/ 6 w 26"/>
                  <a:gd name="T13" fmla="*/ 0 h 3"/>
                  <a:gd name="T14" fmla="*/ 3 w 26"/>
                  <a:gd name="T15" fmla="*/ 0 h 3"/>
                  <a:gd name="T16" fmla="*/ 0 w 2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0"/>
                    </a:moveTo>
                    <a:lnTo>
                      <a:pt x="0" y="1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11" name="Freeform 683"/>
              <p:cNvSpPr/>
              <p:nvPr/>
            </p:nvSpPr>
            <p:spPr bwMode="auto">
              <a:xfrm>
                <a:off x="2517" y="1024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13 w 29"/>
                  <a:gd name="T5" fmla="*/ 2 h 3"/>
                  <a:gd name="T6" fmla="*/ 0 w 29"/>
                  <a:gd name="T7" fmla="*/ 2 h 3"/>
                  <a:gd name="T8" fmla="*/ 4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13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12" name="Freeform 684"/>
              <p:cNvSpPr/>
              <p:nvPr/>
            </p:nvSpPr>
            <p:spPr bwMode="auto">
              <a:xfrm>
                <a:off x="4173" y="1020"/>
                <a:ext cx="29" cy="3"/>
              </a:xfrm>
              <a:custGeom>
                <a:avLst/>
                <a:gdLst>
                  <a:gd name="T0" fmla="*/ 0 w 29"/>
                  <a:gd name="T1" fmla="*/ 3 h 3"/>
                  <a:gd name="T2" fmla="*/ 0 w 29"/>
                  <a:gd name="T3" fmla="*/ 3 h 3"/>
                  <a:gd name="T4" fmla="*/ 16 w 29"/>
                  <a:gd name="T5" fmla="*/ 3 h 3"/>
                  <a:gd name="T6" fmla="*/ 29 w 29"/>
                  <a:gd name="T7" fmla="*/ 1 h 3"/>
                  <a:gd name="T8" fmla="*/ 26 w 29"/>
                  <a:gd name="T9" fmla="*/ 0 h 3"/>
                  <a:gd name="T10" fmla="*/ 3 w 29"/>
                  <a:gd name="T11" fmla="*/ 1 h 3"/>
                  <a:gd name="T12" fmla="*/ 0 w 2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3"/>
                    </a:moveTo>
                    <a:lnTo>
                      <a:pt x="0" y="3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13" name="Freeform 685"/>
              <p:cNvSpPr/>
              <p:nvPr/>
            </p:nvSpPr>
            <p:spPr bwMode="auto">
              <a:xfrm>
                <a:off x="2646" y="1032"/>
                <a:ext cx="16" cy="6"/>
              </a:xfrm>
              <a:custGeom>
                <a:avLst/>
                <a:gdLst>
                  <a:gd name="T0" fmla="*/ 16 w 16"/>
                  <a:gd name="T1" fmla="*/ 4 h 6"/>
                  <a:gd name="T2" fmla="*/ 16 w 16"/>
                  <a:gd name="T3" fmla="*/ 6 h 6"/>
                  <a:gd name="T4" fmla="*/ 12 w 16"/>
                  <a:gd name="T5" fmla="*/ 6 h 6"/>
                  <a:gd name="T6" fmla="*/ 6 w 16"/>
                  <a:gd name="T7" fmla="*/ 4 h 6"/>
                  <a:gd name="T8" fmla="*/ 6 w 16"/>
                  <a:gd name="T9" fmla="*/ 4 h 6"/>
                  <a:gd name="T10" fmla="*/ 0 w 16"/>
                  <a:gd name="T11" fmla="*/ 3 h 6"/>
                  <a:gd name="T12" fmla="*/ 3 w 16"/>
                  <a:gd name="T13" fmla="*/ 0 h 6"/>
                  <a:gd name="T14" fmla="*/ 16 w 16"/>
                  <a:gd name="T15" fmla="*/ 4 h 6"/>
                  <a:gd name="T16" fmla="*/ 16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6" y="4"/>
                    </a:moveTo>
                    <a:lnTo>
                      <a:pt x="16" y="6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14" name="Freeform 686"/>
              <p:cNvSpPr/>
              <p:nvPr/>
            </p:nvSpPr>
            <p:spPr bwMode="auto">
              <a:xfrm>
                <a:off x="4058" y="1029"/>
                <a:ext cx="16" cy="6"/>
              </a:xfrm>
              <a:custGeom>
                <a:avLst/>
                <a:gdLst>
                  <a:gd name="T0" fmla="*/ 0 w 16"/>
                  <a:gd name="T1" fmla="*/ 4 h 6"/>
                  <a:gd name="T2" fmla="*/ 0 w 16"/>
                  <a:gd name="T3" fmla="*/ 6 h 6"/>
                  <a:gd name="T4" fmla="*/ 6 w 16"/>
                  <a:gd name="T5" fmla="*/ 6 h 6"/>
                  <a:gd name="T6" fmla="*/ 9 w 16"/>
                  <a:gd name="T7" fmla="*/ 4 h 6"/>
                  <a:gd name="T8" fmla="*/ 9 w 16"/>
                  <a:gd name="T9" fmla="*/ 3 h 6"/>
                  <a:gd name="T10" fmla="*/ 16 w 16"/>
                  <a:gd name="T11" fmla="*/ 1 h 6"/>
                  <a:gd name="T12" fmla="*/ 13 w 16"/>
                  <a:gd name="T13" fmla="*/ 0 h 6"/>
                  <a:gd name="T14" fmla="*/ 0 w 16"/>
                  <a:gd name="T15" fmla="*/ 4 h 6"/>
                  <a:gd name="T16" fmla="*/ 0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15" name="Freeform 687"/>
              <p:cNvSpPr/>
              <p:nvPr/>
            </p:nvSpPr>
            <p:spPr bwMode="auto">
              <a:xfrm>
                <a:off x="3331" y="1032"/>
                <a:ext cx="9" cy="10"/>
              </a:xfrm>
              <a:custGeom>
                <a:avLst/>
                <a:gdLst>
                  <a:gd name="T0" fmla="*/ 9 w 9"/>
                  <a:gd name="T1" fmla="*/ 9 h 10"/>
                  <a:gd name="T2" fmla="*/ 9 w 9"/>
                  <a:gd name="T3" fmla="*/ 10 h 10"/>
                  <a:gd name="T4" fmla="*/ 6 w 9"/>
                  <a:gd name="T5" fmla="*/ 10 h 10"/>
                  <a:gd name="T6" fmla="*/ 0 w 9"/>
                  <a:gd name="T7" fmla="*/ 1 h 10"/>
                  <a:gd name="T8" fmla="*/ 0 w 9"/>
                  <a:gd name="T9" fmla="*/ 0 h 10"/>
                  <a:gd name="T10" fmla="*/ 6 w 9"/>
                  <a:gd name="T11" fmla="*/ 4 h 10"/>
                  <a:gd name="T12" fmla="*/ 9 w 9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9" y="9"/>
                    </a:moveTo>
                    <a:lnTo>
                      <a:pt x="9" y="10"/>
                    </a:lnTo>
                    <a:lnTo>
                      <a:pt x="6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16" name="Freeform 688"/>
              <p:cNvSpPr/>
              <p:nvPr/>
            </p:nvSpPr>
            <p:spPr bwMode="auto">
              <a:xfrm>
                <a:off x="3379" y="1032"/>
                <a:ext cx="10" cy="9"/>
              </a:xfrm>
              <a:custGeom>
                <a:avLst/>
                <a:gdLst>
                  <a:gd name="T0" fmla="*/ 0 w 10"/>
                  <a:gd name="T1" fmla="*/ 9 h 9"/>
                  <a:gd name="T2" fmla="*/ 0 w 10"/>
                  <a:gd name="T3" fmla="*/ 9 h 9"/>
                  <a:gd name="T4" fmla="*/ 3 w 10"/>
                  <a:gd name="T5" fmla="*/ 9 h 9"/>
                  <a:gd name="T6" fmla="*/ 10 w 10"/>
                  <a:gd name="T7" fmla="*/ 0 h 9"/>
                  <a:gd name="T8" fmla="*/ 10 w 10"/>
                  <a:gd name="T9" fmla="*/ 0 h 9"/>
                  <a:gd name="T10" fmla="*/ 3 w 10"/>
                  <a:gd name="T11" fmla="*/ 3 h 9"/>
                  <a:gd name="T12" fmla="*/ 0 w 1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17" name="Freeform 689"/>
              <p:cNvSpPr/>
              <p:nvPr/>
            </p:nvSpPr>
            <p:spPr bwMode="auto">
              <a:xfrm>
                <a:off x="3142" y="1035"/>
                <a:ext cx="13" cy="6"/>
              </a:xfrm>
              <a:custGeom>
                <a:avLst/>
                <a:gdLst>
                  <a:gd name="T0" fmla="*/ 3 w 13"/>
                  <a:gd name="T1" fmla="*/ 6 h 6"/>
                  <a:gd name="T2" fmla="*/ 3 w 13"/>
                  <a:gd name="T3" fmla="*/ 6 h 6"/>
                  <a:gd name="T4" fmla="*/ 0 w 13"/>
                  <a:gd name="T5" fmla="*/ 4 h 6"/>
                  <a:gd name="T6" fmla="*/ 0 w 13"/>
                  <a:gd name="T7" fmla="*/ 3 h 6"/>
                  <a:gd name="T8" fmla="*/ 13 w 13"/>
                  <a:gd name="T9" fmla="*/ 0 h 6"/>
                  <a:gd name="T10" fmla="*/ 13 w 13"/>
                  <a:gd name="T11" fmla="*/ 1 h 6"/>
                  <a:gd name="T12" fmla="*/ 3 w 1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3" y="6"/>
                    </a:move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18" name="Freeform 690"/>
              <p:cNvSpPr/>
              <p:nvPr/>
            </p:nvSpPr>
            <p:spPr bwMode="auto">
              <a:xfrm>
                <a:off x="3565" y="1032"/>
                <a:ext cx="12" cy="7"/>
              </a:xfrm>
              <a:custGeom>
                <a:avLst/>
                <a:gdLst>
                  <a:gd name="T0" fmla="*/ 9 w 12"/>
                  <a:gd name="T1" fmla="*/ 7 h 7"/>
                  <a:gd name="T2" fmla="*/ 9 w 12"/>
                  <a:gd name="T3" fmla="*/ 7 h 7"/>
                  <a:gd name="T4" fmla="*/ 12 w 12"/>
                  <a:gd name="T5" fmla="*/ 6 h 7"/>
                  <a:gd name="T6" fmla="*/ 12 w 12"/>
                  <a:gd name="T7" fmla="*/ 4 h 7"/>
                  <a:gd name="T8" fmla="*/ 0 w 12"/>
                  <a:gd name="T9" fmla="*/ 0 h 7"/>
                  <a:gd name="T10" fmla="*/ 0 w 12"/>
                  <a:gd name="T11" fmla="*/ 3 h 7"/>
                  <a:gd name="T12" fmla="*/ 9 w 1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9" y="7"/>
                    </a:moveTo>
                    <a:lnTo>
                      <a:pt x="9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19" name="Freeform 691"/>
              <p:cNvSpPr/>
              <p:nvPr/>
            </p:nvSpPr>
            <p:spPr bwMode="auto">
              <a:xfrm>
                <a:off x="2684" y="1042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6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3 w 13"/>
                  <a:gd name="T9" fmla="*/ 0 h 5"/>
                  <a:gd name="T10" fmla="*/ 13 w 13"/>
                  <a:gd name="T11" fmla="*/ 3 h 5"/>
                  <a:gd name="T12" fmla="*/ 13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6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20" name="Freeform 692"/>
              <p:cNvSpPr/>
              <p:nvPr/>
            </p:nvSpPr>
            <p:spPr bwMode="auto">
              <a:xfrm>
                <a:off x="4023" y="1039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6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9 w 12"/>
                  <a:gd name="T9" fmla="*/ 0 h 3"/>
                  <a:gd name="T10" fmla="*/ 0 w 12"/>
                  <a:gd name="T11" fmla="*/ 3 h 3"/>
                  <a:gd name="T12" fmla="*/ 0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21" name="Freeform 693"/>
              <p:cNvSpPr/>
              <p:nvPr/>
            </p:nvSpPr>
            <p:spPr bwMode="auto">
              <a:xfrm>
                <a:off x="3113" y="1047"/>
                <a:ext cx="13" cy="6"/>
              </a:xfrm>
              <a:custGeom>
                <a:avLst/>
                <a:gdLst>
                  <a:gd name="T0" fmla="*/ 10 w 13"/>
                  <a:gd name="T1" fmla="*/ 4 h 6"/>
                  <a:gd name="T2" fmla="*/ 0 w 13"/>
                  <a:gd name="T3" fmla="*/ 6 h 6"/>
                  <a:gd name="T4" fmla="*/ 0 w 13"/>
                  <a:gd name="T5" fmla="*/ 6 h 6"/>
                  <a:gd name="T6" fmla="*/ 0 w 13"/>
                  <a:gd name="T7" fmla="*/ 6 h 6"/>
                  <a:gd name="T8" fmla="*/ 0 w 13"/>
                  <a:gd name="T9" fmla="*/ 4 h 6"/>
                  <a:gd name="T10" fmla="*/ 10 w 13"/>
                  <a:gd name="T11" fmla="*/ 0 h 6"/>
                  <a:gd name="T12" fmla="*/ 13 w 13"/>
                  <a:gd name="T13" fmla="*/ 0 h 6"/>
                  <a:gd name="T14" fmla="*/ 10 w 1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22" name="Freeform 694"/>
              <p:cNvSpPr/>
              <p:nvPr/>
            </p:nvSpPr>
            <p:spPr bwMode="auto">
              <a:xfrm>
                <a:off x="3593" y="1045"/>
                <a:ext cx="17" cy="6"/>
              </a:xfrm>
              <a:custGeom>
                <a:avLst/>
                <a:gdLst>
                  <a:gd name="T0" fmla="*/ 4 w 17"/>
                  <a:gd name="T1" fmla="*/ 5 h 6"/>
                  <a:gd name="T2" fmla="*/ 13 w 17"/>
                  <a:gd name="T3" fmla="*/ 6 h 6"/>
                  <a:gd name="T4" fmla="*/ 13 w 17"/>
                  <a:gd name="T5" fmla="*/ 6 h 6"/>
                  <a:gd name="T6" fmla="*/ 17 w 17"/>
                  <a:gd name="T7" fmla="*/ 6 h 6"/>
                  <a:gd name="T8" fmla="*/ 17 w 17"/>
                  <a:gd name="T9" fmla="*/ 5 h 6"/>
                  <a:gd name="T10" fmla="*/ 4 w 17"/>
                  <a:gd name="T11" fmla="*/ 0 h 6"/>
                  <a:gd name="T12" fmla="*/ 0 w 17"/>
                  <a:gd name="T13" fmla="*/ 0 h 6"/>
                  <a:gd name="T14" fmla="*/ 4 w 17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4" y="5"/>
                    </a:moveTo>
                    <a:lnTo>
                      <a:pt x="13" y="6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23" name="Freeform 695"/>
              <p:cNvSpPr/>
              <p:nvPr/>
            </p:nvSpPr>
            <p:spPr bwMode="auto">
              <a:xfrm>
                <a:off x="2722" y="1050"/>
                <a:ext cx="26" cy="6"/>
              </a:xfrm>
              <a:custGeom>
                <a:avLst/>
                <a:gdLst>
                  <a:gd name="T0" fmla="*/ 23 w 26"/>
                  <a:gd name="T1" fmla="*/ 4 h 6"/>
                  <a:gd name="T2" fmla="*/ 26 w 26"/>
                  <a:gd name="T3" fmla="*/ 6 h 6"/>
                  <a:gd name="T4" fmla="*/ 26 w 26"/>
                  <a:gd name="T5" fmla="*/ 6 h 6"/>
                  <a:gd name="T6" fmla="*/ 7 w 26"/>
                  <a:gd name="T7" fmla="*/ 4 h 6"/>
                  <a:gd name="T8" fmla="*/ 0 w 26"/>
                  <a:gd name="T9" fmla="*/ 1 h 6"/>
                  <a:gd name="T10" fmla="*/ 0 w 26"/>
                  <a:gd name="T11" fmla="*/ 0 h 6"/>
                  <a:gd name="T12" fmla="*/ 16 w 26"/>
                  <a:gd name="T13" fmla="*/ 4 h 6"/>
                  <a:gd name="T14" fmla="*/ 23 w 2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23" y="4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24" name="Freeform 696"/>
              <p:cNvSpPr/>
              <p:nvPr/>
            </p:nvSpPr>
            <p:spPr bwMode="auto">
              <a:xfrm>
                <a:off x="3971" y="1047"/>
                <a:ext cx="26" cy="6"/>
              </a:xfrm>
              <a:custGeom>
                <a:avLst/>
                <a:gdLst>
                  <a:gd name="T0" fmla="*/ 4 w 26"/>
                  <a:gd name="T1" fmla="*/ 4 h 6"/>
                  <a:gd name="T2" fmla="*/ 0 w 26"/>
                  <a:gd name="T3" fmla="*/ 4 h 6"/>
                  <a:gd name="T4" fmla="*/ 0 w 26"/>
                  <a:gd name="T5" fmla="*/ 6 h 6"/>
                  <a:gd name="T6" fmla="*/ 20 w 26"/>
                  <a:gd name="T7" fmla="*/ 4 h 6"/>
                  <a:gd name="T8" fmla="*/ 26 w 26"/>
                  <a:gd name="T9" fmla="*/ 1 h 6"/>
                  <a:gd name="T10" fmla="*/ 26 w 26"/>
                  <a:gd name="T11" fmla="*/ 0 h 6"/>
                  <a:gd name="T12" fmla="*/ 10 w 26"/>
                  <a:gd name="T13" fmla="*/ 4 h 6"/>
                  <a:gd name="T14" fmla="*/ 4 w 2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4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25" name="Freeform 697"/>
              <p:cNvSpPr/>
              <p:nvPr/>
            </p:nvSpPr>
            <p:spPr bwMode="auto">
              <a:xfrm>
                <a:off x="3248" y="1051"/>
                <a:ext cx="105" cy="40"/>
              </a:xfrm>
              <a:custGeom>
                <a:avLst/>
                <a:gdLst>
                  <a:gd name="T0" fmla="*/ 102 w 105"/>
                  <a:gd name="T1" fmla="*/ 16 h 40"/>
                  <a:gd name="T2" fmla="*/ 92 w 105"/>
                  <a:gd name="T3" fmla="*/ 28 h 40"/>
                  <a:gd name="T4" fmla="*/ 76 w 105"/>
                  <a:gd name="T5" fmla="*/ 34 h 40"/>
                  <a:gd name="T6" fmla="*/ 57 w 105"/>
                  <a:gd name="T7" fmla="*/ 38 h 40"/>
                  <a:gd name="T8" fmla="*/ 38 w 105"/>
                  <a:gd name="T9" fmla="*/ 40 h 40"/>
                  <a:gd name="T10" fmla="*/ 25 w 105"/>
                  <a:gd name="T11" fmla="*/ 38 h 40"/>
                  <a:gd name="T12" fmla="*/ 16 w 105"/>
                  <a:gd name="T13" fmla="*/ 35 h 40"/>
                  <a:gd name="T14" fmla="*/ 0 w 105"/>
                  <a:gd name="T15" fmla="*/ 28 h 40"/>
                  <a:gd name="T16" fmla="*/ 0 w 105"/>
                  <a:gd name="T17" fmla="*/ 26 h 40"/>
                  <a:gd name="T18" fmla="*/ 0 w 105"/>
                  <a:gd name="T19" fmla="*/ 26 h 40"/>
                  <a:gd name="T20" fmla="*/ 9 w 105"/>
                  <a:gd name="T21" fmla="*/ 28 h 40"/>
                  <a:gd name="T22" fmla="*/ 57 w 105"/>
                  <a:gd name="T23" fmla="*/ 28 h 40"/>
                  <a:gd name="T24" fmla="*/ 76 w 105"/>
                  <a:gd name="T25" fmla="*/ 23 h 40"/>
                  <a:gd name="T26" fmla="*/ 86 w 105"/>
                  <a:gd name="T27" fmla="*/ 13 h 40"/>
                  <a:gd name="T28" fmla="*/ 96 w 105"/>
                  <a:gd name="T29" fmla="*/ 6 h 40"/>
                  <a:gd name="T30" fmla="*/ 99 w 105"/>
                  <a:gd name="T31" fmla="*/ 0 h 40"/>
                  <a:gd name="T32" fmla="*/ 105 w 105"/>
                  <a:gd name="T33" fmla="*/ 0 h 40"/>
                  <a:gd name="T34" fmla="*/ 102 w 105"/>
                  <a:gd name="T35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40">
                    <a:moveTo>
                      <a:pt x="102" y="16"/>
                    </a:moveTo>
                    <a:lnTo>
                      <a:pt x="92" y="28"/>
                    </a:lnTo>
                    <a:lnTo>
                      <a:pt x="76" y="34"/>
                    </a:lnTo>
                    <a:lnTo>
                      <a:pt x="57" y="38"/>
                    </a:lnTo>
                    <a:lnTo>
                      <a:pt x="38" y="40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57" y="28"/>
                    </a:lnTo>
                    <a:lnTo>
                      <a:pt x="76" y="23"/>
                    </a:lnTo>
                    <a:lnTo>
                      <a:pt x="86" y="13"/>
                    </a:lnTo>
                    <a:lnTo>
                      <a:pt x="96" y="6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02" y="1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26" name="Freeform 698"/>
              <p:cNvSpPr/>
              <p:nvPr/>
            </p:nvSpPr>
            <p:spPr bwMode="auto">
              <a:xfrm>
                <a:off x="3369" y="1050"/>
                <a:ext cx="103" cy="39"/>
              </a:xfrm>
              <a:custGeom>
                <a:avLst/>
                <a:gdLst>
                  <a:gd name="T0" fmla="*/ 0 w 103"/>
                  <a:gd name="T1" fmla="*/ 17 h 39"/>
                  <a:gd name="T2" fmla="*/ 13 w 103"/>
                  <a:gd name="T3" fmla="*/ 27 h 39"/>
                  <a:gd name="T4" fmla="*/ 29 w 103"/>
                  <a:gd name="T5" fmla="*/ 35 h 39"/>
                  <a:gd name="T6" fmla="*/ 48 w 103"/>
                  <a:gd name="T7" fmla="*/ 38 h 39"/>
                  <a:gd name="T8" fmla="*/ 64 w 103"/>
                  <a:gd name="T9" fmla="*/ 39 h 39"/>
                  <a:gd name="T10" fmla="*/ 77 w 103"/>
                  <a:gd name="T11" fmla="*/ 39 h 39"/>
                  <a:gd name="T12" fmla="*/ 90 w 103"/>
                  <a:gd name="T13" fmla="*/ 35 h 39"/>
                  <a:gd name="T14" fmla="*/ 103 w 103"/>
                  <a:gd name="T15" fmla="*/ 27 h 39"/>
                  <a:gd name="T16" fmla="*/ 103 w 103"/>
                  <a:gd name="T17" fmla="*/ 26 h 39"/>
                  <a:gd name="T18" fmla="*/ 103 w 103"/>
                  <a:gd name="T19" fmla="*/ 26 h 39"/>
                  <a:gd name="T20" fmla="*/ 93 w 103"/>
                  <a:gd name="T21" fmla="*/ 29 h 39"/>
                  <a:gd name="T22" fmla="*/ 45 w 103"/>
                  <a:gd name="T23" fmla="*/ 27 h 39"/>
                  <a:gd name="T24" fmla="*/ 26 w 103"/>
                  <a:gd name="T25" fmla="*/ 23 h 39"/>
                  <a:gd name="T26" fmla="*/ 16 w 103"/>
                  <a:gd name="T27" fmla="*/ 12 h 39"/>
                  <a:gd name="T28" fmla="*/ 7 w 103"/>
                  <a:gd name="T29" fmla="*/ 6 h 39"/>
                  <a:gd name="T30" fmla="*/ 4 w 103"/>
                  <a:gd name="T31" fmla="*/ 0 h 39"/>
                  <a:gd name="T32" fmla="*/ 0 w 103"/>
                  <a:gd name="T33" fmla="*/ 1 h 39"/>
                  <a:gd name="T34" fmla="*/ 0 w 103"/>
                  <a:gd name="T35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39">
                    <a:moveTo>
                      <a:pt x="0" y="17"/>
                    </a:moveTo>
                    <a:lnTo>
                      <a:pt x="13" y="27"/>
                    </a:lnTo>
                    <a:lnTo>
                      <a:pt x="29" y="35"/>
                    </a:lnTo>
                    <a:lnTo>
                      <a:pt x="48" y="38"/>
                    </a:lnTo>
                    <a:lnTo>
                      <a:pt x="64" y="39"/>
                    </a:lnTo>
                    <a:lnTo>
                      <a:pt x="77" y="39"/>
                    </a:lnTo>
                    <a:lnTo>
                      <a:pt x="90" y="35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6"/>
                    </a:lnTo>
                    <a:lnTo>
                      <a:pt x="93" y="29"/>
                    </a:lnTo>
                    <a:lnTo>
                      <a:pt x="45" y="27"/>
                    </a:lnTo>
                    <a:lnTo>
                      <a:pt x="26" y="23"/>
                    </a:lnTo>
                    <a:lnTo>
                      <a:pt x="16" y="12"/>
                    </a:lnTo>
                    <a:lnTo>
                      <a:pt x="7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27" name="Freeform 699"/>
              <p:cNvSpPr/>
              <p:nvPr/>
            </p:nvSpPr>
            <p:spPr bwMode="auto">
              <a:xfrm>
                <a:off x="3087" y="1054"/>
                <a:ext cx="10" cy="5"/>
              </a:xfrm>
              <a:custGeom>
                <a:avLst/>
                <a:gdLst>
                  <a:gd name="T0" fmla="*/ 10 w 10"/>
                  <a:gd name="T1" fmla="*/ 2 h 5"/>
                  <a:gd name="T2" fmla="*/ 4 w 10"/>
                  <a:gd name="T3" fmla="*/ 5 h 5"/>
                  <a:gd name="T4" fmla="*/ 0 w 10"/>
                  <a:gd name="T5" fmla="*/ 3 h 5"/>
                  <a:gd name="T6" fmla="*/ 0 w 10"/>
                  <a:gd name="T7" fmla="*/ 3 h 5"/>
                  <a:gd name="T8" fmla="*/ 7 w 10"/>
                  <a:gd name="T9" fmla="*/ 2 h 5"/>
                  <a:gd name="T10" fmla="*/ 10 w 10"/>
                  <a:gd name="T11" fmla="*/ 0 h 5"/>
                  <a:gd name="T12" fmla="*/ 10 w 10"/>
                  <a:gd name="T13" fmla="*/ 2 h 5"/>
                  <a:gd name="T14" fmla="*/ 10 w 10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lnTo>
                      <a:pt x="4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28" name="Freeform 700"/>
              <p:cNvSpPr/>
              <p:nvPr/>
            </p:nvSpPr>
            <p:spPr bwMode="auto">
              <a:xfrm>
                <a:off x="3622" y="1053"/>
                <a:ext cx="10" cy="4"/>
              </a:xfrm>
              <a:custGeom>
                <a:avLst/>
                <a:gdLst>
                  <a:gd name="T0" fmla="*/ 0 w 10"/>
                  <a:gd name="T1" fmla="*/ 1 h 4"/>
                  <a:gd name="T2" fmla="*/ 7 w 10"/>
                  <a:gd name="T3" fmla="*/ 4 h 4"/>
                  <a:gd name="T4" fmla="*/ 10 w 10"/>
                  <a:gd name="T5" fmla="*/ 3 h 4"/>
                  <a:gd name="T6" fmla="*/ 10 w 10"/>
                  <a:gd name="T7" fmla="*/ 1 h 4"/>
                  <a:gd name="T8" fmla="*/ 4 w 10"/>
                  <a:gd name="T9" fmla="*/ 1 h 4"/>
                  <a:gd name="T10" fmla="*/ 0 w 10"/>
                  <a:gd name="T11" fmla="*/ 0 h 4"/>
                  <a:gd name="T12" fmla="*/ 0 w 10"/>
                  <a:gd name="T13" fmla="*/ 0 h 4"/>
                  <a:gd name="T14" fmla="*/ 0 w 10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0" y="1"/>
                    </a:moveTo>
                    <a:lnTo>
                      <a:pt x="7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29" name="Freeform 701"/>
              <p:cNvSpPr/>
              <p:nvPr/>
            </p:nvSpPr>
            <p:spPr bwMode="auto">
              <a:xfrm>
                <a:off x="3260" y="1057"/>
                <a:ext cx="87" cy="31"/>
              </a:xfrm>
              <a:custGeom>
                <a:avLst/>
                <a:gdLst>
                  <a:gd name="T0" fmla="*/ 74 w 87"/>
                  <a:gd name="T1" fmla="*/ 20 h 31"/>
                  <a:gd name="T2" fmla="*/ 61 w 87"/>
                  <a:gd name="T3" fmla="*/ 26 h 31"/>
                  <a:gd name="T4" fmla="*/ 45 w 87"/>
                  <a:gd name="T5" fmla="*/ 29 h 31"/>
                  <a:gd name="T6" fmla="*/ 20 w 87"/>
                  <a:gd name="T7" fmla="*/ 31 h 31"/>
                  <a:gd name="T8" fmla="*/ 7 w 87"/>
                  <a:gd name="T9" fmla="*/ 28 h 31"/>
                  <a:gd name="T10" fmla="*/ 0 w 87"/>
                  <a:gd name="T11" fmla="*/ 25 h 31"/>
                  <a:gd name="T12" fmla="*/ 45 w 87"/>
                  <a:gd name="T13" fmla="*/ 25 h 31"/>
                  <a:gd name="T14" fmla="*/ 68 w 87"/>
                  <a:gd name="T15" fmla="*/ 19 h 31"/>
                  <a:gd name="T16" fmla="*/ 77 w 87"/>
                  <a:gd name="T17" fmla="*/ 10 h 31"/>
                  <a:gd name="T18" fmla="*/ 77 w 87"/>
                  <a:gd name="T19" fmla="*/ 8 h 31"/>
                  <a:gd name="T20" fmla="*/ 87 w 87"/>
                  <a:gd name="T21" fmla="*/ 0 h 31"/>
                  <a:gd name="T22" fmla="*/ 87 w 87"/>
                  <a:gd name="T23" fmla="*/ 10 h 31"/>
                  <a:gd name="T24" fmla="*/ 74 w 87"/>
                  <a:gd name="T25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31">
                    <a:moveTo>
                      <a:pt x="74" y="20"/>
                    </a:moveTo>
                    <a:lnTo>
                      <a:pt x="61" y="26"/>
                    </a:lnTo>
                    <a:lnTo>
                      <a:pt x="45" y="29"/>
                    </a:lnTo>
                    <a:lnTo>
                      <a:pt x="20" y="31"/>
                    </a:lnTo>
                    <a:lnTo>
                      <a:pt x="7" y="28"/>
                    </a:lnTo>
                    <a:lnTo>
                      <a:pt x="0" y="25"/>
                    </a:lnTo>
                    <a:lnTo>
                      <a:pt x="45" y="25"/>
                    </a:lnTo>
                    <a:lnTo>
                      <a:pt x="68" y="19"/>
                    </a:lnTo>
                    <a:lnTo>
                      <a:pt x="77" y="10"/>
                    </a:lnTo>
                    <a:lnTo>
                      <a:pt x="77" y="8"/>
                    </a:lnTo>
                    <a:lnTo>
                      <a:pt x="87" y="0"/>
                    </a:lnTo>
                    <a:lnTo>
                      <a:pt x="87" y="10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30" name="Freeform 702"/>
              <p:cNvSpPr/>
              <p:nvPr/>
            </p:nvSpPr>
            <p:spPr bwMode="auto">
              <a:xfrm>
                <a:off x="3373" y="1057"/>
                <a:ext cx="86" cy="29"/>
              </a:xfrm>
              <a:custGeom>
                <a:avLst/>
                <a:gdLst>
                  <a:gd name="T0" fmla="*/ 12 w 86"/>
                  <a:gd name="T1" fmla="*/ 19 h 29"/>
                  <a:gd name="T2" fmla="*/ 28 w 86"/>
                  <a:gd name="T3" fmla="*/ 25 h 29"/>
                  <a:gd name="T4" fmla="*/ 44 w 86"/>
                  <a:gd name="T5" fmla="*/ 29 h 29"/>
                  <a:gd name="T6" fmla="*/ 70 w 86"/>
                  <a:gd name="T7" fmla="*/ 29 h 29"/>
                  <a:gd name="T8" fmla="*/ 83 w 86"/>
                  <a:gd name="T9" fmla="*/ 26 h 29"/>
                  <a:gd name="T10" fmla="*/ 86 w 86"/>
                  <a:gd name="T11" fmla="*/ 23 h 29"/>
                  <a:gd name="T12" fmla="*/ 41 w 86"/>
                  <a:gd name="T13" fmla="*/ 23 h 29"/>
                  <a:gd name="T14" fmla="*/ 19 w 86"/>
                  <a:gd name="T15" fmla="*/ 17 h 29"/>
                  <a:gd name="T16" fmla="*/ 9 w 86"/>
                  <a:gd name="T17" fmla="*/ 10 h 29"/>
                  <a:gd name="T18" fmla="*/ 9 w 86"/>
                  <a:gd name="T19" fmla="*/ 7 h 29"/>
                  <a:gd name="T20" fmla="*/ 0 w 86"/>
                  <a:gd name="T21" fmla="*/ 0 h 29"/>
                  <a:gd name="T22" fmla="*/ 3 w 86"/>
                  <a:gd name="T23" fmla="*/ 10 h 29"/>
                  <a:gd name="T24" fmla="*/ 12 w 86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29">
                    <a:moveTo>
                      <a:pt x="12" y="19"/>
                    </a:moveTo>
                    <a:lnTo>
                      <a:pt x="28" y="25"/>
                    </a:lnTo>
                    <a:lnTo>
                      <a:pt x="44" y="29"/>
                    </a:lnTo>
                    <a:lnTo>
                      <a:pt x="70" y="29"/>
                    </a:lnTo>
                    <a:lnTo>
                      <a:pt x="83" y="26"/>
                    </a:lnTo>
                    <a:lnTo>
                      <a:pt x="86" y="23"/>
                    </a:lnTo>
                    <a:lnTo>
                      <a:pt x="41" y="23"/>
                    </a:lnTo>
                    <a:lnTo>
                      <a:pt x="19" y="1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31" name="Freeform 703"/>
              <p:cNvSpPr/>
              <p:nvPr/>
            </p:nvSpPr>
            <p:spPr bwMode="auto">
              <a:xfrm>
                <a:off x="2767" y="1059"/>
                <a:ext cx="23" cy="5"/>
              </a:xfrm>
              <a:custGeom>
                <a:avLst/>
                <a:gdLst>
                  <a:gd name="T0" fmla="*/ 23 w 23"/>
                  <a:gd name="T1" fmla="*/ 5 h 5"/>
                  <a:gd name="T2" fmla="*/ 23 w 23"/>
                  <a:gd name="T3" fmla="*/ 5 h 5"/>
                  <a:gd name="T4" fmla="*/ 3 w 23"/>
                  <a:gd name="T5" fmla="*/ 3 h 5"/>
                  <a:gd name="T6" fmla="*/ 0 w 23"/>
                  <a:gd name="T7" fmla="*/ 2 h 5"/>
                  <a:gd name="T8" fmla="*/ 3 w 23"/>
                  <a:gd name="T9" fmla="*/ 0 h 5"/>
                  <a:gd name="T10" fmla="*/ 19 w 23"/>
                  <a:gd name="T11" fmla="*/ 3 h 5"/>
                  <a:gd name="T12" fmla="*/ 23 w 2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">
                    <a:moveTo>
                      <a:pt x="23" y="5"/>
                    </a:moveTo>
                    <a:lnTo>
                      <a:pt x="2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32" name="Freeform 704"/>
              <p:cNvSpPr/>
              <p:nvPr/>
            </p:nvSpPr>
            <p:spPr bwMode="auto">
              <a:xfrm>
                <a:off x="3930" y="1056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19 w 22"/>
                  <a:gd name="T5" fmla="*/ 3 h 5"/>
                  <a:gd name="T6" fmla="*/ 22 w 22"/>
                  <a:gd name="T7" fmla="*/ 1 h 5"/>
                  <a:gd name="T8" fmla="*/ 19 w 22"/>
                  <a:gd name="T9" fmla="*/ 0 h 5"/>
                  <a:gd name="T10" fmla="*/ 3 w 22"/>
                  <a:gd name="T11" fmla="*/ 3 h 5"/>
                  <a:gd name="T12" fmla="*/ 0 w 2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33" name="Freeform 705"/>
              <p:cNvSpPr/>
              <p:nvPr/>
            </p:nvSpPr>
            <p:spPr bwMode="auto">
              <a:xfrm>
                <a:off x="3046" y="1062"/>
                <a:ext cx="19" cy="3"/>
              </a:xfrm>
              <a:custGeom>
                <a:avLst/>
                <a:gdLst>
                  <a:gd name="T0" fmla="*/ 9 w 19"/>
                  <a:gd name="T1" fmla="*/ 3 h 3"/>
                  <a:gd name="T2" fmla="*/ 0 w 19"/>
                  <a:gd name="T3" fmla="*/ 3 h 3"/>
                  <a:gd name="T4" fmla="*/ 0 w 19"/>
                  <a:gd name="T5" fmla="*/ 2 h 3"/>
                  <a:gd name="T6" fmla="*/ 13 w 19"/>
                  <a:gd name="T7" fmla="*/ 0 h 3"/>
                  <a:gd name="T8" fmla="*/ 19 w 19"/>
                  <a:gd name="T9" fmla="*/ 0 h 3"/>
                  <a:gd name="T10" fmla="*/ 9 w 1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">
                    <a:moveTo>
                      <a:pt x="9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34" name="Freeform 706"/>
              <p:cNvSpPr/>
              <p:nvPr/>
            </p:nvSpPr>
            <p:spPr bwMode="auto">
              <a:xfrm>
                <a:off x="3654" y="1059"/>
                <a:ext cx="23" cy="3"/>
              </a:xfrm>
              <a:custGeom>
                <a:avLst/>
                <a:gdLst>
                  <a:gd name="T0" fmla="*/ 10 w 23"/>
                  <a:gd name="T1" fmla="*/ 3 h 3"/>
                  <a:gd name="T2" fmla="*/ 20 w 23"/>
                  <a:gd name="T3" fmla="*/ 3 h 3"/>
                  <a:gd name="T4" fmla="*/ 23 w 23"/>
                  <a:gd name="T5" fmla="*/ 3 h 3"/>
                  <a:gd name="T6" fmla="*/ 7 w 23"/>
                  <a:gd name="T7" fmla="*/ 0 h 3"/>
                  <a:gd name="T8" fmla="*/ 0 w 23"/>
                  <a:gd name="T9" fmla="*/ 2 h 3"/>
                  <a:gd name="T10" fmla="*/ 10 w 2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">
                    <a:moveTo>
                      <a:pt x="10" y="3"/>
                    </a:moveTo>
                    <a:lnTo>
                      <a:pt x="20" y="3"/>
                    </a:lnTo>
                    <a:lnTo>
                      <a:pt x="23" y="3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35" name="Freeform 707"/>
              <p:cNvSpPr/>
              <p:nvPr/>
            </p:nvSpPr>
            <p:spPr bwMode="auto">
              <a:xfrm>
                <a:off x="2812" y="1064"/>
                <a:ext cx="19" cy="4"/>
              </a:xfrm>
              <a:custGeom>
                <a:avLst/>
                <a:gdLst>
                  <a:gd name="T0" fmla="*/ 13 w 19"/>
                  <a:gd name="T1" fmla="*/ 3 h 4"/>
                  <a:gd name="T2" fmla="*/ 16 w 19"/>
                  <a:gd name="T3" fmla="*/ 1 h 4"/>
                  <a:gd name="T4" fmla="*/ 16 w 19"/>
                  <a:gd name="T5" fmla="*/ 3 h 4"/>
                  <a:gd name="T6" fmla="*/ 16 w 19"/>
                  <a:gd name="T7" fmla="*/ 3 h 4"/>
                  <a:gd name="T8" fmla="*/ 19 w 19"/>
                  <a:gd name="T9" fmla="*/ 3 h 4"/>
                  <a:gd name="T10" fmla="*/ 16 w 19"/>
                  <a:gd name="T11" fmla="*/ 4 h 4"/>
                  <a:gd name="T12" fmla="*/ 6 w 19"/>
                  <a:gd name="T13" fmla="*/ 3 h 4"/>
                  <a:gd name="T14" fmla="*/ 0 w 19"/>
                  <a:gd name="T15" fmla="*/ 1 h 4"/>
                  <a:gd name="T16" fmla="*/ 0 w 19"/>
                  <a:gd name="T17" fmla="*/ 0 h 4"/>
                  <a:gd name="T18" fmla="*/ 13 w 19"/>
                  <a:gd name="T19" fmla="*/ 3 h 4"/>
                  <a:gd name="T20" fmla="*/ 13 w 19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13" y="3"/>
                    </a:moveTo>
                    <a:lnTo>
                      <a:pt x="16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36" name="Freeform 708"/>
              <p:cNvSpPr/>
              <p:nvPr/>
            </p:nvSpPr>
            <p:spPr bwMode="auto">
              <a:xfrm>
                <a:off x="3888" y="1061"/>
                <a:ext cx="19" cy="4"/>
              </a:xfrm>
              <a:custGeom>
                <a:avLst/>
                <a:gdLst>
                  <a:gd name="T0" fmla="*/ 7 w 19"/>
                  <a:gd name="T1" fmla="*/ 3 h 4"/>
                  <a:gd name="T2" fmla="*/ 7 w 19"/>
                  <a:gd name="T3" fmla="*/ 1 h 4"/>
                  <a:gd name="T4" fmla="*/ 7 w 19"/>
                  <a:gd name="T5" fmla="*/ 3 h 4"/>
                  <a:gd name="T6" fmla="*/ 3 w 19"/>
                  <a:gd name="T7" fmla="*/ 3 h 4"/>
                  <a:gd name="T8" fmla="*/ 0 w 19"/>
                  <a:gd name="T9" fmla="*/ 3 h 4"/>
                  <a:gd name="T10" fmla="*/ 3 w 19"/>
                  <a:gd name="T11" fmla="*/ 4 h 4"/>
                  <a:gd name="T12" fmla="*/ 13 w 19"/>
                  <a:gd name="T13" fmla="*/ 3 h 4"/>
                  <a:gd name="T14" fmla="*/ 19 w 19"/>
                  <a:gd name="T15" fmla="*/ 1 h 4"/>
                  <a:gd name="T16" fmla="*/ 19 w 19"/>
                  <a:gd name="T17" fmla="*/ 0 h 4"/>
                  <a:gd name="T18" fmla="*/ 7 w 19"/>
                  <a:gd name="T19" fmla="*/ 3 h 4"/>
                  <a:gd name="T20" fmla="*/ 7 w 19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7" y="3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37" name="Freeform 709"/>
              <p:cNvSpPr/>
              <p:nvPr/>
            </p:nvSpPr>
            <p:spPr bwMode="auto">
              <a:xfrm>
                <a:off x="3007" y="1067"/>
                <a:ext cx="16" cy="4"/>
              </a:xfrm>
              <a:custGeom>
                <a:avLst/>
                <a:gdLst>
                  <a:gd name="T0" fmla="*/ 16 w 16"/>
                  <a:gd name="T1" fmla="*/ 1 h 4"/>
                  <a:gd name="T2" fmla="*/ 4 w 16"/>
                  <a:gd name="T3" fmla="*/ 4 h 4"/>
                  <a:gd name="T4" fmla="*/ 0 w 16"/>
                  <a:gd name="T5" fmla="*/ 4 h 4"/>
                  <a:gd name="T6" fmla="*/ 0 w 16"/>
                  <a:gd name="T7" fmla="*/ 4 h 4"/>
                  <a:gd name="T8" fmla="*/ 0 w 16"/>
                  <a:gd name="T9" fmla="*/ 3 h 4"/>
                  <a:gd name="T10" fmla="*/ 0 w 16"/>
                  <a:gd name="T11" fmla="*/ 1 h 4"/>
                  <a:gd name="T12" fmla="*/ 13 w 16"/>
                  <a:gd name="T13" fmla="*/ 1 h 4"/>
                  <a:gd name="T14" fmla="*/ 16 w 16"/>
                  <a:gd name="T15" fmla="*/ 0 h 4"/>
                  <a:gd name="T16" fmla="*/ 16 w 16"/>
                  <a:gd name="T17" fmla="*/ 0 h 4"/>
                  <a:gd name="T18" fmla="*/ 16 w 16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38" name="Freeform 710"/>
              <p:cNvSpPr/>
              <p:nvPr/>
            </p:nvSpPr>
            <p:spPr bwMode="auto">
              <a:xfrm>
                <a:off x="3696" y="1065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13 w 19"/>
                  <a:gd name="T3" fmla="*/ 3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6 w 19"/>
                  <a:gd name="T11" fmla="*/ 2 h 3"/>
                  <a:gd name="T12" fmla="*/ 3 w 19"/>
                  <a:gd name="T13" fmla="*/ 2 h 3"/>
                  <a:gd name="T14" fmla="*/ 3 w 19"/>
                  <a:gd name="T15" fmla="*/ 0 h 3"/>
                  <a:gd name="T16" fmla="*/ 0 w 19"/>
                  <a:gd name="T17" fmla="*/ 0 h 3"/>
                  <a:gd name="T18" fmla="*/ 0 w 19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13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39" name="Freeform 711"/>
              <p:cNvSpPr/>
              <p:nvPr/>
            </p:nvSpPr>
            <p:spPr bwMode="auto">
              <a:xfrm>
                <a:off x="2863" y="1070"/>
                <a:ext cx="16" cy="3"/>
              </a:xfrm>
              <a:custGeom>
                <a:avLst/>
                <a:gdLst>
                  <a:gd name="T0" fmla="*/ 16 w 16"/>
                  <a:gd name="T1" fmla="*/ 1 h 3"/>
                  <a:gd name="T2" fmla="*/ 16 w 16"/>
                  <a:gd name="T3" fmla="*/ 3 h 3"/>
                  <a:gd name="T4" fmla="*/ 16 w 16"/>
                  <a:gd name="T5" fmla="*/ 3 h 3"/>
                  <a:gd name="T6" fmla="*/ 4 w 16"/>
                  <a:gd name="T7" fmla="*/ 3 h 3"/>
                  <a:gd name="T8" fmla="*/ 0 w 16"/>
                  <a:gd name="T9" fmla="*/ 1 h 3"/>
                  <a:gd name="T10" fmla="*/ 0 w 16"/>
                  <a:gd name="T11" fmla="*/ 0 h 3"/>
                  <a:gd name="T12" fmla="*/ 13 w 16"/>
                  <a:gd name="T13" fmla="*/ 1 h 3"/>
                  <a:gd name="T14" fmla="*/ 16 w 1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1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40" name="Freeform 712"/>
              <p:cNvSpPr/>
              <p:nvPr/>
            </p:nvSpPr>
            <p:spPr bwMode="auto">
              <a:xfrm>
                <a:off x="3840" y="1067"/>
                <a:ext cx="19" cy="3"/>
              </a:xfrm>
              <a:custGeom>
                <a:avLst/>
                <a:gdLst>
                  <a:gd name="T0" fmla="*/ 0 w 19"/>
                  <a:gd name="T1" fmla="*/ 1 h 3"/>
                  <a:gd name="T2" fmla="*/ 0 w 19"/>
                  <a:gd name="T3" fmla="*/ 3 h 3"/>
                  <a:gd name="T4" fmla="*/ 0 w 19"/>
                  <a:gd name="T5" fmla="*/ 3 h 3"/>
                  <a:gd name="T6" fmla="*/ 13 w 19"/>
                  <a:gd name="T7" fmla="*/ 3 h 3"/>
                  <a:gd name="T8" fmla="*/ 19 w 19"/>
                  <a:gd name="T9" fmla="*/ 1 h 3"/>
                  <a:gd name="T10" fmla="*/ 16 w 19"/>
                  <a:gd name="T11" fmla="*/ 0 h 3"/>
                  <a:gd name="T12" fmla="*/ 3 w 19"/>
                  <a:gd name="T13" fmla="*/ 1 h 3"/>
                  <a:gd name="T14" fmla="*/ 0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41" name="Freeform 713"/>
              <p:cNvSpPr/>
              <p:nvPr/>
            </p:nvSpPr>
            <p:spPr bwMode="auto">
              <a:xfrm>
                <a:off x="2969" y="1071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0 w 19"/>
                  <a:gd name="T3" fmla="*/ 3 h 3"/>
                  <a:gd name="T4" fmla="*/ 0 w 19"/>
                  <a:gd name="T5" fmla="*/ 0 h 3"/>
                  <a:gd name="T6" fmla="*/ 13 w 19"/>
                  <a:gd name="T7" fmla="*/ 0 h 3"/>
                  <a:gd name="T8" fmla="*/ 16 w 19"/>
                  <a:gd name="T9" fmla="*/ 0 h 3"/>
                  <a:gd name="T10" fmla="*/ 19 w 19"/>
                  <a:gd name="T11" fmla="*/ 0 h 3"/>
                  <a:gd name="T12" fmla="*/ 10 w 1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42" name="Freeform 714"/>
              <p:cNvSpPr/>
              <p:nvPr/>
            </p:nvSpPr>
            <p:spPr bwMode="auto">
              <a:xfrm>
                <a:off x="3731" y="1068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19 w 19"/>
                  <a:gd name="T3" fmla="*/ 3 h 3"/>
                  <a:gd name="T4" fmla="*/ 19 w 19"/>
                  <a:gd name="T5" fmla="*/ 2 h 3"/>
                  <a:gd name="T6" fmla="*/ 7 w 19"/>
                  <a:gd name="T7" fmla="*/ 0 h 3"/>
                  <a:gd name="T8" fmla="*/ 3 w 19"/>
                  <a:gd name="T9" fmla="*/ 0 h 3"/>
                  <a:gd name="T10" fmla="*/ 0 w 19"/>
                  <a:gd name="T11" fmla="*/ 2 h 3"/>
                  <a:gd name="T12" fmla="*/ 10 w 1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19" y="3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43" name="Freeform 715"/>
              <p:cNvSpPr/>
              <p:nvPr/>
            </p:nvSpPr>
            <p:spPr bwMode="auto">
              <a:xfrm>
                <a:off x="2902" y="1071"/>
                <a:ext cx="16" cy="3"/>
              </a:xfrm>
              <a:custGeom>
                <a:avLst/>
                <a:gdLst>
                  <a:gd name="T0" fmla="*/ 16 w 16"/>
                  <a:gd name="T1" fmla="*/ 2 h 3"/>
                  <a:gd name="T2" fmla="*/ 16 w 16"/>
                  <a:gd name="T3" fmla="*/ 3 h 3"/>
                  <a:gd name="T4" fmla="*/ 0 w 16"/>
                  <a:gd name="T5" fmla="*/ 3 h 3"/>
                  <a:gd name="T6" fmla="*/ 0 w 16"/>
                  <a:gd name="T7" fmla="*/ 2 h 3"/>
                  <a:gd name="T8" fmla="*/ 6 w 16"/>
                  <a:gd name="T9" fmla="*/ 0 h 3"/>
                  <a:gd name="T10" fmla="*/ 16 w 16"/>
                  <a:gd name="T11" fmla="*/ 2 h 3"/>
                  <a:gd name="T12" fmla="*/ 16 w 1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">
                    <a:moveTo>
                      <a:pt x="16" y="2"/>
                    </a:moveTo>
                    <a:lnTo>
                      <a:pt x="1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44" name="Freeform 716"/>
              <p:cNvSpPr/>
              <p:nvPr/>
            </p:nvSpPr>
            <p:spPr bwMode="auto">
              <a:xfrm>
                <a:off x="3802" y="107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3 w 16"/>
                  <a:gd name="T3" fmla="*/ 1 h 1"/>
                  <a:gd name="T4" fmla="*/ 16 w 16"/>
                  <a:gd name="T5" fmla="*/ 1 h 1"/>
                  <a:gd name="T6" fmla="*/ 16 w 16"/>
                  <a:gd name="T7" fmla="*/ 0 h 1"/>
                  <a:gd name="T8" fmla="*/ 9 w 16"/>
                  <a:gd name="T9" fmla="*/ 0 h 1"/>
                  <a:gd name="T10" fmla="*/ 0 w 16"/>
                  <a:gd name="T11" fmla="*/ 0 h 1"/>
                  <a:gd name="T12" fmla="*/ 0 w 16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3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45" name="Freeform 717"/>
              <p:cNvSpPr/>
              <p:nvPr/>
            </p:nvSpPr>
            <p:spPr bwMode="auto">
              <a:xfrm>
                <a:off x="2934" y="1071"/>
                <a:ext cx="19" cy="3"/>
              </a:xfrm>
              <a:custGeom>
                <a:avLst/>
                <a:gdLst>
                  <a:gd name="T0" fmla="*/ 19 w 19"/>
                  <a:gd name="T1" fmla="*/ 2 h 3"/>
                  <a:gd name="T2" fmla="*/ 19 w 19"/>
                  <a:gd name="T3" fmla="*/ 3 h 3"/>
                  <a:gd name="T4" fmla="*/ 9 w 19"/>
                  <a:gd name="T5" fmla="*/ 3 h 3"/>
                  <a:gd name="T6" fmla="*/ 3 w 19"/>
                  <a:gd name="T7" fmla="*/ 3 h 3"/>
                  <a:gd name="T8" fmla="*/ 0 w 19"/>
                  <a:gd name="T9" fmla="*/ 3 h 3"/>
                  <a:gd name="T10" fmla="*/ 3 w 19"/>
                  <a:gd name="T11" fmla="*/ 0 h 3"/>
                  <a:gd name="T12" fmla="*/ 16 w 19"/>
                  <a:gd name="T13" fmla="*/ 2 h 3"/>
                  <a:gd name="T14" fmla="*/ 19 w 1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2"/>
                    </a:moveTo>
                    <a:lnTo>
                      <a:pt x="19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46" name="Freeform 718"/>
              <p:cNvSpPr/>
              <p:nvPr/>
            </p:nvSpPr>
            <p:spPr bwMode="auto">
              <a:xfrm>
                <a:off x="3766" y="1070"/>
                <a:ext cx="20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1 h 1"/>
                  <a:gd name="T4" fmla="*/ 10 w 20"/>
                  <a:gd name="T5" fmla="*/ 1 h 1"/>
                  <a:gd name="T6" fmla="*/ 16 w 20"/>
                  <a:gd name="T7" fmla="*/ 1 h 1"/>
                  <a:gd name="T8" fmla="*/ 20 w 20"/>
                  <a:gd name="T9" fmla="*/ 1 h 1"/>
                  <a:gd name="T10" fmla="*/ 16 w 20"/>
                  <a:gd name="T11" fmla="*/ 0 h 1"/>
                  <a:gd name="T12" fmla="*/ 4 w 20"/>
                  <a:gd name="T13" fmla="*/ 0 h 1"/>
                  <a:gd name="T14" fmla="*/ 0 w 20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lnTo>
                      <a:pt x="0" y="1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47" name="Freeform 719"/>
              <p:cNvSpPr/>
              <p:nvPr/>
            </p:nvSpPr>
            <p:spPr bwMode="auto">
              <a:xfrm>
                <a:off x="3328" y="977"/>
                <a:ext cx="35" cy="49"/>
              </a:xfrm>
              <a:custGeom>
                <a:avLst/>
                <a:gdLst>
                  <a:gd name="T0" fmla="*/ 35 w 35"/>
                  <a:gd name="T1" fmla="*/ 2 h 49"/>
                  <a:gd name="T2" fmla="*/ 29 w 35"/>
                  <a:gd name="T3" fmla="*/ 0 h 49"/>
                  <a:gd name="T4" fmla="*/ 19 w 35"/>
                  <a:gd name="T5" fmla="*/ 5 h 49"/>
                  <a:gd name="T6" fmla="*/ 3 w 35"/>
                  <a:gd name="T7" fmla="*/ 17 h 49"/>
                  <a:gd name="T8" fmla="*/ 0 w 35"/>
                  <a:gd name="T9" fmla="*/ 23 h 49"/>
                  <a:gd name="T10" fmla="*/ 0 w 35"/>
                  <a:gd name="T11" fmla="*/ 29 h 49"/>
                  <a:gd name="T12" fmla="*/ 16 w 35"/>
                  <a:gd name="T13" fmla="*/ 33 h 49"/>
                  <a:gd name="T14" fmla="*/ 29 w 35"/>
                  <a:gd name="T15" fmla="*/ 44 h 49"/>
                  <a:gd name="T16" fmla="*/ 35 w 35"/>
                  <a:gd name="T17" fmla="*/ 49 h 49"/>
                  <a:gd name="T18" fmla="*/ 35 w 35"/>
                  <a:gd name="T19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9">
                    <a:moveTo>
                      <a:pt x="35" y="2"/>
                    </a:moveTo>
                    <a:lnTo>
                      <a:pt x="29" y="0"/>
                    </a:lnTo>
                    <a:lnTo>
                      <a:pt x="19" y="5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6" y="33"/>
                    </a:lnTo>
                    <a:lnTo>
                      <a:pt x="29" y="44"/>
                    </a:lnTo>
                    <a:lnTo>
                      <a:pt x="35" y="49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48" name="Freeform 720"/>
              <p:cNvSpPr/>
              <p:nvPr/>
            </p:nvSpPr>
            <p:spPr bwMode="auto">
              <a:xfrm>
                <a:off x="3353" y="977"/>
                <a:ext cx="39" cy="47"/>
              </a:xfrm>
              <a:custGeom>
                <a:avLst/>
                <a:gdLst>
                  <a:gd name="T0" fmla="*/ 0 w 39"/>
                  <a:gd name="T1" fmla="*/ 2 h 47"/>
                  <a:gd name="T2" fmla="*/ 10 w 39"/>
                  <a:gd name="T3" fmla="*/ 0 h 47"/>
                  <a:gd name="T4" fmla="*/ 20 w 39"/>
                  <a:gd name="T5" fmla="*/ 3 h 47"/>
                  <a:gd name="T6" fmla="*/ 36 w 39"/>
                  <a:gd name="T7" fmla="*/ 15 h 47"/>
                  <a:gd name="T8" fmla="*/ 39 w 39"/>
                  <a:gd name="T9" fmla="*/ 21 h 47"/>
                  <a:gd name="T10" fmla="*/ 39 w 39"/>
                  <a:gd name="T11" fmla="*/ 27 h 47"/>
                  <a:gd name="T12" fmla="*/ 23 w 39"/>
                  <a:gd name="T13" fmla="*/ 33 h 47"/>
                  <a:gd name="T14" fmla="*/ 10 w 39"/>
                  <a:gd name="T15" fmla="*/ 43 h 47"/>
                  <a:gd name="T16" fmla="*/ 4 w 39"/>
                  <a:gd name="T17" fmla="*/ 47 h 47"/>
                  <a:gd name="T18" fmla="*/ 0 w 39"/>
                  <a:gd name="T1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7">
                    <a:moveTo>
                      <a:pt x="0" y="2"/>
                    </a:moveTo>
                    <a:lnTo>
                      <a:pt x="10" y="0"/>
                    </a:lnTo>
                    <a:lnTo>
                      <a:pt x="20" y="3"/>
                    </a:lnTo>
                    <a:lnTo>
                      <a:pt x="36" y="15"/>
                    </a:lnTo>
                    <a:lnTo>
                      <a:pt x="39" y="21"/>
                    </a:lnTo>
                    <a:lnTo>
                      <a:pt x="39" y="27"/>
                    </a:lnTo>
                    <a:lnTo>
                      <a:pt x="23" y="33"/>
                    </a:lnTo>
                    <a:lnTo>
                      <a:pt x="10" y="43"/>
                    </a:lnTo>
                    <a:lnTo>
                      <a:pt x="4" y="4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49" name="Freeform 721"/>
              <p:cNvSpPr/>
              <p:nvPr/>
            </p:nvSpPr>
            <p:spPr bwMode="auto">
              <a:xfrm>
                <a:off x="3312" y="966"/>
                <a:ext cx="54" cy="40"/>
              </a:xfrm>
              <a:custGeom>
                <a:avLst/>
                <a:gdLst>
                  <a:gd name="T0" fmla="*/ 54 w 54"/>
                  <a:gd name="T1" fmla="*/ 0 h 40"/>
                  <a:gd name="T2" fmla="*/ 35 w 54"/>
                  <a:gd name="T3" fmla="*/ 0 h 40"/>
                  <a:gd name="T4" fmla="*/ 22 w 54"/>
                  <a:gd name="T5" fmla="*/ 5 h 40"/>
                  <a:gd name="T6" fmla="*/ 6 w 54"/>
                  <a:gd name="T7" fmla="*/ 16 h 40"/>
                  <a:gd name="T8" fmla="*/ 0 w 54"/>
                  <a:gd name="T9" fmla="*/ 26 h 40"/>
                  <a:gd name="T10" fmla="*/ 0 w 54"/>
                  <a:gd name="T11" fmla="*/ 32 h 40"/>
                  <a:gd name="T12" fmla="*/ 3 w 54"/>
                  <a:gd name="T13" fmla="*/ 37 h 40"/>
                  <a:gd name="T14" fmla="*/ 9 w 54"/>
                  <a:gd name="T15" fmla="*/ 40 h 40"/>
                  <a:gd name="T16" fmla="*/ 9 w 54"/>
                  <a:gd name="T17" fmla="*/ 40 h 40"/>
                  <a:gd name="T18" fmla="*/ 12 w 54"/>
                  <a:gd name="T19" fmla="*/ 29 h 40"/>
                  <a:gd name="T20" fmla="*/ 22 w 54"/>
                  <a:gd name="T21" fmla="*/ 19 h 40"/>
                  <a:gd name="T22" fmla="*/ 35 w 54"/>
                  <a:gd name="T23" fmla="*/ 11 h 40"/>
                  <a:gd name="T24" fmla="*/ 51 w 54"/>
                  <a:gd name="T25" fmla="*/ 8 h 40"/>
                  <a:gd name="T26" fmla="*/ 51 w 54"/>
                  <a:gd name="T27" fmla="*/ 8 h 40"/>
                  <a:gd name="T28" fmla="*/ 54 w 54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0">
                    <a:moveTo>
                      <a:pt x="54" y="0"/>
                    </a:moveTo>
                    <a:lnTo>
                      <a:pt x="35" y="0"/>
                    </a:lnTo>
                    <a:lnTo>
                      <a:pt x="22" y="5"/>
                    </a:lnTo>
                    <a:lnTo>
                      <a:pt x="6" y="16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3" y="37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12" y="29"/>
                    </a:lnTo>
                    <a:lnTo>
                      <a:pt x="22" y="19"/>
                    </a:lnTo>
                    <a:lnTo>
                      <a:pt x="35" y="11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50" name="Freeform 722"/>
              <p:cNvSpPr/>
              <p:nvPr/>
            </p:nvSpPr>
            <p:spPr bwMode="auto">
              <a:xfrm>
                <a:off x="3353" y="965"/>
                <a:ext cx="55" cy="39"/>
              </a:xfrm>
              <a:custGeom>
                <a:avLst/>
                <a:gdLst>
                  <a:gd name="T0" fmla="*/ 0 w 55"/>
                  <a:gd name="T1" fmla="*/ 0 h 39"/>
                  <a:gd name="T2" fmla="*/ 16 w 55"/>
                  <a:gd name="T3" fmla="*/ 1 h 39"/>
                  <a:gd name="T4" fmla="*/ 32 w 55"/>
                  <a:gd name="T5" fmla="*/ 6 h 39"/>
                  <a:gd name="T6" fmla="*/ 48 w 55"/>
                  <a:gd name="T7" fmla="*/ 15 h 39"/>
                  <a:gd name="T8" fmla="*/ 55 w 55"/>
                  <a:gd name="T9" fmla="*/ 26 h 39"/>
                  <a:gd name="T10" fmla="*/ 55 w 55"/>
                  <a:gd name="T11" fmla="*/ 32 h 39"/>
                  <a:gd name="T12" fmla="*/ 52 w 55"/>
                  <a:gd name="T13" fmla="*/ 36 h 39"/>
                  <a:gd name="T14" fmla="*/ 45 w 55"/>
                  <a:gd name="T15" fmla="*/ 39 h 39"/>
                  <a:gd name="T16" fmla="*/ 45 w 55"/>
                  <a:gd name="T17" fmla="*/ 39 h 39"/>
                  <a:gd name="T18" fmla="*/ 42 w 55"/>
                  <a:gd name="T19" fmla="*/ 29 h 39"/>
                  <a:gd name="T20" fmla="*/ 32 w 55"/>
                  <a:gd name="T21" fmla="*/ 20 h 39"/>
                  <a:gd name="T22" fmla="*/ 20 w 55"/>
                  <a:gd name="T23" fmla="*/ 12 h 39"/>
                  <a:gd name="T24" fmla="*/ 4 w 55"/>
                  <a:gd name="T25" fmla="*/ 7 h 39"/>
                  <a:gd name="T26" fmla="*/ 0 w 55"/>
                  <a:gd name="T27" fmla="*/ 7 h 39"/>
                  <a:gd name="T28" fmla="*/ 0 w 55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9">
                    <a:moveTo>
                      <a:pt x="0" y="0"/>
                    </a:moveTo>
                    <a:lnTo>
                      <a:pt x="16" y="1"/>
                    </a:lnTo>
                    <a:lnTo>
                      <a:pt x="32" y="6"/>
                    </a:lnTo>
                    <a:lnTo>
                      <a:pt x="48" y="15"/>
                    </a:lnTo>
                    <a:lnTo>
                      <a:pt x="55" y="26"/>
                    </a:lnTo>
                    <a:lnTo>
                      <a:pt x="55" y="32"/>
                    </a:lnTo>
                    <a:lnTo>
                      <a:pt x="52" y="36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2" y="29"/>
                    </a:lnTo>
                    <a:lnTo>
                      <a:pt x="32" y="20"/>
                    </a:lnTo>
                    <a:lnTo>
                      <a:pt x="20" y="1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51" name="Freeform 723"/>
              <p:cNvSpPr/>
              <p:nvPr/>
            </p:nvSpPr>
            <p:spPr bwMode="auto">
              <a:xfrm>
                <a:off x="3145" y="898"/>
                <a:ext cx="221" cy="105"/>
              </a:xfrm>
              <a:custGeom>
                <a:avLst/>
                <a:gdLst>
                  <a:gd name="T0" fmla="*/ 221 w 221"/>
                  <a:gd name="T1" fmla="*/ 0 h 105"/>
                  <a:gd name="T2" fmla="*/ 215 w 221"/>
                  <a:gd name="T3" fmla="*/ 2 h 105"/>
                  <a:gd name="T4" fmla="*/ 186 w 221"/>
                  <a:gd name="T5" fmla="*/ 11 h 105"/>
                  <a:gd name="T6" fmla="*/ 173 w 221"/>
                  <a:gd name="T7" fmla="*/ 15 h 105"/>
                  <a:gd name="T8" fmla="*/ 167 w 221"/>
                  <a:gd name="T9" fmla="*/ 21 h 105"/>
                  <a:gd name="T10" fmla="*/ 167 w 221"/>
                  <a:gd name="T11" fmla="*/ 24 h 105"/>
                  <a:gd name="T12" fmla="*/ 163 w 221"/>
                  <a:gd name="T13" fmla="*/ 27 h 105"/>
                  <a:gd name="T14" fmla="*/ 163 w 221"/>
                  <a:gd name="T15" fmla="*/ 44 h 105"/>
                  <a:gd name="T16" fmla="*/ 179 w 221"/>
                  <a:gd name="T17" fmla="*/ 62 h 105"/>
                  <a:gd name="T18" fmla="*/ 179 w 221"/>
                  <a:gd name="T19" fmla="*/ 62 h 105"/>
                  <a:gd name="T20" fmla="*/ 176 w 221"/>
                  <a:gd name="T21" fmla="*/ 62 h 105"/>
                  <a:gd name="T22" fmla="*/ 160 w 221"/>
                  <a:gd name="T23" fmla="*/ 46 h 105"/>
                  <a:gd name="T24" fmla="*/ 157 w 221"/>
                  <a:gd name="T25" fmla="*/ 35 h 105"/>
                  <a:gd name="T26" fmla="*/ 128 w 221"/>
                  <a:gd name="T27" fmla="*/ 29 h 105"/>
                  <a:gd name="T28" fmla="*/ 106 w 221"/>
                  <a:gd name="T29" fmla="*/ 26 h 105"/>
                  <a:gd name="T30" fmla="*/ 103 w 221"/>
                  <a:gd name="T31" fmla="*/ 29 h 105"/>
                  <a:gd name="T32" fmla="*/ 96 w 221"/>
                  <a:gd name="T33" fmla="*/ 41 h 105"/>
                  <a:gd name="T34" fmla="*/ 96 w 221"/>
                  <a:gd name="T35" fmla="*/ 52 h 105"/>
                  <a:gd name="T36" fmla="*/ 135 w 221"/>
                  <a:gd name="T37" fmla="*/ 65 h 105"/>
                  <a:gd name="T38" fmla="*/ 151 w 221"/>
                  <a:gd name="T39" fmla="*/ 76 h 105"/>
                  <a:gd name="T40" fmla="*/ 154 w 221"/>
                  <a:gd name="T41" fmla="*/ 76 h 105"/>
                  <a:gd name="T42" fmla="*/ 157 w 221"/>
                  <a:gd name="T43" fmla="*/ 79 h 105"/>
                  <a:gd name="T44" fmla="*/ 157 w 221"/>
                  <a:gd name="T45" fmla="*/ 79 h 105"/>
                  <a:gd name="T46" fmla="*/ 151 w 221"/>
                  <a:gd name="T47" fmla="*/ 79 h 105"/>
                  <a:gd name="T48" fmla="*/ 125 w 221"/>
                  <a:gd name="T49" fmla="*/ 65 h 105"/>
                  <a:gd name="T50" fmla="*/ 74 w 221"/>
                  <a:gd name="T51" fmla="*/ 47 h 105"/>
                  <a:gd name="T52" fmla="*/ 58 w 221"/>
                  <a:gd name="T53" fmla="*/ 44 h 105"/>
                  <a:gd name="T54" fmla="*/ 29 w 221"/>
                  <a:gd name="T55" fmla="*/ 41 h 105"/>
                  <a:gd name="T56" fmla="*/ 7 w 221"/>
                  <a:gd name="T57" fmla="*/ 43 h 105"/>
                  <a:gd name="T58" fmla="*/ 0 w 221"/>
                  <a:gd name="T59" fmla="*/ 44 h 105"/>
                  <a:gd name="T60" fmla="*/ 35 w 221"/>
                  <a:gd name="T61" fmla="*/ 56 h 105"/>
                  <a:gd name="T62" fmla="*/ 48 w 221"/>
                  <a:gd name="T63" fmla="*/ 65 h 105"/>
                  <a:gd name="T64" fmla="*/ 61 w 221"/>
                  <a:gd name="T65" fmla="*/ 78 h 105"/>
                  <a:gd name="T66" fmla="*/ 80 w 221"/>
                  <a:gd name="T67" fmla="*/ 100 h 105"/>
                  <a:gd name="T68" fmla="*/ 90 w 221"/>
                  <a:gd name="T69" fmla="*/ 103 h 105"/>
                  <a:gd name="T70" fmla="*/ 106 w 221"/>
                  <a:gd name="T71" fmla="*/ 105 h 105"/>
                  <a:gd name="T72" fmla="*/ 160 w 221"/>
                  <a:gd name="T73" fmla="*/ 105 h 105"/>
                  <a:gd name="T74" fmla="*/ 160 w 221"/>
                  <a:gd name="T75" fmla="*/ 93 h 105"/>
                  <a:gd name="T76" fmla="*/ 170 w 221"/>
                  <a:gd name="T77" fmla="*/ 81 h 105"/>
                  <a:gd name="T78" fmla="*/ 195 w 221"/>
                  <a:gd name="T79" fmla="*/ 68 h 105"/>
                  <a:gd name="T80" fmla="*/ 205 w 221"/>
                  <a:gd name="T81" fmla="*/ 65 h 105"/>
                  <a:gd name="T82" fmla="*/ 221 w 221"/>
                  <a:gd name="T83" fmla="*/ 65 h 105"/>
                  <a:gd name="T84" fmla="*/ 221 w 221"/>
                  <a:gd name="T8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1" h="105">
                    <a:moveTo>
                      <a:pt x="221" y="0"/>
                    </a:moveTo>
                    <a:lnTo>
                      <a:pt x="215" y="2"/>
                    </a:lnTo>
                    <a:lnTo>
                      <a:pt x="186" y="11"/>
                    </a:lnTo>
                    <a:lnTo>
                      <a:pt x="173" y="15"/>
                    </a:lnTo>
                    <a:lnTo>
                      <a:pt x="167" y="21"/>
                    </a:lnTo>
                    <a:lnTo>
                      <a:pt x="167" y="24"/>
                    </a:lnTo>
                    <a:lnTo>
                      <a:pt x="163" y="27"/>
                    </a:lnTo>
                    <a:lnTo>
                      <a:pt x="163" y="44"/>
                    </a:lnTo>
                    <a:lnTo>
                      <a:pt x="179" y="62"/>
                    </a:lnTo>
                    <a:lnTo>
                      <a:pt x="179" y="62"/>
                    </a:lnTo>
                    <a:lnTo>
                      <a:pt x="176" y="62"/>
                    </a:lnTo>
                    <a:lnTo>
                      <a:pt x="160" y="46"/>
                    </a:lnTo>
                    <a:lnTo>
                      <a:pt x="157" y="35"/>
                    </a:lnTo>
                    <a:lnTo>
                      <a:pt x="128" y="29"/>
                    </a:lnTo>
                    <a:lnTo>
                      <a:pt x="106" y="26"/>
                    </a:lnTo>
                    <a:lnTo>
                      <a:pt x="103" y="29"/>
                    </a:lnTo>
                    <a:lnTo>
                      <a:pt x="96" y="41"/>
                    </a:lnTo>
                    <a:lnTo>
                      <a:pt x="96" y="52"/>
                    </a:lnTo>
                    <a:lnTo>
                      <a:pt x="135" y="65"/>
                    </a:lnTo>
                    <a:lnTo>
                      <a:pt x="151" y="76"/>
                    </a:lnTo>
                    <a:lnTo>
                      <a:pt x="154" y="76"/>
                    </a:lnTo>
                    <a:lnTo>
                      <a:pt x="157" y="79"/>
                    </a:lnTo>
                    <a:lnTo>
                      <a:pt x="157" y="79"/>
                    </a:lnTo>
                    <a:lnTo>
                      <a:pt x="151" y="79"/>
                    </a:lnTo>
                    <a:lnTo>
                      <a:pt x="125" y="65"/>
                    </a:lnTo>
                    <a:lnTo>
                      <a:pt x="74" y="47"/>
                    </a:lnTo>
                    <a:lnTo>
                      <a:pt x="58" y="44"/>
                    </a:lnTo>
                    <a:lnTo>
                      <a:pt x="29" y="41"/>
                    </a:lnTo>
                    <a:lnTo>
                      <a:pt x="7" y="43"/>
                    </a:lnTo>
                    <a:lnTo>
                      <a:pt x="0" y="44"/>
                    </a:lnTo>
                    <a:lnTo>
                      <a:pt x="35" y="56"/>
                    </a:lnTo>
                    <a:lnTo>
                      <a:pt x="48" y="65"/>
                    </a:lnTo>
                    <a:lnTo>
                      <a:pt x="61" y="78"/>
                    </a:lnTo>
                    <a:lnTo>
                      <a:pt x="80" y="100"/>
                    </a:lnTo>
                    <a:lnTo>
                      <a:pt x="90" y="103"/>
                    </a:lnTo>
                    <a:lnTo>
                      <a:pt x="106" y="105"/>
                    </a:lnTo>
                    <a:lnTo>
                      <a:pt x="160" y="105"/>
                    </a:lnTo>
                    <a:lnTo>
                      <a:pt x="160" y="93"/>
                    </a:lnTo>
                    <a:lnTo>
                      <a:pt x="170" y="81"/>
                    </a:lnTo>
                    <a:lnTo>
                      <a:pt x="195" y="68"/>
                    </a:lnTo>
                    <a:lnTo>
                      <a:pt x="205" y="65"/>
                    </a:lnTo>
                    <a:lnTo>
                      <a:pt x="221" y="6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52" name="Freeform 724"/>
              <p:cNvSpPr/>
              <p:nvPr/>
            </p:nvSpPr>
            <p:spPr bwMode="auto">
              <a:xfrm>
                <a:off x="3353" y="898"/>
                <a:ext cx="218" cy="105"/>
              </a:xfrm>
              <a:custGeom>
                <a:avLst/>
                <a:gdLst>
                  <a:gd name="T0" fmla="*/ 0 w 218"/>
                  <a:gd name="T1" fmla="*/ 0 h 105"/>
                  <a:gd name="T2" fmla="*/ 4 w 218"/>
                  <a:gd name="T3" fmla="*/ 0 h 105"/>
                  <a:gd name="T4" fmla="*/ 32 w 218"/>
                  <a:gd name="T5" fmla="*/ 9 h 105"/>
                  <a:gd name="T6" fmla="*/ 45 w 218"/>
                  <a:gd name="T7" fmla="*/ 14 h 105"/>
                  <a:gd name="T8" fmla="*/ 55 w 218"/>
                  <a:gd name="T9" fmla="*/ 21 h 105"/>
                  <a:gd name="T10" fmla="*/ 55 w 218"/>
                  <a:gd name="T11" fmla="*/ 23 h 105"/>
                  <a:gd name="T12" fmla="*/ 58 w 218"/>
                  <a:gd name="T13" fmla="*/ 26 h 105"/>
                  <a:gd name="T14" fmla="*/ 55 w 218"/>
                  <a:gd name="T15" fmla="*/ 43 h 105"/>
                  <a:gd name="T16" fmla="*/ 39 w 218"/>
                  <a:gd name="T17" fmla="*/ 61 h 105"/>
                  <a:gd name="T18" fmla="*/ 39 w 218"/>
                  <a:gd name="T19" fmla="*/ 61 h 105"/>
                  <a:gd name="T20" fmla="*/ 42 w 218"/>
                  <a:gd name="T21" fmla="*/ 61 h 105"/>
                  <a:gd name="T22" fmla="*/ 58 w 218"/>
                  <a:gd name="T23" fmla="*/ 44 h 105"/>
                  <a:gd name="T24" fmla="*/ 61 w 218"/>
                  <a:gd name="T25" fmla="*/ 33 h 105"/>
                  <a:gd name="T26" fmla="*/ 90 w 218"/>
                  <a:gd name="T27" fmla="*/ 27 h 105"/>
                  <a:gd name="T28" fmla="*/ 112 w 218"/>
                  <a:gd name="T29" fmla="*/ 24 h 105"/>
                  <a:gd name="T30" fmla="*/ 119 w 218"/>
                  <a:gd name="T31" fmla="*/ 27 h 105"/>
                  <a:gd name="T32" fmla="*/ 122 w 218"/>
                  <a:gd name="T33" fmla="*/ 40 h 105"/>
                  <a:gd name="T34" fmla="*/ 122 w 218"/>
                  <a:gd name="T35" fmla="*/ 50 h 105"/>
                  <a:gd name="T36" fmla="*/ 87 w 218"/>
                  <a:gd name="T37" fmla="*/ 65 h 105"/>
                  <a:gd name="T38" fmla="*/ 71 w 218"/>
                  <a:gd name="T39" fmla="*/ 74 h 105"/>
                  <a:gd name="T40" fmla="*/ 68 w 218"/>
                  <a:gd name="T41" fmla="*/ 76 h 105"/>
                  <a:gd name="T42" fmla="*/ 64 w 218"/>
                  <a:gd name="T43" fmla="*/ 78 h 105"/>
                  <a:gd name="T44" fmla="*/ 64 w 218"/>
                  <a:gd name="T45" fmla="*/ 79 h 105"/>
                  <a:gd name="T46" fmla="*/ 68 w 218"/>
                  <a:gd name="T47" fmla="*/ 79 h 105"/>
                  <a:gd name="T48" fmla="*/ 93 w 218"/>
                  <a:gd name="T49" fmla="*/ 64 h 105"/>
                  <a:gd name="T50" fmla="*/ 144 w 218"/>
                  <a:gd name="T51" fmla="*/ 46 h 105"/>
                  <a:gd name="T52" fmla="*/ 164 w 218"/>
                  <a:gd name="T53" fmla="*/ 43 h 105"/>
                  <a:gd name="T54" fmla="*/ 189 w 218"/>
                  <a:gd name="T55" fmla="*/ 40 h 105"/>
                  <a:gd name="T56" fmla="*/ 212 w 218"/>
                  <a:gd name="T57" fmla="*/ 41 h 105"/>
                  <a:gd name="T58" fmla="*/ 218 w 218"/>
                  <a:gd name="T59" fmla="*/ 43 h 105"/>
                  <a:gd name="T60" fmla="*/ 186 w 218"/>
                  <a:gd name="T61" fmla="*/ 55 h 105"/>
                  <a:gd name="T62" fmla="*/ 170 w 218"/>
                  <a:gd name="T63" fmla="*/ 64 h 105"/>
                  <a:gd name="T64" fmla="*/ 160 w 218"/>
                  <a:gd name="T65" fmla="*/ 76 h 105"/>
                  <a:gd name="T66" fmla="*/ 141 w 218"/>
                  <a:gd name="T67" fmla="*/ 99 h 105"/>
                  <a:gd name="T68" fmla="*/ 132 w 218"/>
                  <a:gd name="T69" fmla="*/ 102 h 105"/>
                  <a:gd name="T70" fmla="*/ 116 w 218"/>
                  <a:gd name="T71" fmla="*/ 103 h 105"/>
                  <a:gd name="T72" fmla="*/ 58 w 218"/>
                  <a:gd name="T73" fmla="*/ 105 h 105"/>
                  <a:gd name="T74" fmla="*/ 58 w 218"/>
                  <a:gd name="T75" fmla="*/ 91 h 105"/>
                  <a:gd name="T76" fmla="*/ 48 w 218"/>
                  <a:gd name="T77" fmla="*/ 79 h 105"/>
                  <a:gd name="T78" fmla="*/ 26 w 218"/>
                  <a:gd name="T79" fmla="*/ 67 h 105"/>
                  <a:gd name="T80" fmla="*/ 16 w 218"/>
                  <a:gd name="T81" fmla="*/ 65 h 105"/>
                  <a:gd name="T82" fmla="*/ 0 w 218"/>
                  <a:gd name="T83" fmla="*/ 65 h 105"/>
                  <a:gd name="T84" fmla="*/ 0 w 218"/>
                  <a:gd name="T8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8" h="105">
                    <a:moveTo>
                      <a:pt x="0" y="0"/>
                    </a:moveTo>
                    <a:lnTo>
                      <a:pt x="4" y="0"/>
                    </a:lnTo>
                    <a:lnTo>
                      <a:pt x="32" y="9"/>
                    </a:lnTo>
                    <a:lnTo>
                      <a:pt x="45" y="14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8" y="26"/>
                    </a:lnTo>
                    <a:lnTo>
                      <a:pt x="55" y="43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58" y="44"/>
                    </a:lnTo>
                    <a:lnTo>
                      <a:pt x="61" y="33"/>
                    </a:lnTo>
                    <a:lnTo>
                      <a:pt x="90" y="27"/>
                    </a:lnTo>
                    <a:lnTo>
                      <a:pt x="112" y="24"/>
                    </a:lnTo>
                    <a:lnTo>
                      <a:pt x="119" y="27"/>
                    </a:lnTo>
                    <a:lnTo>
                      <a:pt x="122" y="40"/>
                    </a:lnTo>
                    <a:lnTo>
                      <a:pt x="122" y="50"/>
                    </a:lnTo>
                    <a:lnTo>
                      <a:pt x="87" y="65"/>
                    </a:lnTo>
                    <a:lnTo>
                      <a:pt x="71" y="74"/>
                    </a:lnTo>
                    <a:lnTo>
                      <a:pt x="68" y="76"/>
                    </a:lnTo>
                    <a:lnTo>
                      <a:pt x="64" y="78"/>
                    </a:lnTo>
                    <a:lnTo>
                      <a:pt x="64" y="79"/>
                    </a:lnTo>
                    <a:lnTo>
                      <a:pt x="68" y="79"/>
                    </a:lnTo>
                    <a:lnTo>
                      <a:pt x="93" y="64"/>
                    </a:lnTo>
                    <a:lnTo>
                      <a:pt x="144" y="46"/>
                    </a:lnTo>
                    <a:lnTo>
                      <a:pt x="164" y="43"/>
                    </a:lnTo>
                    <a:lnTo>
                      <a:pt x="189" y="40"/>
                    </a:lnTo>
                    <a:lnTo>
                      <a:pt x="212" y="41"/>
                    </a:lnTo>
                    <a:lnTo>
                      <a:pt x="218" y="43"/>
                    </a:lnTo>
                    <a:lnTo>
                      <a:pt x="186" y="55"/>
                    </a:lnTo>
                    <a:lnTo>
                      <a:pt x="170" y="64"/>
                    </a:lnTo>
                    <a:lnTo>
                      <a:pt x="160" y="76"/>
                    </a:lnTo>
                    <a:lnTo>
                      <a:pt x="141" y="99"/>
                    </a:lnTo>
                    <a:lnTo>
                      <a:pt x="132" y="102"/>
                    </a:lnTo>
                    <a:lnTo>
                      <a:pt x="116" y="103"/>
                    </a:lnTo>
                    <a:lnTo>
                      <a:pt x="58" y="105"/>
                    </a:lnTo>
                    <a:lnTo>
                      <a:pt x="58" y="91"/>
                    </a:lnTo>
                    <a:lnTo>
                      <a:pt x="48" y="79"/>
                    </a:lnTo>
                    <a:lnTo>
                      <a:pt x="26" y="67"/>
                    </a:lnTo>
                    <a:lnTo>
                      <a:pt x="16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53" name="Freeform 725"/>
              <p:cNvSpPr/>
              <p:nvPr/>
            </p:nvSpPr>
            <p:spPr bwMode="auto">
              <a:xfrm>
                <a:off x="3347" y="915"/>
                <a:ext cx="29" cy="44"/>
              </a:xfrm>
              <a:custGeom>
                <a:avLst/>
                <a:gdLst>
                  <a:gd name="T0" fmla="*/ 26 w 29"/>
                  <a:gd name="T1" fmla="*/ 10 h 44"/>
                  <a:gd name="T2" fmla="*/ 29 w 29"/>
                  <a:gd name="T3" fmla="*/ 7 h 44"/>
                  <a:gd name="T4" fmla="*/ 29 w 29"/>
                  <a:gd name="T5" fmla="*/ 4 h 44"/>
                  <a:gd name="T6" fmla="*/ 22 w 29"/>
                  <a:gd name="T7" fmla="*/ 3 h 44"/>
                  <a:gd name="T8" fmla="*/ 19 w 29"/>
                  <a:gd name="T9" fmla="*/ 1 h 44"/>
                  <a:gd name="T10" fmla="*/ 13 w 29"/>
                  <a:gd name="T11" fmla="*/ 0 h 44"/>
                  <a:gd name="T12" fmla="*/ 6 w 29"/>
                  <a:gd name="T13" fmla="*/ 1 h 44"/>
                  <a:gd name="T14" fmla="*/ 3 w 29"/>
                  <a:gd name="T15" fmla="*/ 3 h 44"/>
                  <a:gd name="T16" fmla="*/ 0 w 29"/>
                  <a:gd name="T17" fmla="*/ 6 h 44"/>
                  <a:gd name="T18" fmla="*/ 0 w 29"/>
                  <a:gd name="T19" fmla="*/ 6 h 44"/>
                  <a:gd name="T20" fmla="*/ 0 w 29"/>
                  <a:gd name="T21" fmla="*/ 10 h 44"/>
                  <a:gd name="T22" fmla="*/ 0 w 29"/>
                  <a:gd name="T23" fmla="*/ 15 h 44"/>
                  <a:gd name="T24" fmla="*/ 3 w 29"/>
                  <a:gd name="T25" fmla="*/ 20 h 44"/>
                  <a:gd name="T26" fmla="*/ 3 w 29"/>
                  <a:gd name="T27" fmla="*/ 26 h 44"/>
                  <a:gd name="T28" fmla="*/ 6 w 29"/>
                  <a:gd name="T29" fmla="*/ 30 h 44"/>
                  <a:gd name="T30" fmla="*/ 10 w 29"/>
                  <a:gd name="T31" fmla="*/ 35 h 44"/>
                  <a:gd name="T32" fmla="*/ 10 w 29"/>
                  <a:gd name="T33" fmla="*/ 39 h 44"/>
                  <a:gd name="T34" fmla="*/ 13 w 29"/>
                  <a:gd name="T35" fmla="*/ 44 h 44"/>
                  <a:gd name="T36" fmla="*/ 13 w 29"/>
                  <a:gd name="T37" fmla="*/ 44 h 44"/>
                  <a:gd name="T38" fmla="*/ 16 w 29"/>
                  <a:gd name="T39" fmla="*/ 39 h 44"/>
                  <a:gd name="T40" fmla="*/ 16 w 29"/>
                  <a:gd name="T41" fmla="*/ 35 h 44"/>
                  <a:gd name="T42" fmla="*/ 16 w 29"/>
                  <a:gd name="T43" fmla="*/ 30 h 44"/>
                  <a:gd name="T44" fmla="*/ 16 w 29"/>
                  <a:gd name="T45" fmla="*/ 27 h 44"/>
                  <a:gd name="T46" fmla="*/ 19 w 29"/>
                  <a:gd name="T47" fmla="*/ 23 h 44"/>
                  <a:gd name="T48" fmla="*/ 19 w 29"/>
                  <a:gd name="T49" fmla="*/ 20 h 44"/>
                  <a:gd name="T50" fmla="*/ 22 w 29"/>
                  <a:gd name="T51" fmla="*/ 15 h 44"/>
                  <a:gd name="T52" fmla="*/ 26 w 29"/>
                  <a:gd name="T5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" h="44">
                    <a:moveTo>
                      <a:pt x="26" y="10"/>
                    </a:moveTo>
                    <a:lnTo>
                      <a:pt x="29" y="7"/>
                    </a:lnTo>
                    <a:lnTo>
                      <a:pt x="29" y="4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3" y="26"/>
                    </a:lnTo>
                    <a:lnTo>
                      <a:pt x="6" y="30"/>
                    </a:lnTo>
                    <a:lnTo>
                      <a:pt x="10" y="35"/>
                    </a:lnTo>
                    <a:lnTo>
                      <a:pt x="10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6" y="39"/>
                    </a:lnTo>
                    <a:lnTo>
                      <a:pt x="16" y="35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22" y="15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54" name="Freeform 726"/>
              <p:cNvSpPr/>
              <p:nvPr/>
            </p:nvSpPr>
            <p:spPr bwMode="auto">
              <a:xfrm>
                <a:off x="3353" y="904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4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4 w 7"/>
                  <a:gd name="T9" fmla="*/ 0 h 5"/>
                  <a:gd name="T10" fmla="*/ 7 w 7"/>
                  <a:gd name="T11" fmla="*/ 2 h 5"/>
                  <a:gd name="T12" fmla="*/ 7 w 7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55" name="Freeform 727"/>
              <p:cNvSpPr/>
              <p:nvPr/>
            </p:nvSpPr>
            <p:spPr bwMode="auto">
              <a:xfrm>
                <a:off x="3357" y="904"/>
                <a:ext cx="9" cy="5"/>
              </a:xfrm>
              <a:custGeom>
                <a:avLst/>
                <a:gdLst>
                  <a:gd name="T0" fmla="*/ 3 w 9"/>
                  <a:gd name="T1" fmla="*/ 3 h 5"/>
                  <a:gd name="T2" fmla="*/ 6 w 9"/>
                  <a:gd name="T3" fmla="*/ 5 h 5"/>
                  <a:gd name="T4" fmla="*/ 6 w 9"/>
                  <a:gd name="T5" fmla="*/ 5 h 5"/>
                  <a:gd name="T6" fmla="*/ 9 w 9"/>
                  <a:gd name="T7" fmla="*/ 3 h 5"/>
                  <a:gd name="T8" fmla="*/ 3 w 9"/>
                  <a:gd name="T9" fmla="*/ 0 h 5"/>
                  <a:gd name="T10" fmla="*/ 0 w 9"/>
                  <a:gd name="T11" fmla="*/ 0 h 5"/>
                  <a:gd name="T12" fmla="*/ 3 w 9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56" name="Freeform 728"/>
              <p:cNvSpPr/>
              <p:nvPr/>
            </p:nvSpPr>
            <p:spPr bwMode="auto">
              <a:xfrm>
                <a:off x="3334" y="916"/>
                <a:ext cx="13" cy="3"/>
              </a:xfrm>
              <a:custGeom>
                <a:avLst/>
                <a:gdLst>
                  <a:gd name="T0" fmla="*/ 13 w 13"/>
                  <a:gd name="T1" fmla="*/ 0 h 3"/>
                  <a:gd name="T2" fmla="*/ 10 w 13"/>
                  <a:gd name="T3" fmla="*/ 2 h 3"/>
                  <a:gd name="T4" fmla="*/ 6 w 13"/>
                  <a:gd name="T5" fmla="*/ 3 h 3"/>
                  <a:gd name="T6" fmla="*/ 3 w 13"/>
                  <a:gd name="T7" fmla="*/ 3 h 3"/>
                  <a:gd name="T8" fmla="*/ 0 w 13"/>
                  <a:gd name="T9" fmla="*/ 3 h 3"/>
                  <a:gd name="T10" fmla="*/ 6 w 13"/>
                  <a:gd name="T11" fmla="*/ 0 h 3"/>
                  <a:gd name="T12" fmla="*/ 10 w 13"/>
                  <a:gd name="T13" fmla="*/ 0 h 3"/>
                  <a:gd name="T14" fmla="*/ 13 w 1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">
                    <a:moveTo>
                      <a:pt x="13" y="0"/>
                    </a:moveTo>
                    <a:lnTo>
                      <a:pt x="10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57" name="Freeform 729"/>
              <p:cNvSpPr/>
              <p:nvPr/>
            </p:nvSpPr>
            <p:spPr bwMode="auto">
              <a:xfrm>
                <a:off x="3373" y="915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3 w 9"/>
                  <a:gd name="T3" fmla="*/ 1 h 4"/>
                  <a:gd name="T4" fmla="*/ 6 w 9"/>
                  <a:gd name="T5" fmla="*/ 4 h 4"/>
                  <a:gd name="T6" fmla="*/ 9 w 9"/>
                  <a:gd name="T7" fmla="*/ 4 h 4"/>
                  <a:gd name="T8" fmla="*/ 9 w 9"/>
                  <a:gd name="T9" fmla="*/ 3 h 4"/>
                  <a:gd name="T10" fmla="*/ 3 w 9"/>
                  <a:gd name="T11" fmla="*/ 0 h 4"/>
                  <a:gd name="T12" fmla="*/ 0 w 9"/>
                  <a:gd name="T13" fmla="*/ 0 h 4"/>
                  <a:gd name="T14" fmla="*/ 0 w 9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3" y="1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58" name="Freeform 730"/>
              <p:cNvSpPr/>
              <p:nvPr/>
            </p:nvSpPr>
            <p:spPr bwMode="auto">
              <a:xfrm>
                <a:off x="3324" y="925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4 w 7"/>
                  <a:gd name="T3" fmla="*/ 6 h 6"/>
                  <a:gd name="T4" fmla="*/ 0 w 7"/>
                  <a:gd name="T5" fmla="*/ 5 h 6"/>
                  <a:gd name="T6" fmla="*/ 0 w 7"/>
                  <a:gd name="T7" fmla="*/ 2 h 6"/>
                  <a:gd name="T8" fmla="*/ 7 w 7"/>
                  <a:gd name="T9" fmla="*/ 0 h 6"/>
                  <a:gd name="T10" fmla="*/ 7 w 7"/>
                  <a:gd name="T11" fmla="*/ 0 h 6"/>
                  <a:gd name="T12" fmla="*/ 7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4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59" name="Freeform 731"/>
              <p:cNvSpPr/>
              <p:nvPr/>
            </p:nvSpPr>
            <p:spPr bwMode="auto">
              <a:xfrm>
                <a:off x="3385" y="924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7 w 7"/>
                  <a:gd name="T7" fmla="*/ 1 h 6"/>
                  <a:gd name="T8" fmla="*/ 4 w 7"/>
                  <a:gd name="T9" fmla="*/ 0 h 6"/>
                  <a:gd name="T10" fmla="*/ 4 w 7"/>
                  <a:gd name="T11" fmla="*/ 0 h 6"/>
                  <a:gd name="T12" fmla="*/ 0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7" y="6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60" name="Freeform 732"/>
              <p:cNvSpPr/>
              <p:nvPr/>
            </p:nvSpPr>
            <p:spPr bwMode="auto">
              <a:xfrm>
                <a:off x="3324" y="936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4 w 7"/>
                  <a:gd name="T3" fmla="*/ 8 h 8"/>
                  <a:gd name="T4" fmla="*/ 0 w 7"/>
                  <a:gd name="T5" fmla="*/ 5 h 8"/>
                  <a:gd name="T6" fmla="*/ 4 w 7"/>
                  <a:gd name="T7" fmla="*/ 0 h 8"/>
                  <a:gd name="T8" fmla="*/ 7 w 7"/>
                  <a:gd name="T9" fmla="*/ 8 h 8"/>
                  <a:gd name="T10" fmla="*/ 7 w 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4" y="8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61" name="Freeform 733"/>
              <p:cNvSpPr/>
              <p:nvPr/>
            </p:nvSpPr>
            <p:spPr bwMode="auto">
              <a:xfrm>
                <a:off x="3389" y="936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3 w 6"/>
                  <a:gd name="T3" fmla="*/ 8 h 8"/>
                  <a:gd name="T4" fmla="*/ 6 w 6"/>
                  <a:gd name="T5" fmla="*/ 3 h 8"/>
                  <a:gd name="T6" fmla="*/ 3 w 6"/>
                  <a:gd name="T7" fmla="*/ 0 h 8"/>
                  <a:gd name="T8" fmla="*/ 0 w 6"/>
                  <a:gd name="T9" fmla="*/ 6 h 8"/>
                  <a:gd name="T10" fmla="*/ 0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3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62" name="Freeform 734"/>
              <p:cNvSpPr/>
              <p:nvPr/>
            </p:nvSpPr>
            <p:spPr bwMode="auto">
              <a:xfrm>
                <a:off x="3328" y="948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3 w 6"/>
                  <a:gd name="T3" fmla="*/ 5 h 5"/>
                  <a:gd name="T4" fmla="*/ 0 w 6"/>
                  <a:gd name="T5" fmla="*/ 3 h 5"/>
                  <a:gd name="T6" fmla="*/ 3 w 6"/>
                  <a:gd name="T7" fmla="*/ 0 h 5"/>
                  <a:gd name="T8" fmla="*/ 3 w 6"/>
                  <a:gd name="T9" fmla="*/ 0 h 5"/>
                  <a:gd name="T10" fmla="*/ 6 w 6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63" name="Freeform 735"/>
              <p:cNvSpPr/>
              <p:nvPr/>
            </p:nvSpPr>
            <p:spPr bwMode="auto">
              <a:xfrm>
                <a:off x="3385" y="94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4 w 4"/>
                  <a:gd name="T5" fmla="*/ 3 h 4"/>
                  <a:gd name="T6" fmla="*/ 4 w 4"/>
                  <a:gd name="T7" fmla="*/ 0 h 4"/>
                  <a:gd name="T8" fmla="*/ 0 w 4"/>
                  <a:gd name="T9" fmla="*/ 0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64" name="Freeform 736"/>
              <p:cNvSpPr/>
              <p:nvPr/>
            </p:nvSpPr>
            <p:spPr bwMode="auto">
              <a:xfrm>
                <a:off x="3334" y="954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2 h 3"/>
                  <a:gd name="T4" fmla="*/ 0 w 6"/>
                  <a:gd name="T5" fmla="*/ 0 h 3"/>
                  <a:gd name="T6" fmla="*/ 6 w 6"/>
                  <a:gd name="T7" fmla="*/ 3 h 3"/>
                  <a:gd name="T8" fmla="*/ 0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65" name="Freeform 737"/>
              <p:cNvSpPr/>
              <p:nvPr/>
            </p:nvSpPr>
            <p:spPr bwMode="auto">
              <a:xfrm>
                <a:off x="3379" y="953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6 w 6"/>
                  <a:gd name="T3" fmla="*/ 3 h 3"/>
                  <a:gd name="T4" fmla="*/ 3 w 6"/>
                  <a:gd name="T5" fmla="*/ 0 h 3"/>
                  <a:gd name="T6" fmla="*/ 0 w 6"/>
                  <a:gd name="T7" fmla="*/ 3 h 3"/>
                  <a:gd name="T8" fmla="*/ 3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66" name="Freeform 738"/>
              <p:cNvSpPr/>
              <p:nvPr/>
            </p:nvSpPr>
            <p:spPr bwMode="auto">
              <a:xfrm>
                <a:off x="3347" y="97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1 h 3"/>
                  <a:gd name="T4" fmla="*/ 0 w 6"/>
                  <a:gd name="T5" fmla="*/ 1 h 3"/>
                  <a:gd name="T6" fmla="*/ 0 w 6"/>
                  <a:gd name="T7" fmla="*/ 0 h 3"/>
                  <a:gd name="T8" fmla="*/ 6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67" name="Freeform 739"/>
              <p:cNvSpPr/>
              <p:nvPr/>
            </p:nvSpPr>
            <p:spPr bwMode="auto">
              <a:xfrm>
                <a:off x="3366" y="969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3 w 7"/>
                  <a:gd name="T3" fmla="*/ 3 h 3"/>
                  <a:gd name="T4" fmla="*/ 7 w 7"/>
                  <a:gd name="T5" fmla="*/ 3 h 3"/>
                  <a:gd name="T6" fmla="*/ 3 w 7"/>
                  <a:gd name="T7" fmla="*/ 0 h 3"/>
                  <a:gd name="T8" fmla="*/ 0 w 7"/>
                  <a:gd name="T9" fmla="*/ 0 h 3"/>
                  <a:gd name="T10" fmla="*/ 0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68" name="Freeform 740"/>
              <p:cNvSpPr/>
              <p:nvPr/>
            </p:nvSpPr>
            <p:spPr bwMode="auto">
              <a:xfrm>
                <a:off x="3334" y="974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3 h 5"/>
                  <a:gd name="T4" fmla="*/ 0 w 6"/>
                  <a:gd name="T5" fmla="*/ 3 h 5"/>
                  <a:gd name="T6" fmla="*/ 6 w 6"/>
                  <a:gd name="T7" fmla="*/ 0 h 5"/>
                  <a:gd name="T8" fmla="*/ 6 w 6"/>
                  <a:gd name="T9" fmla="*/ 2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69" name="Freeform 741"/>
              <p:cNvSpPr/>
              <p:nvPr/>
            </p:nvSpPr>
            <p:spPr bwMode="auto">
              <a:xfrm>
                <a:off x="3376" y="972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9 w 9"/>
                  <a:gd name="T3" fmla="*/ 5 h 5"/>
                  <a:gd name="T4" fmla="*/ 9 w 9"/>
                  <a:gd name="T5" fmla="*/ 4 h 5"/>
                  <a:gd name="T6" fmla="*/ 3 w 9"/>
                  <a:gd name="T7" fmla="*/ 0 h 5"/>
                  <a:gd name="T8" fmla="*/ 0 w 9"/>
                  <a:gd name="T9" fmla="*/ 2 h 5"/>
                  <a:gd name="T10" fmla="*/ 9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70" name="Freeform 742"/>
              <p:cNvSpPr/>
              <p:nvPr/>
            </p:nvSpPr>
            <p:spPr bwMode="auto">
              <a:xfrm>
                <a:off x="3321" y="985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3 h 3"/>
                  <a:gd name="T4" fmla="*/ 0 w 7"/>
                  <a:gd name="T5" fmla="*/ 3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0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71" name="Freeform 743"/>
              <p:cNvSpPr/>
              <p:nvPr/>
            </p:nvSpPr>
            <p:spPr bwMode="auto">
              <a:xfrm>
                <a:off x="3392" y="983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3 w 6"/>
                  <a:gd name="T3" fmla="*/ 3 h 3"/>
                  <a:gd name="T4" fmla="*/ 6 w 6"/>
                  <a:gd name="T5" fmla="*/ 3 h 3"/>
                  <a:gd name="T6" fmla="*/ 6 w 6"/>
                  <a:gd name="T7" fmla="*/ 2 h 3"/>
                  <a:gd name="T8" fmla="*/ 3 w 6"/>
                  <a:gd name="T9" fmla="*/ 0 h 3"/>
                  <a:gd name="T10" fmla="*/ 0 w 6"/>
                  <a:gd name="T11" fmla="*/ 0 h 3"/>
                  <a:gd name="T12" fmla="*/ 0 w 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72" name="Freeform 744"/>
              <p:cNvSpPr/>
              <p:nvPr/>
            </p:nvSpPr>
            <p:spPr bwMode="auto">
              <a:xfrm>
                <a:off x="3315" y="99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73" name="Freeform 745"/>
              <p:cNvSpPr/>
              <p:nvPr/>
            </p:nvSpPr>
            <p:spPr bwMode="auto">
              <a:xfrm>
                <a:off x="3401" y="994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3 h 3"/>
                  <a:gd name="T4" fmla="*/ 4 w 4"/>
                  <a:gd name="T5" fmla="*/ 3 h 3"/>
                  <a:gd name="T6" fmla="*/ 4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74" name="Freeform 746"/>
              <p:cNvSpPr/>
              <p:nvPr/>
            </p:nvSpPr>
            <p:spPr bwMode="auto">
              <a:xfrm>
                <a:off x="3302" y="494"/>
                <a:ext cx="51" cy="73"/>
              </a:xfrm>
              <a:custGeom>
                <a:avLst/>
                <a:gdLst>
                  <a:gd name="T0" fmla="*/ 48 w 51"/>
                  <a:gd name="T1" fmla="*/ 15 h 73"/>
                  <a:gd name="T2" fmla="*/ 48 w 51"/>
                  <a:gd name="T3" fmla="*/ 15 h 73"/>
                  <a:gd name="T4" fmla="*/ 45 w 51"/>
                  <a:gd name="T5" fmla="*/ 12 h 73"/>
                  <a:gd name="T6" fmla="*/ 35 w 51"/>
                  <a:gd name="T7" fmla="*/ 6 h 73"/>
                  <a:gd name="T8" fmla="*/ 19 w 51"/>
                  <a:gd name="T9" fmla="*/ 0 h 73"/>
                  <a:gd name="T10" fmla="*/ 0 w 51"/>
                  <a:gd name="T11" fmla="*/ 0 h 73"/>
                  <a:gd name="T12" fmla="*/ 0 w 51"/>
                  <a:gd name="T13" fmla="*/ 2 h 73"/>
                  <a:gd name="T14" fmla="*/ 26 w 51"/>
                  <a:gd name="T15" fmla="*/ 25 h 73"/>
                  <a:gd name="T16" fmla="*/ 29 w 51"/>
                  <a:gd name="T17" fmla="*/ 38 h 73"/>
                  <a:gd name="T18" fmla="*/ 22 w 51"/>
                  <a:gd name="T19" fmla="*/ 53 h 73"/>
                  <a:gd name="T20" fmla="*/ 13 w 51"/>
                  <a:gd name="T21" fmla="*/ 61 h 73"/>
                  <a:gd name="T22" fmla="*/ 10 w 51"/>
                  <a:gd name="T23" fmla="*/ 62 h 73"/>
                  <a:gd name="T24" fmla="*/ 29 w 51"/>
                  <a:gd name="T25" fmla="*/ 66 h 73"/>
                  <a:gd name="T26" fmla="*/ 45 w 51"/>
                  <a:gd name="T27" fmla="*/ 70 h 73"/>
                  <a:gd name="T28" fmla="*/ 51 w 51"/>
                  <a:gd name="T29" fmla="*/ 72 h 73"/>
                  <a:gd name="T30" fmla="*/ 51 w 51"/>
                  <a:gd name="T31" fmla="*/ 73 h 73"/>
                  <a:gd name="T32" fmla="*/ 48 w 51"/>
                  <a:gd name="T33" fmla="*/ 1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3">
                    <a:moveTo>
                      <a:pt x="48" y="15"/>
                    </a:moveTo>
                    <a:lnTo>
                      <a:pt x="48" y="15"/>
                    </a:lnTo>
                    <a:lnTo>
                      <a:pt x="45" y="12"/>
                    </a:lnTo>
                    <a:lnTo>
                      <a:pt x="35" y="6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6" y="25"/>
                    </a:lnTo>
                    <a:lnTo>
                      <a:pt x="29" y="38"/>
                    </a:lnTo>
                    <a:lnTo>
                      <a:pt x="22" y="53"/>
                    </a:lnTo>
                    <a:lnTo>
                      <a:pt x="13" y="61"/>
                    </a:lnTo>
                    <a:lnTo>
                      <a:pt x="10" y="62"/>
                    </a:lnTo>
                    <a:lnTo>
                      <a:pt x="29" y="66"/>
                    </a:lnTo>
                    <a:lnTo>
                      <a:pt x="45" y="70"/>
                    </a:lnTo>
                    <a:lnTo>
                      <a:pt x="51" y="72"/>
                    </a:lnTo>
                    <a:lnTo>
                      <a:pt x="51" y="73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75" name="Freeform 747"/>
              <p:cNvSpPr/>
              <p:nvPr/>
            </p:nvSpPr>
            <p:spPr bwMode="auto">
              <a:xfrm>
                <a:off x="3360" y="494"/>
                <a:ext cx="48" cy="72"/>
              </a:xfrm>
              <a:custGeom>
                <a:avLst/>
                <a:gdLst>
                  <a:gd name="T0" fmla="*/ 0 w 48"/>
                  <a:gd name="T1" fmla="*/ 14 h 72"/>
                  <a:gd name="T2" fmla="*/ 0 w 48"/>
                  <a:gd name="T3" fmla="*/ 14 h 72"/>
                  <a:gd name="T4" fmla="*/ 6 w 48"/>
                  <a:gd name="T5" fmla="*/ 11 h 72"/>
                  <a:gd name="T6" fmla="*/ 13 w 48"/>
                  <a:gd name="T7" fmla="*/ 5 h 72"/>
                  <a:gd name="T8" fmla="*/ 29 w 48"/>
                  <a:gd name="T9" fmla="*/ 0 h 72"/>
                  <a:gd name="T10" fmla="*/ 48 w 48"/>
                  <a:gd name="T11" fmla="*/ 0 h 72"/>
                  <a:gd name="T12" fmla="*/ 48 w 48"/>
                  <a:gd name="T13" fmla="*/ 2 h 72"/>
                  <a:gd name="T14" fmla="*/ 22 w 48"/>
                  <a:gd name="T15" fmla="*/ 23 h 72"/>
                  <a:gd name="T16" fmla="*/ 19 w 48"/>
                  <a:gd name="T17" fmla="*/ 37 h 72"/>
                  <a:gd name="T18" fmla="*/ 25 w 48"/>
                  <a:gd name="T19" fmla="*/ 52 h 72"/>
                  <a:gd name="T20" fmla="*/ 35 w 48"/>
                  <a:gd name="T21" fmla="*/ 59 h 72"/>
                  <a:gd name="T22" fmla="*/ 38 w 48"/>
                  <a:gd name="T23" fmla="*/ 61 h 72"/>
                  <a:gd name="T24" fmla="*/ 19 w 48"/>
                  <a:gd name="T25" fmla="*/ 64 h 72"/>
                  <a:gd name="T26" fmla="*/ 3 w 48"/>
                  <a:gd name="T27" fmla="*/ 69 h 72"/>
                  <a:gd name="T28" fmla="*/ 0 w 48"/>
                  <a:gd name="T29" fmla="*/ 72 h 72"/>
                  <a:gd name="T30" fmla="*/ 0 w 48"/>
                  <a:gd name="T31" fmla="*/ 72 h 72"/>
                  <a:gd name="T32" fmla="*/ 0 w 48"/>
                  <a:gd name="T33" fmla="*/ 1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72">
                    <a:moveTo>
                      <a:pt x="0" y="14"/>
                    </a:moveTo>
                    <a:lnTo>
                      <a:pt x="0" y="14"/>
                    </a:lnTo>
                    <a:lnTo>
                      <a:pt x="6" y="11"/>
                    </a:lnTo>
                    <a:lnTo>
                      <a:pt x="13" y="5"/>
                    </a:lnTo>
                    <a:lnTo>
                      <a:pt x="29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22" y="23"/>
                    </a:lnTo>
                    <a:lnTo>
                      <a:pt x="19" y="37"/>
                    </a:lnTo>
                    <a:lnTo>
                      <a:pt x="25" y="52"/>
                    </a:lnTo>
                    <a:lnTo>
                      <a:pt x="35" y="59"/>
                    </a:lnTo>
                    <a:lnTo>
                      <a:pt x="38" y="61"/>
                    </a:lnTo>
                    <a:lnTo>
                      <a:pt x="19" y="64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76" name="Freeform 748"/>
              <p:cNvSpPr/>
              <p:nvPr/>
            </p:nvSpPr>
            <p:spPr bwMode="auto">
              <a:xfrm>
                <a:off x="3273" y="481"/>
                <a:ext cx="80" cy="24"/>
              </a:xfrm>
              <a:custGeom>
                <a:avLst/>
                <a:gdLst>
                  <a:gd name="T0" fmla="*/ 80 w 80"/>
                  <a:gd name="T1" fmla="*/ 15 h 24"/>
                  <a:gd name="T2" fmla="*/ 80 w 80"/>
                  <a:gd name="T3" fmla="*/ 15 h 24"/>
                  <a:gd name="T4" fmla="*/ 71 w 80"/>
                  <a:gd name="T5" fmla="*/ 6 h 24"/>
                  <a:gd name="T6" fmla="*/ 58 w 80"/>
                  <a:gd name="T7" fmla="*/ 0 h 24"/>
                  <a:gd name="T8" fmla="*/ 51 w 80"/>
                  <a:gd name="T9" fmla="*/ 0 h 24"/>
                  <a:gd name="T10" fmla="*/ 19 w 80"/>
                  <a:gd name="T11" fmla="*/ 1 h 24"/>
                  <a:gd name="T12" fmla="*/ 3 w 80"/>
                  <a:gd name="T13" fmla="*/ 4 h 24"/>
                  <a:gd name="T14" fmla="*/ 0 w 80"/>
                  <a:gd name="T15" fmla="*/ 4 h 24"/>
                  <a:gd name="T16" fmla="*/ 0 w 80"/>
                  <a:gd name="T17" fmla="*/ 4 h 24"/>
                  <a:gd name="T18" fmla="*/ 26 w 80"/>
                  <a:gd name="T19" fmla="*/ 13 h 24"/>
                  <a:gd name="T20" fmla="*/ 29 w 80"/>
                  <a:gd name="T21" fmla="*/ 12 h 24"/>
                  <a:gd name="T22" fmla="*/ 45 w 80"/>
                  <a:gd name="T23" fmla="*/ 12 h 24"/>
                  <a:gd name="T24" fmla="*/ 67 w 80"/>
                  <a:gd name="T25" fmla="*/ 16 h 24"/>
                  <a:gd name="T26" fmla="*/ 77 w 80"/>
                  <a:gd name="T27" fmla="*/ 24 h 24"/>
                  <a:gd name="T28" fmla="*/ 80 w 80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80" y="15"/>
                    </a:moveTo>
                    <a:lnTo>
                      <a:pt x="80" y="15"/>
                    </a:lnTo>
                    <a:lnTo>
                      <a:pt x="71" y="6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19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6" y="13"/>
                    </a:lnTo>
                    <a:lnTo>
                      <a:pt x="29" y="12"/>
                    </a:lnTo>
                    <a:lnTo>
                      <a:pt x="45" y="12"/>
                    </a:lnTo>
                    <a:lnTo>
                      <a:pt x="67" y="16"/>
                    </a:lnTo>
                    <a:lnTo>
                      <a:pt x="77" y="24"/>
                    </a:lnTo>
                    <a:lnTo>
                      <a:pt x="8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77" name="Freeform 749"/>
              <p:cNvSpPr/>
              <p:nvPr/>
            </p:nvSpPr>
            <p:spPr bwMode="auto">
              <a:xfrm>
                <a:off x="3357" y="479"/>
                <a:ext cx="80" cy="26"/>
              </a:xfrm>
              <a:custGeom>
                <a:avLst/>
                <a:gdLst>
                  <a:gd name="T0" fmla="*/ 0 w 80"/>
                  <a:gd name="T1" fmla="*/ 15 h 26"/>
                  <a:gd name="T2" fmla="*/ 3 w 80"/>
                  <a:gd name="T3" fmla="*/ 15 h 26"/>
                  <a:gd name="T4" fmla="*/ 9 w 80"/>
                  <a:gd name="T5" fmla="*/ 6 h 26"/>
                  <a:gd name="T6" fmla="*/ 22 w 80"/>
                  <a:gd name="T7" fmla="*/ 0 h 26"/>
                  <a:gd name="T8" fmla="*/ 28 w 80"/>
                  <a:gd name="T9" fmla="*/ 0 h 26"/>
                  <a:gd name="T10" fmla="*/ 60 w 80"/>
                  <a:gd name="T11" fmla="*/ 2 h 26"/>
                  <a:gd name="T12" fmla="*/ 76 w 80"/>
                  <a:gd name="T13" fmla="*/ 5 h 26"/>
                  <a:gd name="T14" fmla="*/ 80 w 80"/>
                  <a:gd name="T15" fmla="*/ 5 h 26"/>
                  <a:gd name="T16" fmla="*/ 80 w 80"/>
                  <a:gd name="T17" fmla="*/ 5 h 26"/>
                  <a:gd name="T18" fmla="*/ 54 w 80"/>
                  <a:gd name="T19" fmla="*/ 14 h 26"/>
                  <a:gd name="T20" fmla="*/ 51 w 80"/>
                  <a:gd name="T21" fmla="*/ 12 h 26"/>
                  <a:gd name="T22" fmla="*/ 35 w 80"/>
                  <a:gd name="T23" fmla="*/ 12 h 26"/>
                  <a:gd name="T24" fmla="*/ 12 w 80"/>
                  <a:gd name="T25" fmla="*/ 18 h 26"/>
                  <a:gd name="T26" fmla="*/ 3 w 80"/>
                  <a:gd name="T27" fmla="*/ 26 h 26"/>
                  <a:gd name="T28" fmla="*/ 0 w 80"/>
                  <a:gd name="T2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6">
                    <a:moveTo>
                      <a:pt x="0" y="15"/>
                    </a:moveTo>
                    <a:lnTo>
                      <a:pt x="3" y="15"/>
                    </a:lnTo>
                    <a:lnTo>
                      <a:pt x="9" y="6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60" y="2"/>
                    </a:lnTo>
                    <a:lnTo>
                      <a:pt x="76" y="5"/>
                    </a:lnTo>
                    <a:lnTo>
                      <a:pt x="80" y="5"/>
                    </a:lnTo>
                    <a:lnTo>
                      <a:pt x="80" y="5"/>
                    </a:lnTo>
                    <a:lnTo>
                      <a:pt x="54" y="14"/>
                    </a:lnTo>
                    <a:lnTo>
                      <a:pt x="51" y="12"/>
                    </a:lnTo>
                    <a:lnTo>
                      <a:pt x="35" y="12"/>
                    </a:lnTo>
                    <a:lnTo>
                      <a:pt x="12" y="18"/>
                    </a:lnTo>
                    <a:lnTo>
                      <a:pt x="3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78" name="Freeform 750"/>
              <p:cNvSpPr/>
              <p:nvPr/>
            </p:nvSpPr>
            <p:spPr bwMode="auto">
              <a:xfrm>
                <a:off x="3164" y="394"/>
                <a:ext cx="189" cy="94"/>
              </a:xfrm>
              <a:custGeom>
                <a:avLst/>
                <a:gdLst>
                  <a:gd name="T0" fmla="*/ 77 w 189"/>
                  <a:gd name="T1" fmla="*/ 46 h 94"/>
                  <a:gd name="T2" fmla="*/ 80 w 189"/>
                  <a:gd name="T3" fmla="*/ 46 h 94"/>
                  <a:gd name="T4" fmla="*/ 80 w 189"/>
                  <a:gd name="T5" fmla="*/ 49 h 94"/>
                  <a:gd name="T6" fmla="*/ 77 w 189"/>
                  <a:gd name="T7" fmla="*/ 49 h 94"/>
                  <a:gd name="T8" fmla="*/ 71 w 189"/>
                  <a:gd name="T9" fmla="*/ 46 h 94"/>
                  <a:gd name="T10" fmla="*/ 71 w 189"/>
                  <a:gd name="T11" fmla="*/ 46 h 94"/>
                  <a:gd name="T12" fmla="*/ 58 w 189"/>
                  <a:gd name="T13" fmla="*/ 47 h 94"/>
                  <a:gd name="T14" fmla="*/ 39 w 189"/>
                  <a:gd name="T15" fmla="*/ 50 h 94"/>
                  <a:gd name="T16" fmla="*/ 20 w 189"/>
                  <a:gd name="T17" fmla="*/ 56 h 94"/>
                  <a:gd name="T18" fmla="*/ 4 w 189"/>
                  <a:gd name="T19" fmla="*/ 61 h 94"/>
                  <a:gd name="T20" fmla="*/ 0 w 189"/>
                  <a:gd name="T21" fmla="*/ 64 h 94"/>
                  <a:gd name="T22" fmla="*/ 10 w 189"/>
                  <a:gd name="T23" fmla="*/ 64 h 94"/>
                  <a:gd name="T24" fmla="*/ 29 w 189"/>
                  <a:gd name="T25" fmla="*/ 61 h 94"/>
                  <a:gd name="T26" fmla="*/ 71 w 189"/>
                  <a:gd name="T27" fmla="*/ 59 h 94"/>
                  <a:gd name="T28" fmla="*/ 84 w 189"/>
                  <a:gd name="T29" fmla="*/ 61 h 94"/>
                  <a:gd name="T30" fmla="*/ 93 w 189"/>
                  <a:gd name="T31" fmla="*/ 61 h 94"/>
                  <a:gd name="T32" fmla="*/ 132 w 189"/>
                  <a:gd name="T33" fmla="*/ 67 h 94"/>
                  <a:gd name="T34" fmla="*/ 148 w 189"/>
                  <a:gd name="T35" fmla="*/ 71 h 94"/>
                  <a:gd name="T36" fmla="*/ 189 w 189"/>
                  <a:gd name="T37" fmla="*/ 94 h 94"/>
                  <a:gd name="T38" fmla="*/ 173 w 189"/>
                  <a:gd name="T39" fmla="*/ 0 h 94"/>
                  <a:gd name="T40" fmla="*/ 164 w 189"/>
                  <a:gd name="T41" fmla="*/ 11 h 94"/>
                  <a:gd name="T42" fmla="*/ 164 w 189"/>
                  <a:gd name="T43" fmla="*/ 14 h 94"/>
                  <a:gd name="T44" fmla="*/ 160 w 189"/>
                  <a:gd name="T45" fmla="*/ 14 h 94"/>
                  <a:gd name="T46" fmla="*/ 154 w 189"/>
                  <a:gd name="T47" fmla="*/ 24 h 94"/>
                  <a:gd name="T48" fmla="*/ 154 w 189"/>
                  <a:gd name="T49" fmla="*/ 24 h 94"/>
                  <a:gd name="T50" fmla="*/ 154 w 189"/>
                  <a:gd name="T51" fmla="*/ 24 h 94"/>
                  <a:gd name="T52" fmla="*/ 151 w 189"/>
                  <a:gd name="T53" fmla="*/ 24 h 94"/>
                  <a:gd name="T54" fmla="*/ 151 w 189"/>
                  <a:gd name="T55" fmla="*/ 24 h 94"/>
                  <a:gd name="T56" fmla="*/ 151 w 189"/>
                  <a:gd name="T57" fmla="*/ 24 h 94"/>
                  <a:gd name="T58" fmla="*/ 151 w 189"/>
                  <a:gd name="T59" fmla="*/ 23 h 94"/>
                  <a:gd name="T60" fmla="*/ 148 w 189"/>
                  <a:gd name="T61" fmla="*/ 23 h 94"/>
                  <a:gd name="T62" fmla="*/ 148 w 189"/>
                  <a:gd name="T63" fmla="*/ 23 h 94"/>
                  <a:gd name="T64" fmla="*/ 148 w 189"/>
                  <a:gd name="T65" fmla="*/ 23 h 94"/>
                  <a:gd name="T66" fmla="*/ 116 w 189"/>
                  <a:gd name="T67" fmla="*/ 17 h 94"/>
                  <a:gd name="T68" fmla="*/ 84 w 189"/>
                  <a:gd name="T69" fmla="*/ 14 h 94"/>
                  <a:gd name="T70" fmla="*/ 80 w 189"/>
                  <a:gd name="T71" fmla="*/ 30 h 94"/>
                  <a:gd name="T72" fmla="*/ 77 w 189"/>
                  <a:gd name="T7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94">
                    <a:moveTo>
                      <a:pt x="77" y="46"/>
                    </a:moveTo>
                    <a:lnTo>
                      <a:pt x="80" y="46"/>
                    </a:lnTo>
                    <a:lnTo>
                      <a:pt x="80" y="49"/>
                    </a:lnTo>
                    <a:lnTo>
                      <a:pt x="77" y="49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58" y="47"/>
                    </a:lnTo>
                    <a:lnTo>
                      <a:pt x="39" y="50"/>
                    </a:lnTo>
                    <a:lnTo>
                      <a:pt x="20" y="56"/>
                    </a:lnTo>
                    <a:lnTo>
                      <a:pt x="4" y="61"/>
                    </a:lnTo>
                    <a:lnTo>
                      <a:pt x="0" y="64"/>
                    </a:lnTo>
                    <a:lnTo>
                      <a:pt x="10" y="64"/>
                    </a:lnTo>
                    <a:lnTo>
                      <a:pt x="29" y="61"/>
                    </a:lnTo>
                    <a:lnTo>
                      <a:pt x="71" y="59"/>
                    </a:lnTo>
                    <a:lnTo>
                      <a:pt x="84" y="61"/>
                    </a:lnTo>
                    <a:lnTo>
                      <a:pt x="93" y="61"/>
                    </a:lnTo>
                    <a:lnTo>
                      <a:pt x="132" y="67"/>
                    </a:lnTo>
                    <a:lnTo>
                      <a:pt x="148" y="71"/>
                    </a:lnTo>
                    <a:lnTo>
                      <a:pt x="189" y="94"/>
                    </a:lnTo>
                    <a:lnTo>
                      <a:pt x="173" y="0"/>
                    </a:lnTo>
                    <a:lnTo>
                      <a:pt x="164" y="11"/>
                    </a:lnTo>
                    <a:lnTo>
                      <a:pt x="164" y="14"/>
                    </a:lnTo>
                    <a:lnTo>
                      <a:pt x="160" y="1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1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16" y="17"/>
                    </a:lnTo>
                    <a:lnTo>
                      <a:pt x="84" y="14"/>
                    </a:lnTo>
                    <a:lnTo>
                      <a:pt x="80" y="30"/>
                    </a:lnTo>
                    <a:lnTo>
                      <a:pt x="77" y="4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79" name="Freeform 751"/>
              <p:cNvSpPr/>
              <p:nvPr/>
            </p:nvSpPr>
            <p:spPr bwMode="auto">
              <a:xfrm>
                <a:off x="3357" y="394"/>
                <a:ext cx="188" cy="93"/>
              </a:xfrm>
              <a:custGeom>
                <a:avLst/>
                <a:gdLst>
                  <a:gd name="T0" fmla="*/ 108 w 188"/>
                  <a:gd name="T1" fmla="*/ 44 h 93"/>
                  <a:gd name="T2" fmla="*/ 108 w 188"/>
                  <a:gd name="T3" fmla="*/ 46 h 93"/>
                  <a:gd name="T4" fmla="*/ 108 w 188"/>
                  <a:gd name="T5" fmla="*/ 47 h 93"/>
                  <a:gd name="T6" fmla="*/ 112 w 188"/>
                  <a:gd name="T7" fmla="*/ 47 h 93"/>
                  <a:gd name="T8" fmla="*/ 115 w 188"/>
                  <a:gd name="T9" fmla="*/ 46 h 93"/>
                  <a:gd name="T10" fmla="*/ 115 w 188"/>
                  <a:gd name="T11" fmla="*/ 46 h 93"/>
                  <a:gd name="T12" fmla="*/ 128 w 188"/>
                  <a:gd name="T13" fmla="*/ 46 h 93"/>
                  <a:gd name="T14" fmla="*/ 150 w 188"/>
                  <a:gd name="T15" fmla="*/ 49 h 93"/>
                  <a:gd name="T16" fmla="*/ 166 w 188"/>
                  <a:gd name="T17" fmla="*/ 55 h 93"/>
                  <a:gd name="T18" fmla="*/ 182 w 188"/>
                  <a:gd name="T19" fmla="*/ 59 h 93"/>
                  <a:gd name="T20" fmla="*/ 188 w 188"/>
                  <a:gd name="T21" fmla="*/ 62 h 93"/>
                  <a:gd name="T22" fmla="*/ 179 w 188"/>
                  <a:gd name="T23" fmla="*/ 62 h 93"/>
                  <a:gd name="T24" fmla="*/ 160 w 188"/>
                  <a:gd name="T25" fmla="*/ 59 h 93"/>
                  <a:gd name="T26" fmla="*/ 118 w 188"/>
                  <a:gd name="T27" fmla="*/ 58 h 93"/>
                  <a:gd name="T28" fmla="*/ 105 w 188"/>
                  <a:gd name="T29" fmla="*/ 59 h 93"/>
                  <a:gd name="T30" fmla="*/ 96 w 188"/>
                  <a:gd name="T31" fmla="*/ 59 h 93"/>
                  <a:gd name="T32" fmla="*/ 57 w 188"/>
                  <a:gd name="T33" fmla="*/ 65 h 93"/>
                  <a:gd name="T34" fmla="*/ 41 w 188"/>
                  <a:gd name="T35" fmla="*/ 71 h 93"/>
                  <a:gd name="T36" fmla="*/ 0 w 188"/>
                  <a:gd name="T37" fmla="*/ 93 h 93"/>
                  <a:gd name="T38" fmla="*/ 12 w 188"/>
                  <a:gd name="T39" fmla="*/ 0 h 93"/>
                  <a:gd name="T40" fmla="*/ 22 w 188"/>
                  <a:gd name="T41" fmla="*/ 9 h 93"/>
                  <a:gd name="T42" fmla="*/ 25 w 188"/>
                  <a:gd name="T43" fmla="*/ 12 h 93"/>
                  <a:gd name="T44" fmla="*/ 25 w 188"/>
                  <a:gd name="T45" fmla="*/ 12 h 93"/>
                  <a:gd name="T46" fmla="*/ 35 w 188"/>
                  <a:gd name="T47" fmla="*/ 23 h 93"/>
                  <a:gd name="T48" fmla="*/ 35 w 188"/>
                  <a:gd name="T49" fmla="*/ 23 h 93"/>
                  <a:gd name="T50" fmla="*/ 35 w 188"/>
                  <a:gd name="T51" fmla="*/ 23 h 93"/>
                  <a:gd name="T52" fmla="*/ 35 w 188"/>
                  <a:gd name="T53" fmla="*/ 23 h 93"/>
                  <a:gd name="T54" fmla="*/ 35 w 188"/>
                  <a:gd name="T55" fmla="*/ 23 h 93"/>
                  <a:gd name="T56" fmla="*/ 38 w 188"/>
                  <a:gd name="T57" fmla="*/ 23 h 93"/>
                  <a:gd name="T58" fmla="*/ 38 w 188"/>
                  <a:gd name="T59" fmla="*/ 23 h 93"/>
                  <a:gd name="T60" fmla="*/ 38 w 188"/>
                  <a:gd name="T61" fmla="*/ 23 h 93"/>
                  <a:gd name="T62" fmla="*/ 38 w 188"/>
                  <a:gd name="T63" fmla="*/ 23 h 93"/>
                  <a:gd name="T64" fmla="*/ 38 w 188"/>
                  <a:gd name="T65" fmla="*/ 21 h 93"/>
                  <a:gd name="T66" fmla="*/ 70 w 188"/>
                  <a:gd name="T67" fmla="*/ 17 h 93"/>
                  <a:gd name="T68" fmla="*/ 102 w 188"/>
                  <a:gd name="T69" fmla="*/ 12 h 93"/>
                  <a:gd name="T70" fmla="*/ 108 w 188"/>
                  <a:gd name="T71" fmla="*/ 29 h 93"/>
                  <a:gd name="T72" fmla="*/ 108 w 188"/>
                  <a:gd name="T73" fmla="*/ 4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8" h="93">
                    <a:moveTo>
                      <a:pt x="108" y="44"/>
                    </a:moveTo>
                    <a:lnTo>
                      <a:pt x="108" y="46"/>
                    </a:lnTo>
                    <a:lnTo>
                      <a:pt x="108" y="47"/>
                    </a:lnTo>
                    <a:lnTo>
                      <a:pt x="112" y="47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28" y="46"/>
                    </a:lnTo>
                    <a:lnTo>
                      <a:pt x="150" y="49"/>
                    </a:lnTo>
                    <a:lnTo>
                      <a:pt x="166" y="55"/>
                    </a:lnTo>
                    <a:lnTo>
                      <a:pt x="182" y="59"/>
                    </a:lnTo>
                    <a:lnTo>
                      <a:pt x="188" y="62"/>
                    </a:lnTo>
                    <a:lnTo>
                      <a:pt x="179" y="62"/>
                    </a:lnTo>
                    <a:lnTo>
                      <a:pt x="160" y="59"/>
                    </a:lnTo>
                    <a:lnTo>
                      <a:pt x="118" y="58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57" y="65"/>
                    </a:lnTo>
                    <a:lnTo>
                      <a:pt x="41" y="71"/>
                    </a:lnTo>
                    <a:lnTo>
                      <a:pt x="0" y="93"/>
                    </a:lnTo>
                    <a:lnTo>
                      <a:pt x="12" y="0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70" y="17"/>
                    </a:lnTo>
                    <a:lnTo>
                      <a:pt x="102" y="12"/>
                    </a:lnTo>
                    <a:lnTo>
                      <a:pt x="108" y="29"/>
                    </a:lnTo>
                    <a:lnTo>
                      <a:pt x="108" y="4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80" name="Freeform 752"/>
              <p:cNvSpPr/>
              <p:nvPr/>
            </p:nvSpPr>
            <p:spPr bwMode="auto">
              <a:xfrm>
                <a:off x="3283" y="412"/>
                <a:ext cx="41" cy="17"/>
              </a:xfrm>
              <a:custGeom>
                <a:avLst/>
                <a:gdLst>
                  <a:gd name="T0" fmla="*/ 29 w 41"/>
                  <a:gd name="T1" fmla="*/ 5 h 17"/>
                  <a:gd name="T2" fmla="*/ 32 w 41"/>
                  <a:gd name="T3" fmla="*/ 6 h 17"/>
                  <a:gd name="T4" fmla="*/ 38 w 41"/>
                  <a:gd name="T5" fmla="*/ 0 h 17"/>
                  <a:gd name="T6" fmla="*/ 41 w 41"/>
                  <a:gd name="T7" fmla="*/ 0 h 17"/>
                  <a:gd name="T8" fmla="*/ 35 w 41"/>
                  <a:gd name="T9" fmla="*/ 9 h 17"/>
                  <a:gd name="T10" fmla="*/ 38 w 41"/>
                  <a:gd name="T11" fmla="*/ 9 h 17"/>
                  <a:gd name="T12" fmla="*/ 41 w 41"/>
                  <a:gd name="T13" fmla="*/ 17 h 17"/>
                  <a:gd name="T14" fmla="*/ 35 w 41"/>
                  <a:gd name="T15" fmla="*/ 12 h 17"/>
                  <a:gd name="T16" fmla="*/ 35 w 41"/>
                  <a:gd name="T17" fmla="*/ 8 h 17"/>
                  <a:gd name="T18" fmla="*/ 19 w 41"/>
                  <a:gd name="T19" fmla="*/ 5 h 17"/>
                  <a:gd name="T20" fmla="*/ 0 w 41"/>
                  <a:gd name="T21" fmla="*/ 0 h 17"/>
                  <a:gd name="T22" fmla="*/ 9 w 41"/>
                  <a:gd name="T23" fmla="*/ 2 h 17"/>
                  <a:gd name="T24" fmla="*/ 29 w 41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7">
                    <a:moveTo>
                      <a:pt x="29" y="5"/>
                    </a:moveTo>
                    <a:lnTo>
                      <a:pt x="32" y="6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1" y="17"/>
                    </a:lnTo>
                    <a:lnTo>
                      <a:pt x="35" y="12"/>
                    </a:lnTo>
                    <a:lnTo>
                      <a:pt x="35" y="8"/>
                    </a:lnTo>
                    <a:lnTo>
                      <a:pt x="19" y="5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81" name="Freeform 753"/>
              <p:cNvSpPr/>
              <p:nvPr/>
            </p:nvSpPr>
            <p:spPr bwMode="auto">
              <a:xfrm>
                <a:off x="3382" y="411"/>
                <a:ext cx="42" cy="16"/>
              </a:xfrm>
              <a:custGeom>
                <a:avLst/>
                <a:gdLst>
                  <a:gd name="T0" fmla="*/ 13 w 42"/>
                  <a:gd name="T1" fmla="*/ 4 h 16"/>
                  <a:gd name="T2" fmla="*/ 13 w 42"/>
                  <a:gd name="T3" fmla="*/ 6 h 16"/>
                  <a:gd name="T4" fmla="*/ 7 w 42"/>
                  <a:gd name="T5" fmla="*/ 0 h 16"/>
                  <a:gd name="T6" fmla="*/ 3 w 42"/>
                  <a:gd name="T7" fmla="*/ 0 h 16"/>
                  <a:gd name="T8" fmla="*/ 10 w 42"/>
                  <a:gd name="T9" fmla="*/ 9 h 16"/>
                  <a:gd name="T10" fmla="*/ 3 w 42"/>
                  <a:gd name="T11" fmla="*/ 10 h 16"/>
                  <a:gd name="T12" fmla="*/ 0 w 42"/>
                  <a:gd name="T13" fmla="*/ 16 h 16"/>
                  <a:gd name="T14" fmla="*/ 10 w 42"/>
                  <a:gd name="T15" fmla="*/ 12 h 16"/>
                  <a:gd name="T16" fmla="*/ 10 w 42"/>
                  <a:gd name="T17" fmla="*/ 7 h 16"/>
                  <a:gd name="T18" fmla="*/ 26 w 42"/>
                  <a:gd name="T19" fmla="*/ 4 h 16"/>
                  <a:gd name="T20" fmla="*/ 42 w 42"/>
                  <a:gd name="T21" fmla="*/ 0 h 16"/>
                  <a:gd name="T22" fmla="*/ 32 w 42"/>
                  <a:gd name="T23" fmla="*/ 1 h 16"/>
                  <a:gd name="T24" fmla="*/ 13 w 42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6">
                    <a:moveTo>
                      <a:pt x="13" y="4"/>
                    </a:move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0" y="9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26" y="4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82" name="Freeform 754"/>
              <p:cNvSpPr/>
              <p:nvPr/>
            </p:nvSpPr>
            <p:spPr bwMode="auto">
              <a:xfrm>
                <a:off x="3331" y="437"/>
                <a:ext cx="6" cy="10"/>
              </a:xfrm>
              <a:custGeom>
                <a:avLst/>
                <a:gdLst>
                  <a:gd name="T0" fmla="*/ 6 w 6"/>
                  <a:gd name="T1" fmla="*/ 9 h 10"/>
                  <a:gd name="T2" fmla="*/ 6 w 6"/>
                  <a:gd name="T3" fmla="*/ 10 h 10"/>
                  <a:gd name="T4" fmla="*/ 0 w 6"/>
                  <a:gd name="T5" fmla="*/ 7 h 10"/>
                  <a:gd name="T6" fmla="*/ 0 w 6"/>
                  <a:gd name="T7" fmla="*/ 0 h 10"/>
                  <a:gd name="T8" fmla="*/ 0 w 6"/>
                  <a:gd name="T9" fmla="*/ 0 h 10"/>
                  <a:gd name="T10" fmla="*/ 6 w 6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6" y="9"/>
                    </a:moveTo>
                    <a:lnTo>
                      <a:pt x="6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83" name="Freeform 755"/>
              <p:cNvSpPr/>
              <p:nvPr/>
            </p:nvSpPr>
            <p:spPr bwMode="auto">
              <a:xfrm>
                <a:off x="3373" y="435"/>
                <a:ext cx="6" cy="11"/>
              </a:xfrm>
              <a:custGeom>
                <a:avLst/>
                <a:gdLst>
                  <a:gd name="T0" fmla="*/ 0 w 6"/>
                  <a:gd name="T1" fmla="*/ 9 h 11"/>
                  <a:gd name="T2" fmla="*/ 0 w 6"/>
                  <a:gd name="T3" fmla="*/ 11 h 11"/>
                  <a:gd name="T4" fmla="*/ 3 w 6"/>
                  <a:gd name="T5" fmla="*/ 8 h 11"/>
                  <a:gd name="T6" fmla="*/ 6 w 6"/>
                  <a:gd name="T7" fmla="*/ 0 h 11"/>
                  <a:gd name="T8" fmla="*/ 3 w 6"/>
                  <a:gd name="T9" fmla="*/ 0 h 11"/>
                  <a:gd name="T10" fmla="*/ 0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9"/>
                    </a:moveTo>
                    <a:lnTo>
                      <a:pt x="0" y="11"/>
                    </a:lnTo>
                    <a:lnTo>
                      <a:pt x="3" y="8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84" name="Freeform 756"/>
              <p:cNvSpPr/>
              <p:nvPr/>
            </p:nvSpPr>
            <p:spPr bwMode="auto">
              <a:xfrm>
                <a:off x="3254" y="441"/>
                <a:ext cx="10" cy="3"/>
              </a:xfrm>
              <a:custGeom>
                <a:avLst/>
                <a:gdLst>
                  <a:gd name="T0" fmla="*/ 10 w 10"/>
                  <a:gd name="T1" fmla="*/ 2 h 3"/>
                  <a:gd name="T2" fmla="*/ 10 w 10"/>
                  <a:gd name="T3" fmla="*/ 3 h 3"/>
                  <a:gd name="T4" fmla="*/ 3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6 w 10"/>
                  <a:gd name="T11" fmla="*/ 0 h 3"/>
                  <a:gd name="T12" fmla="*/ 10 w 10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10" y="2"/>
                    </a:moveTo>
                    <a:lnTo>
                      <a:pt x="10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85" name="Freeform 757"/>
              <p:cNvSpPr/>
              <p:nvPr/>
            </p:nvSpPr>
            <p:spPr bwMode="auto">
              <a:xfrm>
                <a:off x="3446" y="440"/>
                <a:ext cx="10" cy="3"/>
              </a:xfrm>
              <a:custGeom>
                <a:avLst/>
                <a:gdLst>
                  <a:gd name="T0" fmla="*/ 0 w 10"/>
                  <a:gd name="T1" fmla="*/ 1 h 3"/>
                  <a:gd name="T2" fmla="*/ 0 w 10"/>
                  <a:gd name="T3" fmla="*/ 3 h 3"/>
                  <a:gd name="T4" fmla="*/ 7 w 10"/>
                  <a:gd name="T5" fmla="*/ 1 h 3"/>
                  <a:gd name="T6" fmla="*/ 10 w 10"/>
                  <a:gd name="T7" fmla="*/ 1 h 3"/>
                  <a:gd name="T8" fmla="*/ 10 w 10"/>
                  <a:gd name="T9" fmla="*/ 0 h 3"/>
                  <a:gd name="T10" fmla="*/ 3 w 10"/>
                  <a:gd name="T11" fmla="*/ 0 h 3"/>
                  <a:gd name="T12" fmla="*/ 0 w 10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0" y="1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86" name="Freeform 758"/>
              <p:cNvSpPr/>
              <p:nvPr/>
            </p:nvSpPr>
            <p:spPr bwMode="auto">
              <a:xfrm>
                <a:off x="3270" y="446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6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10 w 13"/>
                  <a:gd name="T9" fmla="*/ 1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87" name="Freeform 759"/>
              <p:cNvSpPr/>
              <p:nvPr/>
            </p:nvSpPr>
            <p:spPr bwMode="auto">
              <a:xfrm>
                <a:off x="3427" y="444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6 w 13"/>
                  <a:gd name="T3" fmla="*/ 5 h 5"/>
                  <a:gd name="T4" fmla="*/ 13 w 13"/>
                  <a:gd name="T5" fmla="*/ 0 h 5"/>
                  <a:gd name="T6" fmla="*/ 13 w 13"/>
                  <a:gd name="T7" fmla="*/ 0 h 5"/>
                  <a:gd name="T8" fmla="*/ 3 w 13"/>
                  <a:gd name="T9" fmla="*/ 3 h 5"/>
                  <a:gd name="T10" fmla="*/ 0 w 1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6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88" name="Freeform 760"/>
              <p:cNvSpPr/>
              <p:nvPr/>
            </p:nvSpPr>
            <p:spPr bwMode="auto">
              <a:xfrm>
                <a:off x="3337" y="453"/>
                <a:ext cx="10" cy="8"/>
              </a:xfrm>
              <a:custGeom>
                <a:avLst/>
                <a:gdLst>
                  <a:gd name="T0" fmla="*/ 10 w 10"/>
                  <a:gd name="T1" fmla="*/ 5 h 8"/>
                  <a:gd name="T2" fmla="*/ 10 w 10"/>
                  <a:gd name="T3" fmla="*/ 6 h 8"/>
                  <a:gd name="T4" fmla="*/ 7 w 10"/>
                  <a:gd name="T5" fmla="*/ 8 h 8"/>
                  <a:gd name="T6" fmla="*/ 0 w 10"/>
                  <a:gd name="T7" fmla="*/ 0 h 8"/>
                  <a:gd name="T8" fmla="*/ 3 w 10"/>
                  <a:gd name="T9" fmla="*/ 0 h 8"/>
                  <a:gd name="T10" fmla="*/ 10 w 10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10" y="5"/>
                    </a:moveTo>
                    <a:lnTo>
                      <a:pt x="10" y="6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89" name="Freeform 761"/>
              <p:cNvSpPr/>
              <p:nvPr/>
            </p:nvSpPr>
            <p:spPr bwMode="auto">
              <a:xfrm>
                <a:off x="3363" y="452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0 w 10"/>
                  <a:gd name="T3" fmla="*/ 7 h 7"/>
                  <a:gd name="T4" fmla="*/ 3 w 10"/>
                  <a:gd name="T5" fmla="*/ 7 h 7"/>
                  <a:gd name="T6" fmla="*/ 10 w 10"/>
                  <a:gd name="T7" fmla="*/ 0 h 7"/>
                  <a:gd name="T8" fmla="*/ 6 w 10"/>
                  <a:gd name="T9" fmla="*/ 0 h 7"/>
                  <a:gd name="T10" fmla="*/ 0 w 10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90" name="Freeform 762"/>
              <p:cNvSpPr/>
              <p:nvPr/>
            </p:nvSpPr>
            <p:spPr bwMode="auto">
              <a:xfrm>
                <a:off x="3296" y="453"/>
                <a:ext cx="16" cy="8"/>
              </a:xfrm>
              <a:custGeom>
                <a:avLst/>
                <a:gdLst>
                  <a:gd name="T0" fmla="*/ 12 w 16"/>
                  <a:gd name="T1" fmla="*/ 5 h 8"/>
                  <a:gd name="T2" fmla="*/ 16 w 16"/>
                  <a:gd name="T3" fmla="*/ 6 h 8"/>
                  <a:gd name="T4" fmla="*/ 16 w 16"/>
                  <a:gd name="T5" fmla="*/ 8 h 8"/>
                  <a:gd name="T6" fmla="*/ 9 w 16"/>
                  <a:gd name="T7" fmla="*/ 8 h 8"/>
                  <a:gd name="T8" fmla="*/ 0 w 16"/>
                  <a:gd name="T9" fmla="*/ 2 h 8"/>
                  <a:gd name="T10" fmla="*/ 0 w 16"/>
                  <a:gd name="T11" fmla="*/ 0 h 8"/>
                  <a:gd name="T12" fmla="*/ 6 w 16"/>
                  <a:gd name="T13" fmla="*/ 2 h 8"/>
                  <a:gd name="T14" fmla="*/ 12 w 16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2" y="5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91" name="Freeform 763"/>
              <p:cNvSpPr/>
              <p:nvPr/>
            </p:nvSpPr>
            <p:spPr bwMode="auto">
              <a:xfrm>
                <a:off x="3398" y="453"/>
                <a:ext cx="16" cy="6"/>
              </a:xfrm>
              <a:custGeom>
                <a:avLst/>
                <a:gdLst>
                  <a:gd name="T0" fmla="*/ 3 w 16"/>
                  <a:gd name="T1" fmla="*/ 5 h 6"/>
                  <a:gd name="T2" fmla="*/ 0 w 16"/>
                  <a:gd name="T3" fmla="*/ 5 h 6"/>
                  <a:gd name="T4" fmla="*/ 0 w 16"/>
                  <a:gd name="T5" fmla="*/ 6 h 6"/>
                  <a:gd name="T6" fmla="*/ 7 w 16"/>
                  <a:gd name="T7" fmla="*/ 6 h 6"/>
                  <a:gd name="T8" fmla="*/ 16 w 16"/>
                  <a:gd name="T9" fmla="*/ 2 h 6"/>
                  <a:gd name="T10" fmla="*/ 13 w 16"/>
                  <a:gd name="T11" fmla="*/ 0 h 6"/>
                  <a:gd name="T12" fmla="*/ 10 w 16"/>
                  <a:gd name="T13" fmla="*/ 0 h 6"/>
                  <a:gd name="T14" fmla="*/ 3 w 1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6">
                    <a:moveTo>
                      <a:pt x="3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92" name="Freeform 764"/>
              <p:cNvSpPr/>
              <p:nvPr/>
            </p:nvSpPr>
            <p:spPr bwMode="auto">
              <a:xfrm>
                <a:off x="3318" y="464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10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3 w 13"/>
                  <a:gd name="T9" fmla="*/ 0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1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93" name="Freeform 765"/>
              <p:cNvSpPr/>
              <p:nvPr/>
            </p:nvSpPr>
            <p:spPr bwMode="auto">
              <a:xfrm>
                <a:off x="3379" y="462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3 w 13"/>
                  <a:gd name="T3" fmla="*/ 6 h 6"/>
                  <a:gd name="T4" fmla="*/ 13 w 13"/>
                  <a:gd name="T5" fmla="*/ 2 h 6"/>
                  <a:gd name="T6" fmla="*/ 10 w 13"/>
                  <a:gd name="T7" fmla="*/ 0 h 6"/>
                  <a:gd name="T8" fmla="*/ 10 w 13"/>
                  <a:gd name="T9" fmla="*/ 0 h 6"/>
                  <a:gd name="T10" fmla="*/ 0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3" y="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94" name="Freeform 766"/>
              <p:cNvSpPr/>
              <p:nvPr/>
            </p:nvSpPr>
            <p:spPr bwMode="auto">
              <a:xfrm>
                <a:off x="3344" y="464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1 h 4"/>
                  <a:gd name="T6" fmla="*/ 3 w 6"/>
                  <a:gd name="T7" fmla="*/ 0 h 4"/>
                  <a:gd name="T8" fmla="*/ 6 w 6"/>
                  <a:gd name="T9" fmla="*/ 3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95" name="Freeform 767"/>
              <p:cNvSpPr/>
              <p:nvPr/>
            </p:nvSpPr>
            <p:spPr bwMode="auto">
              <a:xfrm>
                <a:off x="3360" y="462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5 h 5"/>
                  <a:gd name="T4" fmla="*/ 6 w 6"/>
                  <a:gd name="T5" fmla="*/ 3 h 5"/>
                  <a:gd name="T6" fmla="*/ 3 w 6"/>
                  <a:gd name="T7" fmla="*/ 0 h 5"/>
                  <a:gd name="T8" fmla="*/ 0 w 6"/>
                  <a:gd name="T9" fmla="*/ 5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96" name="Freeform 768"/>
              <p:cNvSpPr/>
              <p:nvPr/>
            </p:nvSpPr>
            <p:spPr bwMode="auto">
              <a:xfrm>
                <a:off x="3334" y="473"/>
                <a:ext cx="10" cy="6"/>
              </a:xfrm>
              <a:custGeom>
                <a:avLst/>
                <a:gdLst>
                  <a:gd name="T0" fmla="*/ 10 w 10"/>
                  <a:gd name="T1" fmla="*/ 3 h 6"/>
                  <a:gd name="T2" fmla="*/ 10 w 10"/>
                  <a:gd name="T3" fmla="*/ 5 h 6"/>
                  <a:gd name="T4" fmla="*/ 10 w 10"/>
                  <a:gd name="T5" fmla="*/ 6 h 6"/>
                  <a:gd name="T6" fmla="*/ 3 w 10"/>
                  <a:gd name="T7" fmla="*/ 2 h 6"/>
                  <a:gd name="T8" fmla="*/ 0 w 10"/>
                  <a:gd name="T9" fmla="*/ 0 h 6"/>
                  <a:gd name="T10" fmla="*/ 6 w 10"/>
                  <a:gd name="T11" fmla="*/ 2 h 6"/>
                  <a:gd name="T12" fmla="*/ 1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10" y="3"/>
                    </a:moveTo>
                    <a:lnTo>
                      <a:pt x="10" y="5"/>
                    </a:lnTo>
                    <a:lnTo>
                      <a:pt x="10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97" name="Freeform 769"/>
              <p:cNvSpPr/>
              <p:nvPr/>
            </p:nvSpPr>
            <p:spPr bwMode="auto">
              <a:xfrm>
                <a:off x="3366" y="471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0 w 7"/>
                  <a:gd name="T3" fmla="*/ 5 h 7"/>
                  <a:gd name="T4" fmla="*/ 0 w 7"/>
                  <a:gd name="T5" fmla="*/ 7 h 7"/>
                  <a:gd name="T6" fmla="*/ 7 w 7"/>
                  <a:gd name="T7" fmla="*/ 4 h 7"/>
                  <a:gd name="T8" fmla="*/ 7 w 7"/>
                  <a:gd name="T9" fmla="*/ 0 h 7"/>
                  <a:gd name="T10" fmla="*/ 3 w 7"/>
                  <a:gd name="T11" fmla="*/ 2 h 7"/>
                  <a:gd name="T12" fmla="*/ 0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98" name="Freeform 770"/>
              <p:cNvSpPr/>
              <p:nvPr/>
            </p:nvSpPr>
            <p:spPr bwMode="auto">
              <a:xfrm>
                <a:off x="3299" y="560"/>
                <a:ext cx="54" cy="22"/>
              </a:xfrm>
              <a:custGeom>
                <a:avLst/>
                <a:gdLst>
                  <a:gd name="T0" fmla="*/ 54 w 54"/>
                  <a:gd name="T1" fmla="*/ 10 h 22"/>
                  <a:gd name="T2" fmla="*/ 54 w 54"/>
                  <a:gd name="T3" fmla="*/ 10 h 22"/>
                  <a:gd name="T4" fmla="*/ 41 w 54"/>
                  <a:gd name="T5" fmla="*/ 4 h 22"/>
                  <a:gd name="T6" fmla="*/ 25 w 54"/>
                  <a:gd name="T7" fmla="*/ 0 h 22"/>
                  <a:gd name="T8" fmla="*/ 9 w 54"/>
                  <a:gd name="T9" fmla="*/ 0 h 22"/>
                  <a:gd name="T10" fmla="*/ 0 w 54"/>
                  <a:gd name="T11" fmla="*/ 6 h 22"/>
                  <a:gd name="T12" fmla="*/ 0 w 54"/>
                  <a:gd name="T13" fmla="*/ 6 h 22"/>
                  <a:gd name="T14" fmla="*/ 19 w 54"/>
                  <a:gd name="T15" fmla="*/ 7 h 22"/>
                  <a:gd name="T16" fmla="*/ 45 w 54"/>
                  <a:gd name="T17" fmla="*/ 13 h 22"/>
                  <a:gd name="T18" fmla="*/ 54 w 54"/>
                  <a:gd name="T19" fmla="*/ 22 h 22"/>
                  <a:gd name="T20" fmla="*/ 54 w 54"/>
                  <a:gd name="T2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2">
                    <a:moveTo>
                      <a:pt x="54" y="10"/>
                    </a:moveTo>
                    <a:lnTo>
                      <a:pt x="54" y="10"/>
                    </a:lnTo>
                    <a:lnTo>
                      <a:pt x="41" y="4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9" y="7"/>
                    </a:lnTo>
                    <a:lnTo>
                      <a:pt x="45" y="13"/>
                    </a:lnTo>
                    <a:lnTo>
                      <a:pt x="54" y="22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99" name="Freeform 771"/>
              <p:cNvSpPr/>
              <p:nvPr/>
            </p:nvSpPr>
            <p:spPr bwMode="auto">
              <a:xfrm>
                <a:off x="3357" y="558"/>
                <a:ext cx="54" cy="23"/>
              </a:xfrm>
              <a:custGeom>
                <a:avLst/>
                <a:gdLst>
                  <a:gd name="T0" fmla="*/ 3 w 54"/>
                  <a:gd name="T1" fmla="*/ 11 h 23"/>
                  <a:gd name="T2" fmla="*/ 3 w 54"/>
                  <a:gd name="T3" fmla="*/ 12 h 23"/>
                  <a:gd name="T4" fmla="*/ 12 w 54"/>
                  <a:gd name="T5" fmla="*/ 6 h 23"/>
                  <a:gd name="T6" fmla="*/ 28 w 54"/>
                  <a:gd name="T7" fmla="*/ 0 h 23"/>
                  <a:gd name="T8" fmla="*/ 44 w 54"/>
                  <a:gd name="T9" fmla="*/ 0 h 23"/>
                  <a:gd name="T10" fmla="*/ 54 w 54"/>
                  <a:gd name="T11" fmla="*/ 6 h 23"/>
                  <a:gd name="T12" fmla="*/ 54 w 54"/>
                  <a:gd name="T13" fmla="*/ 6 h 23"/>
                  <a:gd name="T14" fmla="*/ 35 w 54"/>
                  <a:gd name="T15" fmla="*/ 8 h 23"/>
                  <a:gd name="T16" fmla="*/ 12 w 54"/>
                  <a:gd name="T17" fmla="*/ 15 h 23"/>
                  <a:gd name="T18" fmla="*/ 0 w 54"/>
                  <a:gd name="T19" fmla="*/ 23 h 23"/>
                  <a:gd name="T20" fmla="*/ 3 w 54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3">
                    <a:moveTo>
                      <a:pt x="3" y="11"/>
                    </a:moveTo>
                    <a:lnTo>
                      <a:pt x="3" y="12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35" y="8"/>
                    </a:lnTo>
                    <a:lnTo>
                      <a:pt x="12" y="15"/>
                    </a:lnTo>
                    <a:lnTo>
                      <a:pt x="0" y="23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700" name="Freeform 772"/>
              <p:cNvSpPr/>
              <p:nvPr/>
            </p:nvSpPr>
            <p:spPr bwMode="auto">
              <a:xfrm>
                <a:off x="3203" y="953"/>
                <a:ext cx="86" cy="48"/>
              </a:xfrm>
              <a:custGeom>
                <a:avLst/>
                <a:gdLst>
                  <a:gd name="T0" fmla="*/ 73 w 86"/>
                  <a:gd name="T1" fmla="*/ 48 h 48"/>
                  <a:gd name="T2" fmla="*/ 77 w 86"/>
                  <a:gd name="T3" fmla="*/ 48 h 48"/>
                  <a:gd name="T4" fmla="*/ 83 w 86"/>
                  <a:gd name="T5" fmla="*/ 47 h 48"/>
                  <a:gd name="T6" fmla="*/ 86 w 86"/>
                  <a:gd name="T7" fmla="*/ 45 h 48"/>
                  <a:gd name="T8" fmla="*/ 86 w 86"/>
                  <a:gd name="T9" fmla="*/ 42 h 48"/>
                  <a:gd name="T10" fmla="*/ 86 w 86"/>
                  <a:gd name="T11" fmla="*/ 41 h 48"/>
                  <a:gd name="T12" fmla="*/ 86 w 86"/>
                  <a:gd name="T13" fmla="*/ 39 h 48"/>
                  <a:gd name="T14" fmla="*/ 83 w 86"/>
                  <a:gd name="T15" fmla="*/ 36 h 48"/>
                  <a:gd name="T16" fmla="*/ 80 w 86"/>
                  <a:gd name="T17" fmla="*/ 35 h 48"/>
                  <a:gd name="T18" fmla="*/ 80 w 86"/>
                  <a:gd name="T19" fmla="*/ 35 h 48"/>
                  <a:gd name="T20" fmla="*/ 67 w 86"/>
                  <a:gd name="T21" fmla="*/ 32 h 48"/>
                  <a:gd name="T22" fmla="*/ 54 w 86"/>
                  <a:gd name="T23" fmla="*/ 27 h 48"/>
                  <a:gd name="T24" fmla="*/ 45 w 86"/>
                  <a:gd name="T25" fmla="*/ 24 h 48"/>
                  <a:gd name="T26" fmla="*/ 35 w 86"/>
                  <a:gd name="T27" fmla="*/ 19 h 48"/>
                  <a:gd name="T28" fmla="*/ 25 w 86"/>
                  <a:gd name="T29" fmla="*/ 15 h 48"/>
                  <a:gd name="T30" fmla="*/ 19 w 86"/>
                  <a:gd name="T31" fmla="*/ 10 h 48"/>
                  <a:gd name="T32" fmla="*/ 9 w 86"/>
                  <a:gd name="T33" fmla="*/ 4 h 48"/>
                  <a:gd name="T34" fmla="*/ 0 w 86"/>
                  <a:gd name="T35" fmla="*/ 0 h 48"/>
                  <a:gd name="T36" fmla="*/ 0 w 86"/>
                  <a:gd name="T37" fmla="*/ 0 h 48"/>
                  <a:gd name="T38" fmla="*/ 6 w 86"/>
                  <a:gd name="T39" fmla="*/ 6 h 48"/>
                  <a:gd name="T40" fmla="*/ 13 w 86"/>
                  <a:gd name="T41" fmla="*/ 13 h 48"/>
                  <a:gd name="T42" fmla="*/ 19 w 86"/>
                  <a:gd name="T43" fmla="*/ 19 h 48"/>
                  <a:gd name="T44" fmla="*/ 25 w 86"/>
                  <a:gd name="T45" fmla="*/ 26 h 48"/>
                  <a:gd name="T46" fmla="*/ 32 w 86"/>
                  <a:gd name="T47" fmla="*/ 30 h 48"/>
                  <a:gd name="T48" fmla="*/ 41 w 86"/>
                  <a:gd name="T49" fmla="*/ 36 h 48"/>
                  <a:gd name="T50" fmla="*/ 54 w 86"/>
                  <a:gd name="T51" fmla="*/ 42 h 48"/>
                  <a:gd name="T52" fmla="*/ 67 w 86"/>
                  <a:gd name="T53" fmla="*/ 47 h 48"/>
                  <a:gd name="T54" fmla="*/ 67 w 86"/>
                  <a:gd name="T55" fmla="*/ 47 h 48"/>
                  <a:gd name="T56" fmla="*/ 67 w 86"/>
                  <a:gd name="T57" fmla="*/ 47 h 48"/>
                  <a:gd name="T58" fmla="*/ 67 w 86"/>
                  <a:gd name="T59" fmla="*/ 47 h 48"/>
                  <a:gd name="T60" fmla="*/ 67 w 86"/>
                  <a:gd name="T61" fmla="*/ 48 h 48"/>
                  <a:gd name="T62" fmla="*/ 70 w 86"/>
                  <a:gd name="T63" fmla="*/ 48 h 48"/>
                  <a:gd name="T64" fmla="*/ 70 w 86"/>
                  <a:gd name="T65" fmla="*/ 48 h 48"/>
                  <a:gd name="T66" fmla="*/ 70 w 86"/>
                  <a:gd name="T67" fmla="*/ 48 h 48"/>
                  <a:gd name="T68" fmla="*/ 73 w 86"/>
                  <a:gd name="T69" fmla="*/ 48 h 48"/>
                  <a:gd name="T70" fmla="*/ 73 w 86"/>
                  <a:gd name="T7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48">
                    <a:moveTo>
                      <a:pt x="73" y="48"/>
                    </a:moveTo>
                    <a:lnTo>
                      <a:pt x="77" y="48"/>
                    </a:lnTo>
                    <a:lnTo>
                      <a:pt x="83" y="47"/>
                    </a:lnTo>
                    <a:lnTo>
                      <a:pt x="86" y="45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39"/>
                    </a:lnTo>
                    <a:lnTo>
                      <a:pt x="83" y="3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67" y="32"/>
                    </a:lnTo>
                    <a:lnTo>
                      <a:pt x="54" y="27"/>
                    </a:lnTo>
                    <a:lnTo>
                      <a:pt x="45" y="24"/>
                    </a:lnTo>
                    <a:lnTo>
                      <a:pt x="35" y="19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3"/>
                    </a:lnTo>
                    <a:lnTo>
                      <a:pt x="19" y="19"/>
                    </a:lnTo>
                    <a:lnTo>
                      <a:pt x="25" y="26"/>
                    </a:lnTo>
                    <a:lnTo>
                      <a:pt x="32" y="30"/>
                    </a:lnTo>
                    <a:lnTo>
                      <a:pt x="41" y="36"/>
                    </a:lnTo>
                    <a:lnTo>
                      <a:pt x="54" y="42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3" y="48"/>
                    </a:ln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701" name="Freeform 773"/>
              <p:cNvSpPr/>
              <p:nvPr/>
            </p:nvSpPr>
            <p:spPr bwMode="auto">
              <a:xfrm>
                <a:off x="3427" y="951"/>
                <a:ext cx="86" cy="49"/>
              </a:xfrm>
              <a:custGeom>
                <a:avLst/>
                <a:gdLst>
                  <a:gd name="T0" fmla="*/ 16 w 86"/>
                  <a:gd name="T1" fmla="*/ 49 h 49"/>
                  <a:gd name="T2" fmla="*/ 10 w 86"/>
                  <a:gd name="T3" fmla="*/ 49 h 49"/>
                  <a:gd name="T4" fmla="*/ 6 w 86"/>
                  <a:gd name="T5" fmla="*/ 47 h 49"/>
                  <a:gd name="T6" fmla="*/ 3 w 86"/>
                  <a:gd name="T7" fmla="*/ 46 h 49"/>
                  <a:gd name="T8" fmla="*/ 3 w 86"/>
                  <a:gd name="T9" fmla="*/ 44 h 49"/>
                  <a:gd name="T10" fmla="*/ 0 w 86"/>
                  <a:gd name="T11" fmla="*/ 41 h 49"/>
                  <a:gd name="T12" fmla="*/ 3 w 86"/>
                  <a:gd name="T13" fmla="*/ 40 h 49"/>
                  <a:gd name="T14" fmla="*/ 3 w 86"/>
                  <a:gd name="T15" fmla="*/ 38 h 49"/>
                  <a:gd name="T16" fmla="*/ 10 w 86"/>
                  <a:gd name="T17" fmla="*/ 37 h 49"/>
                  <a:gd name="T18" fmla="*/ 10 w 86"/>
                  <a:gd name="T19" fmla="*/ 37 h 49"/>
                  <a:gd name="T20" fmla="*/ 22 w 86"/>
                  <a:gd name="T21" fmla="*/ 32 h 49"/>
                  <a:gd name="T22" fmla="*/ 35 w 86"/>
                  <a:gd name="T23" fmla="*/ 29 h 49"/>
                  <a:gd name="T24" fmla="*/ 45 w 86"/>
                  <a:gd name="T25" fmla="*/ 25 h 49"/>
                  <a:gd name="T26" fmla="*/ 54 w 86"/>
                  <a:gd name="T27" fmla="*/ 20 h 49"/>
                  <a:gd name="T28" fmla="*/ 61 w 86"/>
                  <a:gd name="T29" fmla="*/ 15 h 49"/>
                  <a:gd name="T30" fmla="*/ 70 w 86"/>
                  <a:gd name="T31" fmla="*/ 11 h 49"/>
                  <a:gd name="T32" fmla="*/ 77 w 86"/>
                  <a:gd name="T33" fmla="*/ 5 h 49"/>
                  <a:gd name="T34" fmla="*/ 86 w 86"/>
                  <a:gd name="T35" fmla="*/ 0 h 49"/>
                  <a:gd name="T36" fmla="*/ 86 w 86"/>
                  <a:gd name="T37" fmla="*/ 0 h 49"/>
                  <a:gd name="T38" fmla="*/ 80 w 86"/>
                  <a:gd name="T39" fmla="*/ 6 h 49"/>
                  <a:gd name="T40" fmla="*/ 74 w 86"/>
                  <a:gd name="T41" fmla="*/ 14 h 49"/>
                  <a:gd name="T42" fmla="*/ 70 w 86"/>
                  <a:gd name="T43" fmla="*/ 20 h 49"/>
                  <a:gd name="T44" fmla="*/ 64 w 86"/>
                  <a:gd name="T45" fmla="*/ 26 h 49"/>
                  <a:gd name="T46" fmla="*/ 54 w 86"/>
                  <a:gd name="T47" fmla="*/ 32 h 49"/>
                  <a:gd name="T48" fmla="*/ 48 w 86"/>
                  <a:gd name="T49" fmla="*/ 37 h 49"/>
                  <a:gd name="T50" fmla="*/ 35 w 86"/>
                  <a:gd name="T51" fmla="*/ 43 h 49"/>
                  <a:gd name="T52" fmla="*/ 22 w 86"/>
                  <a:gd name="T53" fmla="*/ 47 h 49"/>
                  <a:gd name="T54" fmla="*/ 22 w 86"/>
                  <a:gd name="T55" fmla="*/ 47 h 49"/>
                  <a:gd name="T56" fmla="*/ 22 w 86"/>
                  <a:gd name="T57" fmla="*/ 47 h 49"/>
                  <a:gd name="T58" fmla="*/ 22 w 86"/>
                  <a:gd name="T59" fmla="*/ 49 h 49"/>
                  <a:gd name="T60" fmla="*/ 19 w 86"/>
                  <a:gd name="T61" fmla="*/ 49 h 49"/>
                  <a:gd name="T62" fmla="*/ 19 w 86"/>
                  <a:gd name="T63" fmla="*/ 49 h 49"/>
                  <a:gd name="T64" fmla="*/ 19 w 86"/>
                  <a:gd name="T65" fmla="*/ 49 h 49"/>
                  <a:gd name="T66" fmla="*/ 19 w 86"/>
                  <a:gd name="T67" fmla="*/ 49 h 49"/>
                  <a:gd name="T68" fmla="*/ 16 w 86"/>
                  <a:gd name="T69" fmla="*/ 49 h 49"/>
                  <a:gd name="T70" fmla="*/ 16 w 86"/>
                  <a:gd name="T7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49">
                    <a:moveTo>
                      <a:pt x="16" y="49"/>
                    </a:moveTo>
                    <a:lnTo>
                      <a:pt x="10" y="49"/>
                    </a:lnTo>
                    <a:lnTo>
                      <a:pt x="6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2" y="32"/>
                    </a:lnTo>
                    <a:lnTo>
                      <a:pt x="35" y="29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1" y="15"/>
                    </a:lnTo>
                    <a:lnTo>
                      <a:pt x="70" y="11"/>
                    </a:lnTo>
                    <a:lnTo>
                      <a:pt x="77" y="5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0" y="6"/>
                    </a:lnTo>
                    <a:lnTo>
                      <a:pt x="74" y="14"/>
                    </a:lnTo>
                    <a:lnTo>
                      <a:pt x="70" y="20"/>
                    </a:lnTo>
                    <a:lnTo>
                      <a:pt x="64" y="26"/>
                    </a:lnTo>
                    <a:lnTo>
                      <a:pt x="54" y="32"/>
                    </a:lnTo>
                    <a:lnTo>
                      <a:pt x="48" y="37"/>
                    </a:lnTo>
                    <a:lnTo>
                      <a:pt x="35" y="43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6" y="49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702" name="Freeform 774"/>
              <p:cNvSpPr/>
              <p:nvPr/>
            </p:nvSpPr>
            <p:spPr bwMode="auto">
              <a:xfrm>
                <a:off x="3251" y="927"/>
                <a:ext cx="61" cy="38"/>
              </a:xfrm>
              <a:custGeom>
                <a:avLst/>
                <a:gdLst>
                  <a:gd name="T0" fmla="*/ 29 w 61"/>
                  <a:gd name="T1" fmla="*/ 4 h 38"/>
                  <a:gd name="T2" fmla="*/ 29 w 61"/>
                  <a:gd name="T3" fmla="*/ 4 h 38"/>
                  <a:gd name="T4" fmla="*/ 29 w 61"/>
                  <a:gd name="T5" fmla="*/ 4 h 38"/>
                  <a:gd name="T6" fmla="*/ 29 w 61"/>
                  <a:gd name="T7" fmla="*/ 3 h 38"/>
                  <a:gd name="T8" fmla="*/ 29 w 61"/>
                  <a:gd name="T9" fmla="*/ 3 h 38"/>
                  <a:gd name="T10" fmla="*/ 25 w 61"/>
                  <a:gd name="T11" fmla="*/ 3 h 38"/>
                  <a:gd name="T12" fmla="*/ 25 w 61"/>
                  <a:gd name="T13" fmla="*/ 3 h 38"/>
                  <a:gd name="T14" fmla="*/ 25 w 61"/>
                  <a:gd name="T15" fmla="*/ 3 h 38"/>
                  <a:gd name="T16" fmla="*/ 25 w 61"/>
                  <a:gd name="T17" fmla="*/ 3 h 38"/>
                  <a:gd name="T18" fmla="*/ 25 w 61"/>
                  <a:gd name="T19" fmla="*/ 3 h 38"/>
                  <a:gd name="T20" fmla="*/ 22 w 61"/>
                  <a:gd name="T21" fmla="*/ 0 h 38"/>
                  <a:gd name="T22" fmla="*/ 16 w 61"/>
                  <a:gd name="T23" fmla="*/ 0 h 38"/>
                  <a:gd name="T24" fmla="*/ 9 w 61"/>
                  <a:gd name="T25" fmla="*/ 0 h 38"/>
                  <a:gd name="T26" fmla="*/ 6 w 61"/>
                  <a:gd name="T27" fmla="*/ 1 h 38"/>
                  <a:gd name="T28" fmla="*/ 3 w 61"/>
                  <a:gd name="T29" fmla="*/ 3 h 38"/>
                  <a:gd name="T30" fmla="*/ 0 w 61"/>
                  <a:gd name="T31" fmla="*/ 6 h 38"/>
                  <a:gd name="T32" fmla="*/ 0 w 61"/>
                  <a:gd name="T33" fmla="*/ 8 h 38"/>
                  <a:gd name="T34" fmla="*/ 3 w 61"/>
                  <a:gd name="T35" fmla="*/ 11 h 38"/>
                  <a:gd name="T36" fmla="*/ 3 w 61"/>
                  <a:gd name="T37" fmla="*/ 11 h 38"/>
                  <a:gd name="T38" fmla="*/ 9 w 61"/>
                  <a:gd name="T39" fmla="*/ 14 h 38"/>
                  <a:gd name="T40" fmla="*/ 19 w 61"/>
                  <a:gd name="T41" fmla="*/ 17 h 38"/>
                  <a:gd name="T42" fmla="*/ 25 w 61"/>
                  <a:gd name="T43" fmla="*/ 20 h 38"/>
                  <a:gd name="T44" fmla="*/ 35 w 61"/>
                  <a:gd name="T45" fmla="*/ 23 h 38"/>
                  <a:gd name="T46" fmla="*/ 41 w 61"/>
                  <a:gd name="T47" fmla="*/ 26 h 38"/>
                  <a:gd name="T48" fmla="*/ 48 w 61"/>
                  <a:gd name="T49" fmla="*/ 30 h 38"/>
                  <a:gd name="T50" fmla="*/ 54 w 61"/>
                  <a:gd name="T51" fmla="*/ 33 h 38"/>
                  <a:gd name="T52" fmla="*/ 61 w 61"/>
                  <a:gd name="T53" fmla="*/ 38 h 38"/>
                  <a:gd name="T54" fmla="*/ 61 w 61"/>
                  <a:gd name="T55" fmla="*/ 38 h 38"/>
                  <a:gd name="T56" fmla="*/ 57 w 61"/>
                  <a:gd name="T57" fmla="*/ 33 h 38"/>
                  <a:gd name="T58" fmla="*/ 54 w 61"/>
                  <a:gd name="T59" fmla="*/ 29 h 38"/>
                  <a:gd name="T60" fmla="*/ 51 w 61"/>
                  <a:gd name="T61" fmla="*/ 24 h 38"/>
                  <a:gd name="T62" fmla="*/ 48 w 61"/>
                  <a:gd name="T63" fmla="*/ 20 h 38"/>
                  <a:gd name="T64" fmla="*/ 41 w 61"/>
                  <a:gd name="T65" fmla="*/ 17 h 38"/>
                  <a:gd name="T66" fmla="*/ 38 w 61"/>
                  <a:gd name="T67" fmla="*/ 12 h 38"/>
                  <a:gd name="T68" fmla="*/ 32 w 61"/>
                  <a:gd name="T69" fmla="*/ 9 h 38"/>
                  <a:gd name="T70" fmla="*/ 29 w 61"/>
                  <a:gd name="T71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" h="38">
                    <a:moveTo>
                      <a:pt x="29" y="4"/>
                    </a:moveTo>
                    <a:lnTo>
                      <a:pt x="29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9" y="14"/>
                    </a:lnTo>
                    <a:lnTo>
                      <a:pt x="19" y="17"/>
                    </a:lnTo>
                    <a:lnTo>
                      <a:pt x="25" y="20"/>
                    </a:lnTo>
                    <a:lnTo>
                      <a:pt x="35" y="23"/>
                    </a:lnTo>
                    <a:lnTo>
                      <a:pt x="41" y="26"/>
                    </a:lnTo>
                    <a:lnTo>
                      <a:pt x="48" y="30"/>
                    </a:lnTo>
                    <a:lnTo>
                      <a:pt x="54" y="33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57" y="33"/>
                    </a:lnTo>
                    <a:lnTo>
                      <a:pt x="54" y="29"/>
                    </a:lnTo>
                    <a:lnTo>
                      <a:pt x="51" y="24"/>
                    </a:lnTo>
                    <a:lnTo>
                      <a:pt x="48" y="20"/>
                    </a:lnTo>
                    <a:lnTo>
                      <a:pt x="41" y="17"/>
                    </a:lnTo>
                    <a:lnTo>
                      <a:pt x="38" y="12"/>
                    </a:lnTo>
                    <a:lnTo>
                      <a:pt x="32" y="9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703" name="Freeform 775"/>
              <p:cNvSpPr/>
              <p:nvPr/>
            </p:nvSpPr>
            <p:spPr bwMode="auto">
              <a:xfrm>
                <a:off x="3408" y="925"/>
                <a:ext cx="57" cy="38"/>
              </a:xfrm>
              <a:custGeom>
                <a:avLst/>
                <a:gdLst>
                  <a:gd name="T0" fmla="*/ 32 w 57"/>
                  <a:gd name="T1" fmla="*/ 5 h 38"/>
                  <a:gd name="T2" fmla="*/ 32 w 57"/>
                  <a:gd name="T3" fmla="*/ 5 h 38"/>
                  <a:gd name="T4" fmla="*/ 32 w 57"/>
                  <a:gd name="T5" fmla="*/ 5 h 38"/>
                  <a:gd name="T6" fmla="*/ 32 w 57"/>
                  <a:gd name="T7" fmla="*/ 5 h 38"/>
                  <a:gd name="T8" fmla="*/ 32 w 57"/>
                  <a:gd name="T9" fmla="*/ 3 h 38"/>
                  <a:gd name="T10" fmla="*/ 32 w 57"/>
                  <a:gd name="T11" fmla="*/ 3 h 38"/>
                  <a:gd name="T12" fmla="*/ 32 w 57"/>
                  <a:gd name="T13" fmla="*/ 3 h 38"/>
                  <a:gd name="T14" fmla="*/ 32 w 57"/>
                  <a:gd name="T15" fmla="*/ 3 h 38"/>
                  <a:gd name="T16" fmla="*/ 32 w 57"/>
                  <a:gd name="T17" fmla="*/ 3 h 38"/>
                  <a:gd name="T18" fmla="*/ 32 w 57"/>
                  <a:gd name="T19" fmla="*/ 3 h 38"/>
                  <a:gd name="T20" fmla="*/ 38 w 57"/>
                  <a:gd name="T21" fmla="*/ 0 h 38"/>
                  <a:gd name="T22" fmla="*/ 41 w 57"/>
                  <a:gd name="T23" fmla="*/ 0 h 38"/>
                  <a:gd name="T24" fmla="*/ 48 w 57"/>
                  <a:gd name="T25" fmla="*/ 0 h 38"/>
                  <a:gd name="T26" fmla="*/ 54 w 57"/>
                  <a:gd name="T27" fmla="*/ 2 h 38"/>
                  <a:gd name="T28" fmla="*/ 57 w 57"/>
                  <a:gd name="T29" fmla="*/ 3 h 38"/>
                  <a:gd name="T30" fmla="*/ 57 w 57"/>
                  <a:gd name="T31" fmla="*/ 6 h 38"/>
                  <a:gd name="T32" fmla="*/ 57 w 57"/>
                  <a:gd name="T33" fmla="*/ 8 h 38"/>
                  <a:gd name="T34" fmla="*/ 54 w 57"/>
                  <a:gd name="T35" fmla="*/ 11 h 38"/>
                  <a:gd name="T36" fmla="*/ 54 w 57"/>
                  <a:gd name="T37" fmla="*/ 11 h 38"/>
                  <a:gd name="T38" fmla="*/ 48 w 57"/>
                  <a:gd name="T39" fmla="*/ 14 h 38"/>
                  <a:gd name="T40" fmla="*/ 41 w 57"/>
                  <a:gd name="T41" fmla="*/ 17 h 38"/>
                  <a:gd name="T42" fmla="*/ 32 w 57"/>
                  <a:gd name="T43" fmla="*/ 20 h 38"/>
                  <a:gd name="T44" fmla="*/ 25 w 57"/>
                  <a:gd name="T45" fmla="*/ 23 h 38"/>
                  <a:gd name="T46" fmla="*/ 19 w 57"/>
                  <a:gd name="T47" fmla="*/ 28 h 38"/>
                  <a:gd name="T48" fmla="*/ 13 w 57"/>
                  <a:gd name="T49" fmla="*/ 31 h 38"/>
                  <a:gd name="T50" fmla="*/ 6 w 57"/>
                  <a:gd name="T51" fmla="*/ 34 h 38"/>
                  <a:gd name="T52" fmla="*/ 0 w 57"/>
                  <a:gd name="T53" fmla="*/ 38 h 38"/>
                  <a:gd name="T54" fmla="*/ 0 w 57"/>
                  <a:gd name="T55" fmla="*/ 38 h 38"/>
                  <a:gd name="T56" fmla="*/ 3 w 57"/>
                  <a:gd name="T57" fmla="*/ 34 h 38"/>
                  <a:gd name="T58" fmla="*/ 6 w 57"/>
                  <a:gd name="T59" fmla="*/ 29 h 38"/>
                  <a:gd name="T60" fmla="*/ 9 w 57"/>
                  <a:gd name="T61" fmla="*/ 25 h 38"/>
                  <a:gd name="T62" fmla="*/ 13 w 57"/>
                  <a:gd name="T63" fmla="*/ 22 h 38"/>
                  <a:gd name="T64" fmla="*/ 16 w 57"/>
                  <a:gd name="T65" fmla="*/ 17 h 38"/>
                  <a:gd name="T66" fmla="*/ 22 w 57"/>
                  <a:gd name="T67" fmla="*/ 13 h 38"/>
                  <a:gd name="T68" fmla="*/ 25 w 57"/>
                  <a:gd name="T69" fmla="*/ 10 h 38"/>
                  <a:gd name="T70" fmla="*/ 32 w 57"/>
                  <a:gd name="T71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" h="38">
                    <a:moveTo>
                      <a:pt x="32" y="5"/>
                    </a:move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48" y="14"/>
                    </a:lnTo>
                    <a:lnTo>
                      <a:pt x="41" y="17"/>
                    </a:lnTo>
                    <a:lnTo>
                      <a:pt x="32" y="20"/>
                    </a:lnTo>
                    <a:lnTo>
                      <a:pt x="25" y="23"/>
                    </a:lnTo>
                    <a:lnTo>
                      <a:pt x="19" y="28"/>
                    </a:lnTo>
                    <a:lnTo>
                      <a:pt x="13" y="31"/>
                    </a:lnTo>
                    <a:lnTo>
                      <a:pt x="6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9" y="25"/>
                    </a:lnTo>
                    <a:lnTo>
                      <a:pt x="13" y="22"/>
                    </a:lnTo>
                    <a:lnTo>
                      <a:pt x="16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704" name="Freeform 776"/>
              <p:cNvSpPr/>
              <p:nvPr/>
            </p:nvSpPr>
            <p:spPr bwMode="auto">
              <a:xfrm>
                <a:off x="3264" y="420"/>
                <a:ext cx="67" cy="47"/>
              </a:xfrm>
              <a:custGeom>
                <a:avLst/>
                <a:gdLst>
                  <a:gd name="T0" fmla="*/ 28 w 67"/>
                  <a:gd name="T1" fmla="*/ 4 h 47"/>
                  <a:gd name="T2" fmla="*/ 28 w 67"/>
                  <a:gd name="T3" fmla="*/ 4 h 47"/>
                  <a:gd name="T4" fmla="*/ 28 w 67"/>
                  <a:gd name="T5" fmla="*/ 4 h 47"/>
                  <a:gd name="T6" fmla="*/ 28 w 67"/>
                  <a:gd name="T7" fmla="*/ 3 h 47"/>
                  <a:gd name="T8" fmla="*/ 28 w 67"/>
                  <a:gd name="T9" fmla="*/ 3 h 47"/>
                  <a:gd name="T10" fmla="*/ 28 w 67"/>
                  <a:gd name="T11" fmla="*/ 3 h 47"/>
                  <a:gd name="T12" fmla="*/ 25 w 67"/>
                  <a:gd name="T13" fmla="*/ 3 h 47"/>
                  <a:gd name="T14" fmla="*/ 25 w 67"/>
                  <a:gd name="T15" fmla="*/ 3 h 47"/>
                  <a:gd name="T16" fmla="*/ 25 w 67"/>
                  <a:gd name="T17" fmla="*/ 3 h 47"/>
                  <a:gd name="T18" fmla="*/ 25 w 67"/>
                  <a:gd name="T19" fmla="*/ 3 h 47"/>
                  <a:gd name="T20" fmla="*/ 22 w 67"/>
                  <a:gd name="T21" fmla="*/ 1 h 47"/>
                  <a:gd name="T22" fmla="*/ 16 w 67"/>
                  <a:gd name="T23" fmla="*/ 0 h 47"/>
                  <a:gd name="T24" fmla="*/ 9 w 67"/>
                  <a:gd name="T25" fmla="*/ 0 h 47"/>
                  <a:gd name="T26" fmla="*/ 6 w 67"/>
                  <a:gd name="T27" fmla="*/ 1 h 47"/>
                  <a:gd name="T28" fmla="*/ 3 w 67"/>
                  <a:gd name="T29" fmla="*/ 3 h 47"/>
                  <a:gd name="T30" fmla="*/ 0 w 67"/>
                  <a:gd name="T31" fmla="*/ 6 h 47"/>
                  <a:gd name="T32" fmla="*/ 0 w 67"/>
                  <a:gd name="T33" fmla="*/ 9 h 47"/>
                  <a:gd name="T34" fmla="*/ 3 w 67"/>
                  <a:gd name="T35" fmla="*/ 10 h 47"/>
                  <a:gd name="T36" fmla="*/ 3 w 67"/>
                  <a:gd name="T37" fmla="*/ 10 h 47"/>
                  <a:gd name="T38" fmla="*/ 12 w 67"/>
                  <a:gd name="T39" fmla="*/ 15 h 47"/>
                  <a:gd name="T40" fmla="*/ 22 w 67"/>
                  <a:gd name="T41" fmla="*/ 20 h 47"/>
                  <a:gd name="T42" fmla="*/ 32 w 67"/>
                  <a:gd name="T43" fmla="*/ 24 h 47"/>
                  <a:gd name="T44" fmla="*/ 38 w 67"/>
                  <a:gd name="T45" fmla="*/ 29 h 47"/>
                  <a:gd name="T46" fmla="*/ 48 w 67"/>
                  <a:gd name="T47" fmla="*/ 33 h 47"/>
                  <a:gd name="T48" fmla="*/ 54 w 67"/>
                  <a:gd name="T49" fmla="*/ 38 h 47"/>
                  <a:gd name="T50" fmla="*/ 60 w 67"/>
                  <a:gd name="T51" fmla="*/ 42 h 47"/>
                  <a:gd name="T52" fmla="*/ 67 w 67"/>
                  <a:gd name="T53" fmla="*/ 47 h 47"/>
                  <a:gd name="T54" fmla="*/ 64 w 67"/>
                  <a:gd name="T55" fmla="*/ 42 h 47"/>
                  <a:gd name="T56" fmla="*/ 60 w 67"/>
                  <a:gd name="T57" fmla="*/ 36 h 47"/>
                  <a:gd name="T58" fmla="*/ 57 w 67"/>
                  <a:gd name="T59" fmla="*/ 30 h 47"/>
                  <a:gd name="T60" fmla="*/ 51 w 67"/>
                  <a:gd name="T61" fmla="*/ 26 h 47"/>
                  <a:gd name="T62" fmla="*/ 44 w 67"/>
                  <a:gd name="T63" fmla="*/ 20 h 47"/>
                  <a:gd name="T64" fmla="*/ 41 w 67"/>
                  <a:gd name="T65" fmla="*/ 15 h 47"/>
                  <a:gd name="T66" fmla="*/ 35 w 67"/>
                  <a:gd name="T67" fmla="*/ 9 h 47"/>
                  <a:gd name="T68" fmla="*/ 28 w 67"/>
                  <a:gd name="T6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47">
                    <a:moveTo>
                      <a:pt x="28" y="4"/>
                    </a:moveTo>
                    <a:lnTo>
                      <a:pt x="28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2" y="15"/>
                    </a:lnTo>
                    <a:lnTo>
                      <a:pt x="22" y="20"/>
                    </a:lnTo>
                    <a:lnTo>
                      <a:pt x="32" y="24"/>
                    </a:lnTo>
                    <a:lnTo>
                      <a:pt x="38" y="29"/>
                    </a:lnTo>
                    <a:lnTo>
                      <a:pt x="48" y="33"/>
                    </a:lnTo>
                    <a:lnTo>
                      <a:pt x="54" y="38"/>
                    </a:lnTo>
                    <a:lnTo>
                      <a:pt x="60" y="42"/>
                    </a:lnTo>
                    <a:lnTo>
                      <a:pt x="67" y="47"/>
                    </a:lnTo>
                    <a:lnTo>
                      <a:pt x="64" y="42"/>
                    </a:lnTo>
                    <a:lnTo>
                      <a:pt x="60" y="36"/>
                    </a:lnTo>
                    <a:lnTo>
                      <a:pt x="57" y="30"/>
                    </a:lnTo>
                    <a:lnTo>
                      <a:pt x="51" y="26"/>
                    </a:lnTo>
                    <a:lnTo>
                      <a:pt x="44" y="20"/>
                    </a:lnTo>
                    <a:lnTo>
                      <a:pt x="41" y="15"/>
                    </a:lnTo>
                    <a:lnTo>
                      <a:pt x="35" y="9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705" name="Freeform 777"/>
              <p:cNvSpPr/>
              <p:nvPr/>
            </p:nvSpPr>
            <p:spPr bwMode="auto">
              <a:xfrm>
                <a:off x="3379" y="418"/>
                <a:ext cx="64" cy="49"/>
              </a:xfrm>
              <a:custGeom>
                <a:avLst/>
                <a:gdLst>
                  <a:gd name="T0" fmla="*/ 38 w 64"/>
                  <a:gd name="T1" fmla="*/ 5 h 49"/>
                  <a:gd name="T2" fmla="*/ 38 w 64"/>
                  <a:gd name="T3" fmla="*/ 5 h 49"/>
                  <a:gd name="T4" fmla="*/ 38 w 64"/>
                  <a:gd name="T5" fmla="*/ 5 h 49"/>
                  <a:gd name="T6" fmla="*/ 38 w 64"/>
                  <a:gd name="T7" fmla="*/ 5 h 49"/>
                  <a:gd name="T8" fmla="*/ 38 w 64"/>
                  <a:gd name="T9" fmla="*/ 5 h 49"/>
                  <a:gd name="T10" fmla="*/ 38 w 64"/>
                  <a:gd name="T11" fmla="*/ 3 h 49"/>
                  <a:gd name="T12" fmla="*/ 38 w 64"/>
                  <a:gd name="T13" fmla="*/ 3 h 49"/>
                  <a:gd name="T14" fmla="*/ 38 w 64"/>
                  <a:gd name="T15" fmla="*/ 3 h 49"/>
                  <a:gd name="T16" fmla="*/ 38 w 64"/>
                  <a:gd name="T17" fmla="*/ 3 h 49"/>
                  <a:gd name="T18" fmla="*/ 38 w 64"/>
                  <a:gd name="T19" fmla="*/ 3 h 49"/>
                  <a:gd name="T20" fmla="*/ 45 w 64"/>
                  <a:gd name="T21" fmla="*/ 2 h 49"/>
                  <a:gd name="T22" fmla="*/ 48 w 64"/>
                  <a:gd name="T23" fmla="*/ 0 h 49"/>
                  <a:gd name="T24" fmla="*/ 54 w 64"/>
                  <a:gd name="T25" fmla="*/ 0 h 49"/>
                  <a:gd name="T26" fmla="*/ 61 w 64"/>
                  <a:gd name="T27" fmla="*/ 2 h 49"/>
                  <a:gd name="T28" fmla="*/ 64 w 64"/>
                  <a:gd name="T29" fmla="*/ 3 h 49"/>
                  <a:gd name="T30" fmla="*/ 64 w 64"/>
                  <a:gd name="T31" fmla="*/ 6 h 49"/>
                  <a:gd name="T32" fmla="*/ 64 w 64"/>
                  <a:gd name="T33" fmla="*/ 9 h 49"/>
                  <a:gd name="T34" fmla="*/ 61 w 64"/>
                  <a:gd name="T35" fmla="*/ 11 h 49"/>
                  <a:gd name="T36" fmla="*/ 61 w 64"/>
                  <a:gd name="T37" fmla="*/ 11 h 49"/>
                  <a:gd name="T38" fmla="*/ 54 w 64"/>
                  <a:gd name="T39" fmla="*/ 16 h 49"/>
                  <a:gd name="T40" fmla="*/ 45 w 64"/>
                  <a:gd name="T41" fmla="*/ 20 h 49"/>
                  <a:gd name="T42" fmla="*/ 35 w 64"/>
                  <a:gd name="T43" fmla="*/ 25 h 49"/>
                  <a:gd name="T44" fmla="*/ 29 w 64"/>
                  <a:gd name="T45" fmla="*/ 29 h 49"/>
                  <a:gd name="T46" fmla="*/ 19 w 64"/>
                  <a:gd name="T47" fmla="*/ 34 h 49"/>
                  <a:gd name="T48" fmla="*/ 13 w 64"/>
                  <a:gd name="T49" fmla="*/ 38 h 49"/>
                  <a:gd name="T50" fmla="*/ 6 w 64"/>
                  <a:gd name="T51" fmla="*/ 44 h 49"/>
                  <a:gd name="T52" fmla="*/ 0 w 64"/>
                  <a:gd name="T53" fmla="*/ 49 h 49"/>
                  <a:gd name="T54" fmla="*/ 3 w 64"/>
                  <a:gd name="T55" fmla="*/ 43 h 49"/>
                  <a:gd name="T56" fmla="*/ 6 w 64"/>
                  <a:gd name="T57" fmla="*/ 37 h 49"/>
                  <a:gd name="T58" fmla="*/ 10 w 64"/>
                  <a:gd name="T59" fmla="*/ 32 h 49"/>
                  <a:gd name="T60" fmla="*/ 16 w 64"/>
                  <a:gd name="T61" fmla="*/ 26 h 49"/>
                  <a:gd name="T62" fmla="*/ 19 w 64"/>
                  <a:gd name="T63" fmla="*/ 20 h 49"/>
                  <a:gd name="T64" fmla="*/ 26 w 64"/>
                  <a:gd name="T65" fmla="*/ 16 h 49"/>
                  <a:gd name="T66" fmla="*/ 32 w 64"/>
                  <a:gd name="T67" fmla="*/ 9 h 49"/>
                  <a:gd name="T68" fmla="*/ 38 w 64"/>
                  <a:gd name="T69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49">
                    <a:moveTo>
                      <a:pt x="38" y="5"/>
                    </a:move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1" y="2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54" y="16"/>
                    </a:lnTo>
                    <a:lnTo>
                      <a:pt x="45" y="20"/>
                    </a:lnTo>
                    <a:lnTo>
                      <a:pt x="35" y="25"/>
                    </a:lnTo>
                    <a:lnTo>
                      <a:pt x="29" y="29"/>
                    </a:lnTo>
                    <a:lnTo>
                      <a:pt x="19" y="34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6" y="37"/>
                    </a:lnTo>
                    <a:lnTo>
                      <a:pt x="10" y="32"/>
                    </a:lnTo>
                    <a:lnTo>
                      <a:pt x="16" y="26"/>
                    </a:lnTo>
                    <a:lnTo>
                      <a:pt x="19" y="20"/>
                    </a:lnTo>
                    <a:lnTo>
                      <a:pt x="26" y="16"/>
                    </a:lnTo>
                    <a:lnTo>
                      <a:pt x="32" y="9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3706" name="Rectangle 778"/>
            <p:cNvSpPr>
              <a:spLocks noChangeArrowheads="1"/>
            </p:cNvSpPr>
            <p:nvPr/>
          </p:nvSpPr>
          <p:spPr bwMode="auto">
            <a:xfrm>
              <a:off x="1784" y="465"/>
              <a:ext cx="2037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zh-CN" dirty="0">
                  <a:solidFill>
                    <a:srgbClr val="660033"/>
                  </a:solidFill>
                </a:rPr>
                <a:t>Words Review</a:t>
              </a: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33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3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321" grpId="0"/>
      <p:bldP spid="253322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762000" y="866775"/>
            <a:ext cx="815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accent2"/>
                </a:solidFill>
                <a:latin typeface="Arial Narrow" panose="020B0606020202030204" pitchFamily="34" charset="0"/>
              </a:rPr>
              <a:t>Complete the passage with the correct form of the words in the box.</a:t>
            </a: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304800" y="88265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73414" name="Oval 6"/>
          <p:cNvSpPr>
            <a:spLocks noChangeArrowheads="1"/>
          </p:cNvSpPr>
          <p:nvPr/>
        </p:nvSpPr>
        <p:spPr bwMode="auto">
          <a:xfrm>
            <a:off x="76200" y="304800"/>
            <a:ext cx="1066800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>
                <a:solidFill>
                  <a:srgbClr val="6600CC"/>
                </a:solidFill>
              </a:rPr>
              <a:t>P11</a:t>
            </a:r>
          </a:p>
        </p:txBody>
      </p:sp>
      <p:sp>
        <p:nvSpPr>
          <p:cNvPr id="273415" name="AutoShape 7"/>
          <p:cNvSpPr>
            <a:spLocks noChangeArrowheads="1"/>
          </p:cNvSpPr>
          <p:nvPr/>
        </p:nvSpPr>
        <p:spPr bwMode="auto">
          <a:xfrm>
            <a:off x="2514600" y="381000"/>
            <a:ext cx="3352800" cy="457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Task 5</a:t>
            </a:r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381000" y="1838325"/>
            <a:ext cx="84582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    Pupils in England do not sit in (1) _______ in the classroom. They sit around tables. Everyone (2) _______ a jacket and (3) _______. Most schools have sports grounds, and English children (4) _______ playing football, just as pupils in China do. Some English schools have swimming (5) _______, but not all of them do.</a:t>
            </a:r>
          </a:p>
        </p:txBody>
      </p:sp>
      <p:sp>
        <p:nvSpPr>
          <p:cNvPr id="273418" name="AutoShape 10"/>
          <p:cNvSpPr>
            <a:spLocks noChangeArrowheads="1"/>
          </p:cNvSpPr>
          <p:nvPr/>
        </p:nvSpPr>
        <p:spPr bwMode="auto">
          <a:xfrm>
            <a:off x="1066800" y="1066800"/>
            <a:ext cx="7162800" cy="685800"/>
          </a:xfrm>
          <a:prstGeom prst="roundRect">
            <a:avLst>
              <a:gd name="adj" fmla="val 16667"/>
            </a:avLst>
          </a:prstGeom>
          <a:solidFill>
            <a:srgbClr val="CCFFCC">
              <a:alpha val="49001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1219200" y="1066800"/>
            <a:ext cx="739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   enjoy    pool     row     tie    wear</a:t>
            </a:r>
          </a:p>
        </p:txBody>
      </p:sp>
      <p:sp>
        <p:nvSpPr>
          <p:cNvPr id="273419" name="Text Box 11"/>
          <p:cNvSpPr txBox="1">
            <a:spLocks noChangeArrowheads="1"/>
          </p:cNvSpPr>
          <p:nvPr/>
        </p:nvSpPr>
        <p:spPr bwMode="auto">
          <a:xfrm>
            <a:off x="762000" y="23622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solidFill>
                  <a:srgbClr val="FF0066"/>
                </a:solidFill>
              </a:rPr>
              <a:t>rows</a:t>
            </a:r>
          </a:p>
        </p:txBody>
      </p:sp>
      <p:sp>
        <p:nvSpPr>
          <p:cNvPr id="273420" name="Text Box 12"/>
          <p:cNvSpPr txBox="1">
            <a:spLocks noChangeArrowheads="1"/>
          </p:cNvSpPr>
          <p:nvPr/>
        </p:nvSpPr>
        <p:spPr bwMode="auto">
          <a:xfrm>
            <a:off x="4267200" y="294005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i="1">
                <a:solidFill>
                  <a:srgbClr val="FF0066"/>
                </a:solidFill>
              </a:rPr>
              <a:t>wears</a:t>
            </a:r>
          </a:p>
        </p:txBody>
      </p:sp>
      <p:sp>
        <p:nvSpPr>
          <p:cNvPr id="273421" name="Text Box 13"/>
          <p:cNvSpPr txBox="1">
            <a:spLocks noChangeArrowheads="1"/>
          </p:cNvSpPr>
          <p:nvPr/>
        </p:nvSpPr>
        <p:spPr bwMode="auto">
          <a:xfrm>
            <a:off x="914400" y="347345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i="1">
                <a:solidFill>
                  <a:srgbClr val="FF0066"/>
                </a:solidFill>
              </a:rPr>
              <a:t>tie</a:t>
            </a:r>
          </a:p>
        </p:txBody>
      </p:sp>
      <p:sp>
        <p:nvSpPr>
          <p:cNvPr id="273422" name="Text Box 14"/>
          <p:cNvSpPr txBox="1">
            <a:spLocks noChangeArrowheads="1"/>
          </p:cNvSpPr>
          <p:nvPr/>
        </p:nvSpPr>
        <p:spPr bwMode="auto">
          <a:xfrm>
            <a:off x="7162800" y="40386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solidFill>
                  <a:srgbClr val="FF0066"/>
                </a:solidFill>
              </a:rPr>
              <a:t>enjoy</a:t>
            </a:r>
          </a:p>
        </p:txBody>
      </p:sp>
      <p:sp>
        <p:nvSpPr>
          <p:cNvPr id="273423" name="Text Box 15"/>
          <p:cNvSpPr txBox="1">
            <a:spLocks noChangeArrowheads="1"/>
          </p:cNvSpPr>
          <p:nvPr/>
        </p:nvSpPr>
        <p:spPr bwMode="auto">
          <a:xfrm>
            <a:off x="762000" y="560705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solidFill>
                  <a:srgbClr val="FF0066"/>
                </a:solidFill>
              </a:rPr>
              <a:t>pools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7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7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3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3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3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3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3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/>
      <p:bldP spid="273416" grpId="0"/>
      <p:bldP spid="273418" grpId="0" animBg="1"/>
      <p:bldP spid="2734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838200" y="3200400"/>
            <a:ext cx="7620000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600"/>
              <a:t>Now let’s watch a piece of video about an English school.</a:t>
            </a:r>
          </a:p>
          <a:p>
            <a:pPr>
              <a:spcBef>
                <a:spcPct val="20000"/>
              </a:spcBef>
            </a:pPr>
            <a:r>
              <a:rPr lang="en-US" altLang="zh-CN" sz="3600"/>
              <a:t>Can you list some differences between the English school and our school?</a:t>
            </a:r>
          </a:p>
        </p:txBody>
      </p:sp>
      <p:sp>
        <p:nvSpPr>
          <p:cNvPr id="324613" name="AutoShape 5"/>
          <p:cNvSpPr>
            <a:spLocks noChangeArrowheads="1"/>
          </p:cNvSpPr>
          <p:nvPr/>
        </p:nvSpPr>
        <p:spPr bwMode="auto">
          <a:xfrm>
            <a:off x="533400" y="2819400"/>
            <a:ext cx="8153400" cy="32004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99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24614" name="Picture 6" descr="card0608 拷贝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91400" y="2209800"/>
            <a:ext cx="1498600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5" name="Picture 7" descr="MC900433812[1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96200" y="4953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6" name="Picture 8" descr="t011c6619273de154b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53200" y="698500"/>
            <a:ext cx="2286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7" name="Picture 9" descr="t019a2b328a27acc46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90808">
            <a:off x="3505200" y="609600"/>
            <a:ext cx="303371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8" name="Picture 10" descr="t01730819c886b5ff5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397475">
            <a:off x="228600" y="609600"/>
            <a:ext cx="32004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3" name="WordArt 5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3733800" cy="971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Did you notice?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762000" y="1524000"/>
            <a:ext cx="7696200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        </a:t>
            </a:r>
            <a:r>
              <a:rPr lang="zh-CN" altLang="en-US" dirty="0"/>
              <a:t>在</a:t>
            </a:r>
            <a:r>
              <a:rPr lang="zh-CN" altLang="en-US" dirty="0">
                <a:solidFill>
                  <a:srgbClr val="3366FF"/>
                </a:solidFill>
              </a:rPr>
              <a:t>比较学校或班级大小</a:t>
            </a:r>
            <a:r>
              <a:rPr lang="zh-CN" altLang="en-US" dirty="0"/>
              <a:t>时，英语的思维主要指的是</a:t>
            </a:r>
            <a:r>
              <a:rPr lang="zh-CN" altLang="en-US" dirty="0">
                <a:solidFill>
                  <a:srgbClr val="3366FF"/>
                </a:solidFill>
              </a:rPr>
              <a:t>人数多少</a:t>
            </a:r>
            <a:r>
              <a:rPr lang="zh-CN" altLang="en-US" dirty="0"/>
              <a:t>而不是面积大小。托尼喜欢哪所学校的原因，不在于学校的设备有多先进，而在于</a:t>
            </a:r>
            <a:r>
              <a:rPr lang="zh-CN" altLang="en-US" dirty="0">
                <a:solidFill>
                  <a:srgbClr val="3366FF"/>
                </a:solidFill>
              </a:rPr>
              <a:t>哪个学校的学生人数多</a:t>
            </a:r>
            <a:r>
              <a:rPr lang="zh-CN" altLang="en-US" dirty="0"/>
              <a:t>，因为</a:t>
            </a:r>
            <a:r>
              <a:rPr lang="zh-CN" altLang="en-US" dirty="0">
                <a:solidFill>
                  <a:srgbClr val="3366FF"/>
                </a:solidFill>
              </a:rPr>
              <a:t>人多</a:t>
            </a:r>
            <a:r>
              <a:rPr lang="zh-CN" altLang="en-US" dirty="0"/>
              <a:t>就意味着</a:t>
            </a:r>
            <a:r>
              <a:rPr lang="zh-CN" altLang="en-US" dirty="0">
                <a:solidFill>
                  <a:srgbClr val="3366FF"/>
                </a:solidFill>
              </a:rPr>
              <a:t>朋友也更多</a:t>
            </a:r>
            <a:r>
              <a:rPr lang="zh-CN" altLang="en-US" dirty="0"/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dirty="0"/>
              <a:t>        我们初三快毕业了，要多多珍惜身边的朋友哦！</a:t>
            </a:r>
          </a:p>
        </p:txBody>
      </p:sp>
      <p:pic>
        <p:nvPicPr>
          <p:cNvPr id="329735" name="Picture 7" descr="th (7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0" y="5199063"/>
            <a:ext cx="1828800" cy="16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1. </a:t>
            </a:r>
            <a:r>
              <a:rPr lang="en-US" altLang="zh-CN" dirty="0">
                <a:solidFill>
                  <a:srgbClr val="FF0066"/>
                </a:solidFill>
              </a:rPr>
              <a:t>What are</a:t>
            </a:r>
            <a:r>
              <a:rPr lang="en-US" altLang="zh-CN" dirty="0"/>
              <a:t> English schools </a:t>
            </a:r>
            <a:r>
              <a:rPr lang="en-US" altLang="zh-CN" dirty="0">
                <a:solidFill>
                  <a:srgbClr val="FF0066"/>
                </a:solidFill>
              </a:rPr>
              <a:t>like</a:t>
            </a:r>
            <a:r>
              <a:rPr lang="en-US" altLang="zh-CN" dirty="0"/>
              <a:t>?</a:t>
            </a: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685800" y="1981200"/>
            <a:ext cx="7848600" cy="2538413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dirty="0">
                <a:solidFill>
                  <a:srgbClr val="3366FF"/>
                </a:solidFill>
              </a:rPr>
              <a:t>“What + be</a:t>
            </a:r>
            <a:r>
              <a:rPr lang="zh-CN" altLang="en-US" dirty="0">
                <a:solidFill>
                  <a:srgbClr val="3366FF"/>
                </a:solidFill>
              </a:rPr>
              <a:t>动词 </a:t>
            </a:r>
            <a:r>
              <a:rPr lang="en-US" altLang="zh-CN" dirty="0">
                <a:solidFill>
                  <a:srgbClr val="3366FF"/>
                </a:solidFill>
              </a:rPr>
              <a:t>+ </a:t>
            </a:r>
            <a:r>
              <a:rPr lang="en-US" altLang="zh-CN" dirty="0" err="1">
                <a:solidFill>
                  <a:srgbClr val="3366FF"/>
                </a:solidFill>
              </a:rPr>
              <a:t>sth</a:t>
            </a:r>
            <a:r>
              <a:rPr lang="en-US" altLang="zh-CN" dirty="0">
                <a:solidFill>
                  <a:srgbClr val="3366FF"/>
                </a:solidFill>
              </a:rPr>
              <a:t> + like?”</a:t>
            </a:r>
            <a:r>
              <a:rPr lang="zh-CN" altLang="en-US" dirty="0"/>
              <a:t>意为“</a:t>
            </a:r>
            <a:r>
              <a:rPr lang="en-US" altLang="zh-CN" dirty="0"/>
              <a:t>……</a:t>
            </a:r>
            <a:r>
              <a:rPr lang="zh-CN" altLang="en-US" dirty="0"/>
              <a:t>怎么样？”，用来询问事物的性质、质量、特征等。 </a:t>
            </a:r>
          </a:p>
          <a:p>
            <a:r>
              <a:rPr lang="zh-CN" altLang="en-US" dirty="0">
                <a:solidFill>
                  <a:srgbClr val="3366FF"/>
                </a:solidFill>
              </a:rPr>
              <a:t>“</a:t>
            </a:r>
            <a:r>
              <a:rPr lang="en-US" altLang="zh-CN" dirty="0">
                <a:solidFill>
                  <a:srgbClr val="3366FF"/>
                </a:solidFill>
              </a:rPr>
              <a:t>What + be</a:t>
            </a:r>
            <a:r>
              <a:rPr lang="zh-CN" altLang="en-US" dirty="0">
                <a:solidFill>
                  <a:srgbClr val="3366FF"/>
                </a:solidFill>
              </a:rPr>
              <a:t>动词 </a:t>
            </a:r>
            <a:r>
              <a:rPr lang="en-US" altLang="zh-CN" dirty="0">
                <a:solidFill>
                  <a:srgbClr val="3366FF"/>
                </a:solidFill>
              </a:rPr>
              <a:t>+ </a:t>
            </a:r>
            <a:r>
              <a:rPr lang="en-US" altLang="zh-CN" dirty="0" err="1">
                <a:solidFill>
                  <a:srgbClr val="3366FF"/>
                </a:solidFill>
              </a:rPr>
              <a:t>sb</a:t>
            </a:r>
            <a:r>
              <a:rPr lang="en-US" altLang="zh-CN" dirty="0">
                <a:solidFill>
                  <a:srgbClr val="3366FF"/>
                </a:solidFill>
              </a:rPr>
              <a:t> + like?”</a:t>
            </a:r>
            <a:r>
              <a:rPr lang="zh-CN" altLang="en-US" dirty="0"/>
              <a:t>既可用来询问人的性格、能力等，也可用来询问外表。</a:t>
            </a:r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641350" y="4572000"/>
            <a:ext cx="78930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dirty="0"/>
              <a:t>— </a:t>
            </a:r>
            <a:r>
              <a:rPr lang="en-US" altLang="zh-CN" dirty="0">
                <a:solidFill>
                  <a:srgbClr val="FF0066"/>
                </a:solidFill>
              </a:rPr>
              <a:t>What’s </a:t>
            </a:r>
            <a:r>
              <a:rPr lang="en-US" altLang="zh-CN" dirty="0"/>
              <a:t>your new </a:t>
            </a:r>
            <a:r>
              <a:rPr lang="en-US" altLang="zh-CN" dirty="0" err="1"/>
              <a:t>neighbour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66"/>
                </a:solidFill>
              </a:rPr>
              <a:t>like</a:t>
            </a:r>
            <a:r>
              <a:rPr lang="en-US" altLang="zh-CN" dirty="0"/>
              <a:t>?</a:t>
            </a:r>
            <a:br>
              <a:rPr lang="en-US" altLang="zh-CN" dirty="0"/>
            </a:br>
            <a:r>
              <a:rPr lang="en-US" altLang="zh-CN" dirty="0"/>
              <a:t>— He’s friendly and he often wears a pair of</a:t>
            </a:r>
            <a:br>
              <a:rPr lang="en-US" altLang="zh-CN" dirty="0"/>
            </a:br>
            <a:r>
              <a:rPr lang="en-US" altLang="zh-CN" dirty="0"/>
              <a:t>     glasses.</a:t>
            </a:r>
          </a:p>
        </p:txBody>
      </p:sp>
      <p:sp>
        <p:nvSpPr>
          <p:cNvPr id="331783" name="WordArt 7"/>
          <p:cNvSpPr>
            <a:spLocks noChangeArrowheads="1" noChangeShapeType="1" noTextEdit="1"/>
          </p:cNvSpPr>
          <p:nvPr/>
        </p:nvSpPr>
        <p:spPr bwMode="auto">
          <a:xfrm>
            <a:off x="2590800" y="381000"/>
            <a:ext cx="3786188" cy="855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/>
              </a:rPr>
              <a:t>Language points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 animBg="1"/>
      <p:bldP spid="3317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Times New Roman" panose="02020603050405020304" pitchFamily="18" charset="0"/>
              </a:rPr>
              <a:t>2. </a:t>
            </a:r>
            <a:r>
              <a:rPr lang="en-US" altLang="zh-CN" sz="3600" dirty="0">
                <a:solidFill>
                  <a:srgbClr val="6600FF"/>
                </a:solidFill>
                <a:latin typeface="Times New Roman" panose="02020603050405020304" pitchFamily="18" charset="0"/>
              </a:rPr>
              <a:t>I took </a:t>
            </a: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myself</a:t>
            </a:r>
            <a:r>
              <a:rPr lang="en-US" altLang="zh-CN" sz="3600" dirty="0">
                <a:solidFill>
                  <a:srgbClr val="6600FF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    </a:t>
            </a:r>
            <a:r>
              <a:rPr lang="zh-CN" altLang="en-US" sz="3600" dirty="0">
                <a:latin typeface="Times New Roman" panose="02020603050405020304" pitchFamily="18" charset="0"/>
              </a:rPr>
              <a:t>我自己拍的。</a:t>
            </a:r>
          </a:p>
        </p:txBody>
      </p:sp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457200" y="1831975"/>
            <a:ext cx="8153400" cy="1749425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dirty="0"/>
              <a:t>这里的</a:t>
            </a:r>
            <a:r>
              <a:rPr lang="zh-CN" altLang="en-US" sz="3600" dirty="0">
                <a:solidFill>
                  <a:srgbClr val="FF3300"/>
                </a:solidFill>
              </a:rPr>
              <a:t>反身代词</a:t>
            </a:r>
            <a:r>
              <a:rPr lang="en-US" altLang="zh-CN" sz="3600" dirty="0">
                <a:solidFill>
                  <a:srgbClr val="FF3300"/>
                </a:solidFill>
              </a:rPr>
              <a:t>myself </a:t>
            </a:r>
            <a:r>
              <a:rPr lang="zh-CN" altLang="en-US" sz="3600" dirty="0"/>
              <a:t>在句中</a:t>
            </a:r>
            <a:r>
              <a:rPr lang="zh-CN" altLang="en-US" sz="3600" dirty="0">
                <a:solidFill>
                  <a:srgbClr val="3333FF"/>
                </a:solidFill>
              </a:rPr>
              <a:t>作同位语</a:t>
            </a:r>
            <a:r>
              <a:rPr lang="zh-CN" altLang="en-US" sz="3600" dirty="0"/>
              <a:t>，起</a:t>
            </a:r>
            <a:r>
              <a:rPr lang="zh-CN" altLang="en-US" sz="3600" dirty="0">
                <a:solidFill>
                  <a:srgbClr val="3333FF"/>
                </a:solidFill>
              </a:rPr>
              <a:t>加强语气</a:t>
            </a:r>
            <a:r>
              <a:rPr lang="zh-CN" altLang="en-US" sz="3600" dirty="0"/>
              <a:t>的作用。反身代词在句中还可以</a:t>
            </a:r>
            <a:r>
              <a:rPr lang="zh-CN" altLang="en-US" sz="3600" dirty="0">
                <a:solidFill>
                  <a:srgbClr val="3333FF"/>
                </a:solidFill>
              </a:rPr>
              <a:t>作宾语</a:t>
            </a:r>
            <a:r>
              <a:rPr lang="zh-CN" altLang="en-US" sz="3600" dirty="0"/>
              <a:t>。如：</a:t>
            </a:r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457200" y="3657600"/>
            <a:ext cx="8077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dirty="0"/>
              <a:t>Did they </a:t>
            </a:r>
            <a:r>
              <a:rPr lang="en-US" altLang="zh-CN" sz="3600" u="sng" dirty="0">
                <a:solidFill>
                  <a:srgbClr val="008000"/>
                </a:solidFill>
              </a:rPr>
              <a:t>enjoy</a:t>
            </a:r>
            <a:r>
              <a:rPr lang="en-US" altLang="zh-CN" sz="3600" dirty="0"/>
              <a:t> </a:t>
            </a:r>
            <a:r>
              <a:rPr lang="en-US" altLang="zh-CN" sz="3600" dirty="0">
                <a:solidFill>
                  <a:srgbClr val="FF3399"/>
                </a:solidFill>
              </a:rPr>
              <a:t>themselves</a:t>
            </a:r>
            <a:r>
              <a:rPr lang="en-US" altLang="zh-CN" sz="3600" dirty="0"/>
              <a:t> last Sunday?</a:t>
            </a:r>
          </a:p>
          <a:p>
            <a:r>
              <a:rPr lang="zh-CN" altLang="en-US" sz="3600" dirty="0"/>
              <a:t>他们上个星期天玩得高兴吗？</a:t>
            </a:r>
          </a:p>
          <a:p>
            <a:r>
              <a:rPr lang="en-US" altLang="zh-CN" sz="3600" dirty="0"/>
              <a:t>We should </a:t>
            </a:r>
            <a:r>
              <a:rPr lang="en-US" altLang="zh-CN" sz="3600" u="sng" dirty="0">
                <a:solidFill>
                  <a:srgbClr val="008000"/>
                </a:solidFill>
              </a:rPr>
              <a:t>take care of</a:t>
            </a:r>
            <a:r>
              <a:rPr lang="en-US" altLang="zh-CN" sz="3600" dirty="0"/>
              <a:t> </a:t>
            </a:r>
            <a:r>
              <a:rPr lang="en-US" altLang="zh-CN" sz="3600" dirty="0">
                <a:solidFill>
                  <a:srgbClr val="FF3399"/>
                </a:solidFill>
              </a:rPr>
              <a:t>ourselves</a:t>
            </a:r>
            <a:r>
              <a:rPr lang="en-US" altLang="zh-CN" sz="3600" dirty="0"/>
              <a:t>.</a:t>
            </a:r>
          </a:p>
          <a:p>
            <a:r>
              <a:rPr lang="zh-CN" altLang="en-US" sz="3600" dirty="0"/>
              <a:t>我们应该照顾自己。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8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8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8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8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3" grpId="0"/>
      <p:bldP spid="288774" grpId="0" animBg="1"/>
      <p:bldP spid="28877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3. It</a:t>
            </a:r>
            <a:r>
              <a:rPr lang="en-US" altLang="zh-CN" sz="3600" dirty="0">
                <a:solidFill>
                  <a:srgbClr val="FF0066"/>
                </a:solidFill>
              </a:rPr>
              <a:t>’s got</a:t>
            </a:r>
            <a:r>
              <a:rPr lang="en-US" altLang="zh-CN" sz="3600" dirty="0"/>
              <a:t> about 700 pupils.</a:t>
            </a:r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609600" y="914400"/>
            <a:ext cx="8077200" cy="17494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600" dirty="0"/>
              <a:t>have / has got</a:t>
            </a:r>
            <a:r>
              <a:rPr lang="zh-CN" altLang="en-US" sz="3600" dirty="0"/>
              <a:t>在形式上是现在完成</a:t>
            </a:r>
            <a:br>
              <a:rPr lang="zh-CN" altLang="en-US" sz="3600" dirty="0"/>
            </a:br>
            <a:r>
              <a:rPr lang="zh-CN" altLang="en-US" sz="3600" dirty="0"/>
              <a:t>时，但在内容上却是现在时，在口语中常用来代替</a:t>
            </a:r>
            <a:r>
              <a:rPr lang="en-US" altLang="zh-CN" sz="3600" dirty="0"/>
              <a:t>have / has</a:t>
            </a:r>
            <a:r>
              <a:rPr lang="zh-CN" altLang="en-US" sz="3600" dirty="0"/>
              <a:t>。</a:t>
            </a:r>
          </a:p>
        </p:txBody>
      </p:sp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533400" y="26670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dirty="0"/>
              <a:t>4. </a:t>
            </a:r>
            <a:r>
              <a:rPr lang="en-US" altLang="zh-CN" sz="3600" dirty="0">
                <a:solidFill>
                  <a:srgbClr val="6600FF"/>
                </a:solidFill>
              </a:rPr>
              <a:t>So </a:t>
            </a:r>
            <a:r>
              <a:rPr lang="en-US" altLang="zh-CN" sz="3600" dirty="0">
                <a:solidFill>
                  <a:srgbClr val="FF3300"/>
                </a:solidFill>
              </a:rPr>
              <a:t>ours</a:t>
            </a:r>
            <a:r>
              <a:rPr lang="en-US" altLang="zh-CN" sz="3600" dirty="0">
                <a:solidFill>
                  <a:srgbClr val="6600FF"/>
                </a:solidFill>
              </a:rPr>
              <a:t> is a bit bigger.</a:t>
            </a:r>
            <a:endParaRPr lang="en-US" altLang="zh-CN" sz="3600" dirty="0"/>
          </a:p>
        </p:txBody>
      </p:sp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609600" y="3352800"/>
            <a:ext cx="8077200" cy="1200150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3333FF"/>
                </a:solidFill>
              </a:rPr>
              <a:t>名词性物主代词</a:t>
            </a:r>
            <a:r>
              <a:rPr lang="zh-CN" altLang="en-US" sz="3600" dirty="0"/>
              <a:t>具有名词的特征，相当于“</a:t>
            </a:r>
            <a:r>
              <a:rPr lang="zh-CN" altLang="en-US" sz="3600" dirty="0">
                <a:solidFill>
                  <a:srgbClr val="3333FF"/>
                </a:solidFill>
              </a:rPr>
              <a:t>形容词性物主代词</a:t>
            </a:r>
            <a:r>
              <a:rPr lang="en-US" altLang="zh-CN" sz="3600" dirty="0">
                <a:solidFill>
                  <a:srgbClr val="3333FF"/>
                </a:solidFill>
              </a:rPr>
              <a:t>+</a:t>
            </a:r>
            <a:r>
              <a:rPr lang="zh-CN" altLang="en-US" sz="3600" dirty="0">
                <a:solidFill>
                  <a:srgbClr val="3333FF"/>
                </a:solidFill>
              </a:rPr>
              <a:t>名词</a:t>
            </a:r>
            <a:r>
              <a:rPr lang="zh-CN" altLang="en-US" sz="3600" dirty="0"/>
              <a:t>”。</a:t>
            </a:r>
          </a:p>
        </p:txBody>
      </p:sp>
      <p:pic>
        <p:nvPicPr>
          <p:cNvPr id="332808" name="Picture 8" descr="lyl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4648200"/>
            <a:ext cx="27432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09" name="Text Box 9"/>
          <p:cNvSpPr txBox="1">
            <a:spLocks noChangeArrowheads="1"/>
          </p:cNvSpPr>
          <p:nvPr/>
        </p:nvSpPr>
        <p:spPr bwMode="auto">
          <a:xfrm>
            <a:off x="381000" y="5208588"/>
            <a:ext cx="82296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dirty="0"/>
              <a:t>我的词典丢了。请把你的借我用一下。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solidFill>
                  <a:srgbClr val="FF0066"/>
                </a:solidFill>
              </a:rPr>
              <a:t>I have lost my dictionary. Please lend me yours.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32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32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5" grpId="0" animBg="1"/>
      <p:bldP spid="332806" grpId="0"/>
      <p:bldP spid="332807" grpId="0" animBg="1"/>
      <p:bldP spid="33280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/>
              <a:t>5. </a:t>
            </a:r>
            <a:r>
              <a:rPr lang="en-US" altLang="zh-CN" sz="3600">
                <a:solidFill>
                  <a:srgbClr val="6600FF"/>
                </a:solidFill>
              </a:rPr>
              <a:t>I hope I can visit Susie’s school </a:t>
            </a:r>
            <a:r>
              <a:rPr lang="en-US" altLang="zh-CN" sz="3600">
                <a:solidFill>
                  <a:srgbClr val="FF3300"/>
                </a:solidFill>
              </a:rPr>
              <a:t>one day</a:t>
            </a:r>
            <a:r>
              <a:rPr lang="en-US" altLang="zh-CN" sz="3600">
                <a:solidFill>
                  <a:srgbClr val="6600FF"/>
                </a:solidFill>
              </a:rPr>
              <a:t>.</a:t>
            </a:r>
          </a:p>
          <a:p>
            <a:r>
              <a:rPr lang="en-US" altLang="zh-CN" sz="3600"/>
              <a:t>   </a:t>
            </a:r>
            <a:r>
              <a:rPr lang="zh-CN" altLang="en-US" sz="3600"/>
              <a:t>希望我有一天可以去苏西的学校。</a:t>
            </a: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381000" y="1831975"/>
            <a:ext cx="8382000" cy="1749425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</a:rPr>
              <a:t>one day</a:t>
            </a:r>
            <a:r>
              <a:rPr lang="zh-CN" altLang="en-US" sz="3600"/>
              <a:t>意为“</a:t>
            </a:r>
            <a:r>
              <a:rPr lang="zh-CN" altLang="en-US" sz="3600">
                <a:solidFill>
                  <a:srgbClr val="3333FF"/>
                </a:solidFill>
              </a:rPr>
              <a:t>某一天</a:t>
            </a:r>
            <a:r>
              <a:rPr lang="zh-CN" altLang="en-US" sz="3600"/>
              <a:t>”、“</a:t>
            </a:r>
            <a:r>
              <a:rPr lang="zh-CN" altLang="en-US" sz="3600">
                <a:solidFill>
                  <a:srgbClr val="3333FF"/>
                </a:solidFill>
              </a:rPr>
              <a:t>有一天</a:t>
            </a:r>
            <a:r>
              <a:rPr lang="zh-CN" altLang="en-US" sz="3600"/>
              <a:t>”，既可用于</a:t>
            </a:r>
            <a:r>
              <a:rPr lang="zh-CN" altLang="en-US" sz="3600">
                <a:solidFill>
                  <a:srgbClr val="3333FF"/>
                </a:solidFill>
              </a:rPr>
              <a:t>过去时</a:t>
            </a:r>
            <a:r>
              <a:rPr lang="zh-CN" altLang="en-US" sz="3600"/>
              <a:t>中，也可用于</a:t>
            </a:r>
            <a:r>
              <a:rPr lang="zh-CN" altLang="en-US" sz="3600">
                <a:solidFill>
                  <a:srgbClr val="3333FF"/>
                </a:solidFill>
              </a:rPr>
              <a:t>将来时</a:t>
            </a:r>
            <a:r>
              <a:rPr lang="zh-CN" altLang="en-US" sz="3600"/>
              <a:t>中。如：</a:t>
            </a:r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457200" y="3806825"/>
            <a:ext cx="8382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3399"/>
                </a:solidFill>
              </a:rPr>
              <a:t>One day</a:t>
            </a:r>
            <a:r>
              <a:rPr lang="en-US" altLang="zh-CN" sz="3600"/>
              <a:t> we</a:t>
            </a:r>
            <a:r>
              <a:rPr lang="en-US" altLang="zh-CN" sz="3600">
                <a:solidFill>
                  <a:srgbClr val="008000"/>
                </a:solidFill>
              </a:rPr>
              <a:t>’ll</a:t>
            </a:r>
            <a:r>
              <a:rPr lang="en-US" altLang="zh-CN" sz="3600"/>
              <a:t> both get to see New York.</a:t>
            </a:r>
          </a:p>
          <a:p>
            <a:r>
              <a:rPr lang="zh-CN" altLang="en-US" sz="3600"/>
              <a:t>总有一天我俩都有机会看看纽约。</a:t>
            </a:r>
          </a:p>
          <a:p>
            <a:r>
              <a:rPr lang="en-US" altLang="zh-CN" sz="3600">
                <a:solidFill>
                  <a:srgbClr val="FF3399"/>
                </a:solidFill>
              </a:rPr>
              <a:t>One day</a:t>
            </a:r>
            <a:r>
              <a:rPr lang="en-US" altLang="zh-CN" sz="3600"/>
              <a:t> the temperature </a:t>
            </a:r>
            <a:r>
              <a:rPr lang="en-US" altLang="zh-CN" sz="3600">
                <a:solidFill>
                  <a:srgbClr val="008000"/>
                </a:solidFill>
              </a:rPr>
              <a:t>was</a:t>
            </a:r>
            <a:r>
              <a:rPr lang="en-US" altLang="zh-CN" sz="3600"/>
              <a:t> 30℃.</a:t>
            </a:r>
          </a:p>
          <a:p>
            <a:r>
              <a:rPr lang="zh-CN" altLang="en-US" sz="3600"/>
              <a:t>有一天温度达到三十摄氏度。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0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90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90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90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0" grpId="0"/>
      <p:bldP spid="290821" grpId="0" animBg="1"/>
      <p:bldP spid="29082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609600" y="3273425"/>
            <a:ext cx="7772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/>
              <a:t>If you drive so fast, you’ll run down someone </a:t>
            </a:r>
            <a:r>
              <a:rPr lang="en-US" altLang="zh-CN" sz="3600">
                <a:solidFill>
                  <a:srgbClr val="FF3399"/>
                </a:solidFill>
              </a:rPr>
              <a:t>some day</a:t>
            </a:r>
            <a:r>
              <a:rPr lang="en-US" altLang="zh-CN" sz="3600"/>
              <a:t>.</a:t>
            </a:r>
          </a:p>
          <a:p>
            <a:r>
              <a:rPr lang="zh-CN" altLang="en-US" sz="3600"/>
              <a:t>你要是开得这么快，总有一天会撞伤人的。 </a:t>
            </a: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685800" y="1219200"/>
            <a:ext cx="7772400" cy="1749425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</a:rPr>
              <a:t>some day</a:t>
            </a:r>
            <a:r>
              <a:rPr lang="en-US" altLang="zh-CN" sz="3600"/>
              <a:t>(</a:t>
            </a:r>
            <a:r>
              <a:rPr lang="zh-CN" altLang="en-US" sz="3600"/>
              <a:t>或</a:t>
            </a:r>
            <a:r>
              <a:rPr lang="en-US" altLang="zh-CN" sz="3600">
                <a:solidFill>
                  <a:srgbClr val="FF3300"/>
                </a:solidFill>
              </a:rPr>
              <a:t>someday</a:t>
            </a:r>
            <a:r>
              <a:rPr lang="en-US" altLang="zh-CN" sz="3600"/>
              <a:t>)</a:t>
            </a:r>
            <a:r>
              <a:rPr lang="zh-CN" altLang="en-US" sz="3600"/>
              <a:t>也有“</a:t>
            </a:r>
            <a:r>
              <a:rPr lang="zh-CN" altLang="en-US" sz="3600">
                <a:solidFill>
                  <a:srgbClr val="3333FF"/>
                </a:solidFill>
              </a:rPr>
              <a:t>某一天</a:t>
            </a:r>
            <a:r>
              <a:rPr lang="zh-CN" altLang="en-US" sz="3600"/>
              <a:t>”之意，但它指的是“</a:t>
            </a:r>
            <a:r>
              <a:rPr lang="zh-CN" altLang="en-US" sz="3600">
                <a:solidFill>
                  <a:srgbClr val="3333FF"/>
                </a:solidFill>
              </a:rPr>
              <a:t>将来的某一天</a:t>
            </a:r>
            <a:r>
              <a:rPr lang="zh-CN" altLang="en-US" sz="3600"/>
              <a:t>”，要用</a:t>
            </a:r>
            <a:r>
              <a:rPr lang="zh-CN" altLang="en-US" sz="3600">
                <a:solidFill>
                  <a:srgbClr val="3333FF"/>
                </a:solidFill>
              </a:rPr>
              <a:t>将来时</a:t>
            </a:r>
            <a:r>
              <a:rPr lang="zh-CN" altLang="en-US" sz="3600"/>
              <a:t>。如：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4" grpId="0" uiExpand="1" build="p"/>
      <p:bldP spid="2918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WordArt 2"/>
          <p:cNvSpPr>
            <a:spLocks noChangeArrowheads="1" noChangeShapeType="1" noTextEdit="1"/>
          </p:cNvSpPr>
          <p:nvPr/>
        </p:nvSpPr>
        <p:spPr bwMode="auto">
          <a:xfrm>
            <a:off x="1524000" y="1676400"/>
            <a:ext cx="6121400" cy="2227263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altLang="zh-CN" sz="4400" kern="10" spc="-44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Pronunciation </a:t>
            </a:r>
          </a:p>
          <a:p>
            <a:pPr algn="ctr"/>
            <a:r>
              <a:rPr lang="en-US" altLang="zh-CN" sz="4400" kern="10" spc="-44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and speaking</a:t>
            </a:r>
            <a:endParaRPr lang="zh-CN" altLang="en-US" sz="4400" kern="10" spc="-44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4500563" y="2752725"/>
            <a:ext cx="1008062" cy="576263"/>
          </a:xfrm>
          <a:prstGeom prst="rect">
            <a:avLst/>
          </a:prstGeom>
          <a:solidFill>
            <a:srgbClr val="CCFFFF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295939" name="Group 3"/>
          <p:cNvGrpSpPr/>
          <p:nvPr/>
        </p:nvGrpSpPr>
        <p:grpSpPr bwMode="auto">
          <a:xfrm>
            <a:off x="1905000" y="457200"/>
            <a:ext cx="5791200" cy="1341438"/>
            <a:chOff x="1776" y="643"/>
            <a:chExt cx="2169" cy="845"/>
          </a:xfrm>
        </p:grpSpPr>
        <p:pic>
          <p:nvPicPr>
            <p:cNvPr id="5132" name="Picture 12" descr="BAN_1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76" y="643"/>
              <a:ext cx="2169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5941" name="Text Box 5"/>
            <p:cNvSpPr txBox="1">
              <a:spLocks noChangeArrowheads="1"/>
            </p:cNvSpPr>
            <p:nvPr/>
          </p:nvSpPr>
          <p:spPr bwMode="auto">
            <a:xfrm>
              <a:off x="2208" y="835"/>
              <a:ext cx="1296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4200">
                <a:solidFill>
                  <a:srgbClr val="A50021"/>
                </a:solidFill>
              </a:endParaRPr>
            </a:p>
          </p:txBody>
        </p:sp>
      </p:grp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2516188" y="762000"/>
            <a:ext cx="464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3333FF"/>
                </a:solidFill>
                <a:latin typeface="Comic Sans MS" panose="030F0702030302020204" pitchFamily="66" charset="0"/>
              </a:rPr>
              <a:t>Stress</a:t>
            </a:r>
            <a:r>
              <a:rPr lang="en-US" altLang="zh-CN" sz="4400" dirty="0">
                <a:solidFill>
                  <a:srgbClr val="3333FF"/>
                </a:solidFill>
              </a:rPr>
              <a:t> </a:t>
            </a:r>
            <a:r>
              <a:rPr lang="zh-CN" altLang="en-US" sz="4400" dirty="0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重读</a:t>
            </a:r>
            <a:r>
              <a:rPr lang="zh-CN" altLang="en-US" sz="4400" dirty="0">
                <a:solidFill>
                  <a:srgbClr val="66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304800" y="1778000"/>
            <a:ext cx="86042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英语句子一般由多个单词构成，这些单词的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重读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一般遵循以下规律：名词、形容词、数词、实义动词、副词、代词和表达强烈思想感情的感叹词</a:t>
            </a:r>
            <a:r>
              <a:rPr lang="zh-CN" altLang="en-US" sz="3600" dirty="0">
                <a:solidFill>
                  <a:srgbClr val="0000EE"/>
                </a:solidFill>
                <a:latin typeface="楷体_GB2312" pitchFamily="49" charset="-122"/>
                <a:ea typeface="楷体_GB2312" pitchFamily="49" charset="-122"/>
              </a:rPr>
              <a:t>需要重读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；人称代词、连词、冠词、介词、以及少数系动词和助动词等主要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起语法作用的单词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一般</a:t>
            </a:r>
            <a:r>
              <a:rPr lang="zh-CN" altLang="en-US" sz="3600" dirty="0">
                <a:solidFill>
                  <a:srgbClr val="0000EE"/>
                </a:solidFill>
                <a:latin typeface="楷体_GB2312" pitchFamily="49" charset="-122"/>
                <a:ea typeface="楷体_GB2312" pitchFamily="49" charset="-122"/>
              </a:rPr>
              <a:t>不重读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（当然有少数例外）。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pair%20readi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954088"/>
            <a:ext cx="1828800" cy="12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457200" y="2413000"/>
            <a:ext cx="7624763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0000"/>
              </a:spcBef>
            </a:pPr>
            <a:r>
              <a:rPr lang="en-US" altLang="zh-CN" sz="3500" dirty="0">
                <a:latin typeface="Times New Roman" panose="02020603050405020304" pitchFamily="18" charset="0"/>
              </a:rPr>
              <a:t>1. To understand the conversation  </a:t>
            </a:r>
          </a:p>
          <a:p>
            <a:pPr>
              <a:spcBef>
                <a:spcPct val="10000"/>
              </a:spcBef>
            </a:pPr>
            <a:r>
              <a:rPr lang="en-US" altLang="zh-CN" sz="3500" dirty="0">
                <a:latin typeface="Times New Roman" panose="02020603050405020304" pitchFamily="18" charset="0"/>
              </a:rPr>
              <a:t>    about school</a:t>
            </a:r>
          </a:p>
          <a:p>
            <a:pPr>
              <a:spcBef>
                <a:spcPct val="10000"/>
              </a:spcBef>
            </a:pPr>
            <a:r>
              <a:rPr lang="en-US" altLang="zh-CN" sz="3500" dirty="0">
                <a:latin typeface="Times New Roman" panose="02020603050405020304" pitchFamily="18" charset="0"/>
              </a:rPr>
              <a:t>2. To learn to compare different schools using </a:t>
            </a:r>
            <a:r>
              <a:rPr lang="en-US" altLang="zh-CN" sz="3500" i="1" dirty="0">
                <a:solidFill>
                  <a:srgbClr val="FF3399"/>
                </a:solidFill>
                <a:latin typeface="Times New Roman" panose="02020603050405020304" pitchFamily="18" charset="0"/>
              </a:rPr>
              <a:t>“both / one…but the other…”</a:t>
            </a:r>
            <a:endParaRPr lang="en-US" altLang="zh-CN" sz="3500" i="1" dirty="0">
              <a:latin typeface="Times New Roman" panose="02020603050405020304" pitchFamily="18" charset="0"/>
            </a:endParaRPr>
          </a:p>
          <a:p>
            <a:pPr>
              <a:spcBef>
                <a:spcPct val="10000"/>
              </a:spcBef>
            </a:pPr>
            <a:r>
              <a:rPr lang="en-US" altLang="zh-CN" sz="3500" dirty="0">
                <a:latin typeface="Times New Roman" panose="02020603050405020304" pitchFamily="18" charset="0"/>
              </a:rPr>
              <a:t>3. To learn the words</a:t>
            </a:r>
            <a:r>
              <a:rPr lang="en-US" altLang="zh-CN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500" dirty="0">
                <a:latin typeface="Times New Roman" panose="02020603050405020304" pitchFamily="18" charset="0"/>
              </a:rPr>
              <a:t>and expressions</a:t>
            </a:r>
          </a:p>
        </p:txBody>
      </p:sp>
      <p:grpSp>
        <p:nvGrpSpPr>
          <p:cNvPr id="197637" name="Group 5"/>
          <p:cNvGrpSpPr/>
          <p:nvPr/>
        </p:nvGrpSpPr>
        <p:grpSpPr bwMode="auto">
          <a:xfrm>
            <a:off x="457200" y="1262063"/>
            <a:ext cx="3660775" cy="947737"/>
            <a:chOff x="1166" y="492"/>
            <a:chExt cx="2757" cy="597"/>
          </a:xfrm>
        </p:grpSpPr>
        <p:grpSp>
          <p:nvGrpSpPr>
            <p:cNvPr id="197638" name="Group 6"/>
            <p:cNvGrpSpPr/>
            <p:nvPr/>
          </p:nvGrpSpPr>
          <p:grpSpPr bwMode="auto">
            <a:xfrm>
              <a:off x="1474" y="519"/>
              <a:ext cx="2449" cy="499"/>
              <a:chOff x="0" y="0"/>
              <a:chExt cx="2449" cy="499"/>
            </a:xfrm>
          </p:grpSpPr>
          <p:sp>
            <p:nvSpPr>
              <p:cNvPr id="197639" name="AutoShape 7"/>
              <p:cNvSpPr/>
              <p:nvPr/>
            </p:nvSpPr>
            <p:spPr bwMode="auto">
              <a:xfrm>
                <a:off x="0" y="0"/>
                <a:ext cx="2449" cy="499"/>
              </a:xfrm>
              <a:prstGeom prst="roundRect">
                <a:avLst>
                  <a:gd name="adj" fmla="val 16662"/>
                </a:avLst>
              </a:prstGeom>
              <a:solidFill>
                <a:srgbClr val="CCFFFF"/>
              </a:solidFill>
              <a:ln w="38100">
                <a:solidFill>
                  <a:srgbClr val="99CCFF"/>
                </a:solidFill>
                <a:round/>
              </a:ln>
            </p:spPr>
            <p:txBody>
              <a:bodyPr lIns="0" tIns="0" rIns="0" bIns="0"/>
              <a:lstStyle/>
              <a:p>
                <a:pPr algn="ctr"/>
                <a:r>
                  <a:rPr lang="en-US" altLang="zh-CN" sz="3600" dirty="0"/>
                  <a:t>Objectives</a:t>
                </a:r>
              </a:p>
            </p:txBody>
          </p:sp>
          <p:sp>
            <p:nvSpPr>
              <p:cNvPr id="197640" name="Rectangle 8"/>
              <p:cNvSpPr/>
              <p:nvPr/>
            </p:nvSpPr>
            <p:spPr bwMode="auto">
              <a:xfrm>
                <a:off x="24" y="24"/>
                <a:ext cx="2400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197641" name="Picture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6" y="492"/>
              <a:ext cx="589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9" name="AutoShape 7"/>
          <p:cNvSpPr>
            <a:spLocks noChangeArrowheads="1"/>
          </p:cNvSpPr>
          <p:nvPr/>
        </p:nvSpPr>
        <p:spPr bwMode="auto">
          <a:xfrm>
            <a:off x="381000" y="4419600"/>
            <a:ext cx="7391400" cy="2209800"/>
          </a:xfrm>
          <a:prstGeom prst="wedgeRoundRectCallout">
            <a:avLst>
              <a:gd name="adj1" fmla="val 52986"/>
              <a:gd name="adj2" fmla="val -1149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7764463" cy="1076325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在具体的语境中，句子中重读的单词不同，所表达的意思也会不同。如：</a:t>
            </a:r>
          </a:p>
        </p:txBody>
      </p:sp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7162800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/>
              <a:t>What’s </a:t>
            </a:r>
            <a:r>
              <a:rPr lang="en-US" altLang="zh-CN" u="sng" dirty="0">
                <a:solidFill>
                  <a:srgbClr val="FF0066"/>
                </a:solidFill>
              </a:rPr>
              <a:t>wrong</a:t>
            </a:r>
            <a:r>
              <a:rPr lang="en-US" altLang="zh-CN" dirty="0"/>
              <a:t> with you?  (Are you ill?)</a:t>
            </a:r>
          </a:p>
          <a:p>
            <a:pPr>
              <a:spcBef>
                <a:spcPct val="20000"/>
              </a:spcBef>
            </a:pPr>
            <a:r>
              <a:rPr lang="en-US" altLang="zh-CN" dirty="0"/>
              <a:t>What’s wrong with </a:t>
            </a:r>
            <a:r>
              <a:rPr lang="en-US" altLang="zh-CN" u="sng" dirty="0">
                <a:solidFill>
                  <a:srgbClr val="FF0066"/>
                </a:solidFill>
              </a:rPr>
              <a:t>you</a:t>
            </a:r>
            <a:r>
              <a:rPr lang="en-US" altLang="zh-CN" dirty="0"/>
              <a:t>?                   (Everybody else is OK.)</a:t>
            </a:r>
          </a:p>
          <a:p>
            <a:pPr>
              <a:spcBef>
                <a:spcPct val="20000"/>
              </a:spcBef>
            </a:pPr>
            <a:r>
              <a:rPr lang="en-US" altLang="zh-CN" u="sng" dirty="0">
                <a:solidFill>
                  <a:srgbClr val="FF0066"/>
                </a:solidFill>
              </a:rPr>
              <a:t>What’s wrong</a:t>
            </a:r>
            <a:r>
              <a:rPr lang="en-US" altLang="zh-CN" dirty="0"/>
              <a:t> with you?                        (Are you feeling happy or sad?)</a:t>
            </a: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531813" y="4435475"/>
            <a:ext cx="7391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对于语音的学习，</a:t>
            </a:r>
            <a:r>
              <a:rPr lang="zh-CN" altLang="en-US" dirty="0">
                <a:solidFill>
                  <a:srgbClr val="3333FF"/>
                </a:solidFill>
              </a:rPr>
              <a:t>听读模仿</a:t>
            </a:r>
            <a:r>
              <a:rPr lang="zh-CN" altLang="en-US" dirty="0"/>
              <a:t>是最常见、最有效的方法之一。同学们可以在准确朗读句子的基础上，反复地听、跟读、模仿，慢慢提高语音水平。</a:t>
            </a:r>
          </a:p>
        </p:txBody>
      </p:sp>
      <p:pic>
        <p:nvPicPr>
          <p:cNvPr id="330760" name="Picture 8" descr="miss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46331">
            <a:off x="7618413" y="5181600"/>
            <a:ext cx="15255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0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0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0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9" grpId="0" animBg="1"/>
      <p:bldP spid="3307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685800" y="638175"/>
            <a:ext cx="815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  <a:latin typeface="Arial Narrow" panose="020B0606020202030204" pitchFamily="34" charset="0"/>
              </a:rPr>
              <a:t>Read and predict which words the speaker is likely to stress.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228600" y="65405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74438" name="Oval 6"/>
          <p:cNvSpPr>
            <a:spLocks noChangeArrowheads="1"/>
          </p:cNvSpPr>
          <p:nvPr/>
        </p:nvSpPr>
        <p:spPr bwMode="auto">
          <a:xfrm>
            <a:off x="0" y="76200"/>
            <a:ext cx="1066800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>
                <a:solidFill>
                  <a:srgbClr val="6600CC"/>
                </a:solidFill>
              </a:rPr>
              <a:t>P11</a:t>
            </a: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685800" y="1828800"/>
            <a:ext cx="80772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800080"/>
                </a:solidFill>
              </a:rPr>
              <a:t>Betty:</a:t>
            </a:r>
            <a:r>
              <a:rPr lang="en-US" altLang="zh-CN" sz="3600"/>
              <a:t> Hey, Tony! Did you enjoy </a:t>
            </a:r>
          </a:p>
          <a:p>
            <a:r>
              <a:rPr lang="en-US" altLang="zh-CN" sz="3600"/>
              <a:t>            yourself in London?</a:t>
            </a:r>
          </a:p>
          <a:p>
            <a:r>
              <a:rPr lang="en-US" altLang="zh-CN" sz="3600">
                <a:solidFill>
                  <a:srgbClr val="0066FF"/>
                </a:solidFill>
              </a:rPr>
              <a:t>Tony:</a:t>
            </a:r>
            <a:r>
              <a:rPr lang="en-US" altLang="zh-CN" sz="3600"/>
              <a:t> Yes! I went to see my friend Susie. </a:t>
            </a:r>
          </a:p>
          <a:p>
            <a:r>
              <a:rPr lang="en-US" altLang="zh-CN" sz="3600"/>
              <a:t>           And I visited her school.</a:t>
            </a:r>
          </a:p>
          <a:p>
            <a:r>
              <a:rPr lang="en-US" altLang="zh-CN" sz="3600">
                <a:solidFill>
                  <a:srgbClr val="800080"/>
                </a:solidFill>
              </a:rPr>
              <a:t>Betty:</a:t>
            </a:r>
            <a:r>
              <a:rPr lang="en-US" altLang="zh-CN" sz="3600"/>
              <a:t> What are English schools like?</a:t>
            </a:r>
          </a:p>
          <a:p>
            <a:r>
              <a:rPr lang="en-US" altLang="zh-CN" sz="3600">
                <a:solidFill>
                  <a:srgbClr val="0066FF"/>
                </a:solidFill>
              </a:rPr>
              <a:t>Tony:</a:t>
            </a:r>
            <a:r>
              <a:rPr lang="en-US" altLang="zh-CN" sz="3600"/>
              <a:t> Here are a few photos. I took </a:t>
            </a:r>
          </a:p>
          <a:p>
            <a:r>
              <a:rPr lang="en-US" altLang="zh-CN" sz="3600"/>
              <a:t>           them myself.</a:t>
            </a:r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609600" y="583565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accent2"/>
                </a:solidFill>
                <a:latin typeface="Arial Narrow" panose="020B0606020202030204" pitchFamily="34" charset="0"/>
              </a:rPr>
              <a:t>Now listen and check.</a:t>
            </a:r>
          </a:p>
        </p:txBody>
      </p:sp>
      <p:pic>
        <p:nvPicPr>
          <p:cNvPr id="274441" name="Picture 9" descr="MC900441506[1]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5830888"/>
            <a:ext cx="762000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42" name="Line 10"/>
          <p:cNvSpPr>
            <a:spLocks noChangeShapeType="1"/>
          </p:cNvSpPr>
          <p:nvPr/>
        </p:nvSpPr>
        <p:spPr bwMode="auto">
          <a:xfrm>
            <a:off x="4343400" y="29718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4444" name="Line 12"/>
          <p:cNvSpPr>
            <a:spLocks noChangeShapeType="1"/>
          </p:cNvSpPr>
          <p:nvPr/>
        </p:nvSpPr>
        <p:spPr bwMode="auto">
          <a:xfrm>
            <a:off x="3048000" y="24384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4445" name="Line 13"/>
          <p:cNvSpPr>
            <a:spLocks noChangeShapeType="1"/>
          </p:cNvSpPr>
          <p:nvPr/>
        </p:nvSpPr>
        <p:spPr bwMode="auto">
          <a:xfrm>
            <a:off x="7620000" y="35814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4446" name="Line 14"/>
          <p:cNvSpPr>
            <a:spLocks noChangeShapeType="1"/>
          </p:cNvSpPr>
          <p:nvPr/>
        </p:nvSpPr>
        <p:spPr bwMode="auto">
          <a:xfrm>
            <a:off x="5486400" y="40386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4448" name="Line 16"/>
          <p:cNvSpPr>
            <a:spLocks noChangeShapeType="1"/>
          </p:cNvSpPr>
          <p:nvPr/>
        </p:nvSpPr>
        <p:spPr bwMode="auto">
          <a:xfrm>
            <a:off x="4038600" y="4648200"/>
            <a:ext cx="388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4449" name="Line 17"/>
          <p:cNvSpPr>
            <a:spLocks noChangeShapeType="1"/>
          </p:cNvSpPr>
          <p:nvPr/>
        </p:nvSpPr>
        <p:spPr bwMode="auto">
          <a:xfrm>
            <a:off x="4953000" y="51816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>
            <a:off x="3124200" y="57150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4453" name="Text Box 21"/>
          <p:cNvSpPr txBox="1">
            <a:spLocks noChangeArrowheads="1"/>
          </p:cNvSpPr>
          <p:nvPr/>
        </p:nvSpPr>
        <p:spPr bwMode="auto">
          <a:xfrm>
            <a:off x="762000" y="88265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  <a:latin typeface="Arial Narrow" panose="020B0606020202030204" pitchFamily="34" charset="0"/>
              </a:rPr>
              <a:t>Work in pairs. Read the conversation aloud.</a:t>
            </a:r>
          </a:p>
        </p:txBody>
      </p:sp>
      <p:sp>
        <p:nvSpPr>
          <p:cNvPr id="274454" name="Text Box 22"/>
          <p:cNvSpPr txBox="1">
            <a:spLocks noChangeArrowheads="1"/>
          </p:cNvSpPr>
          <p:nvPr/>
        </p:nvSpPr>
        <p:spPr bwMode="auto">
          <a:xfrm>
            <a:off x="304800" y="8382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74455" name="Line 23"/>
          <p:cNvSpPr>
            <a:spLocks noChangeShapeType="1"/>
          </p:cNvSpPr>
          <p:nvPr/>
        </p:nvSpPr>
        <p:spPr bwMode="auto">
          <a:xfrm>
            <a:off x="2057400" y="35052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7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7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7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/>
      <p:bldP spid="274437" grpId="0"/>
      <p:bldP spid="274439" grpId="0"/>
      <p:bldP spid="274440" grpId="0"/>
      <p:bldP spid="274442" grpId="0" animBg="1"/>
      <p:bldP spid="274444" grpId="0" animBg="1"/>
      <p:bldP spid="274445" grpId="0" animBg="1"/>
      <p:bldP spid="274446" grpId="0" animBg="1"/>
      <p:bldP spid="274448" grpId="0" animBg="1"/>
      <p:bldP spid="274449" grpId="0" animBg="1"/>
      <p:bldP spid="274450" grpId="0" animBg="1"/>
      <p:bldP spid="274453" grpId="1"/>
      <p:bldP spid="274454" grpId="1"/>
      <p:bldP spid="2744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762000" y="457200"/>
            <a:ext cx="815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accent2"/>
                </a:solidFill>
                <a:latin typeface="Arial Narrow" panose="020B0606020202030204" pitchFamily="34" charset="0"/>
              </a:rPr>
              <a:t>Complete the </a:t>
            </a:r>
            <a:r>
              <a:rPr lang="en-US" altLang="zh-CN" sz="3600" i="1">
                <a:solidFill>
                  <a:srgbClr val="FF3399"/>
                </a:solidFill>
              </a:rPr>
              <a:t>Your school</a:t>
            </a:r>
            <a:r>
              <a:rPr lang="en-US" altLang="zh-CN" sz="3600">
                <a:solidFill>
                  <a:schemeClr val="accent2"/>
                </a:solidFill>
                <a:latin typeface="Arial Narrow" panose="020B0606020202030204" pitchFamily="34" charset="0"/>
              </a:rPr>
              <a:t> column in the table.</a:t>
            </a: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304800" y="473075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75462" name="Oval 6"/>
          <p:cNvSpPr>
            <a:spLocks noChangeArrowheads="1"/>
          </p:cNvSpPr>
          <p:nvPr/>
        </p:nvSpPr>
        <p:spPr bwMode="auto">
          <a:xfrm>
            <a:off x="0" y="0"/>
            <a:ext cx="1066800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>
                <a:solidFill>
                  <a:srgbClr val="6600CC"/>
                </a:solidFill>
              </a:rPr>
              <a:t>P11</a:t>
            </a:r>
          </a:p>
        </p:txBody>
      </p:sp>
      <p:graphicFrame>
        <p:nvGraphicFramePr>
          <p:cNvPr id="275513" name="Group 57"/>
          <p:cNvGraphicFramePr>
            <a:graphicFrameLocks noGrp="1"/>
          </p:cNvGraphicFramePr>
          <p:nvPr/>
        </p:nvGraphicFramePr>
        <p:xfrm>
          <a:off x="685800" y="1722438"/>
          <a:ext cx="8001000" cy="475551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Susie’s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Your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Number of pupils in the 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 about 700 pupils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Number of pupils in a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 about 30 pupils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Arrangement of seats in the classroom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 Pupils sit around tables.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Sports areas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Sports grounds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533400" y="2228850"/>
            <a:ext cx="8153400" cy="33972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0001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  <a:cs typeface="Times New Roman" panose="02020603050405020304" pitchFamily="18" charset="0"/>
              </a:rPr>
              <a:t>☺</a:t>
            </a:r>
            <a:r>
              <a:rPr lang="en-US" altLang="zh-CN" sz="3600">
                <a:solidFill>
                  <a:srgbClr val="0000FF"/>
                </a:solidFill>
              </a:rPr>
              <a:t> </a:t>
            </a:r>
            <a:r>
              <a:rPr lang="en-US" altLang="zh-CN" sz="3600">
                <a:solidFill>
                  <a:srgbClr val="FF3399"/>
                </a:solidFill>
              </a:rPr>
              <a:t>what</a:t>
            </a:r>
            <a:r>
              <a:rPr lang="en-US" altLang="zh-CN" sz="3600">
                <a:solidFill>
                  <a:srgbClr val="0000FF"/>
                </a:solidFill>
              </a:rPr>
              <a:t> </a:t>
            </a:r>
            <a:r>
              <a:rPr lang="en-US" altLang="zh-CN" sz="3600">
                <a:solidFill>
                  <a:srgbClr val="FF3399"/>
                </a:solidFill>
              </a:rPr>
              <a:t>both schools have</a:t>
            </a:r>
          </a:p>
          <a:p>
            <a:r>
              <a:rPr lang="en-US" altLang="zh-CN" sz="3600">
                <a:solidFill>
                  <a:srgbClr val="0000FF"/>
                </a:solidFill>
              </a:rPr>
              <a:t>     </a:t>
            </a:r>
            <a:r>
              <a:rPr lang="en-US" altLang="zh-CN" sz="3600" i="1">
                <a:solidFill>
                  <a:srgbClr val="660066"/>
                </a:solidFill>
              </a:rPr>
              <a:t>Both schools have sports grounds.</a:t>
            </a:r>
          </a:p>
          <a:p>
            <a:r>
              <a:rPr lang="en-US" altLang="zh-CN" sz="3600">
                <a:solidFill>
                  <a:srgbClr val="0000FF"/>
                </a:solidFill>
                <a:cs typeface="Times New Roman" panose="02020603050405020304" pitchFamily="18" charset="0"/>
              </a:rPr>
              <a:t>☺</a:t>
            </a:r>
            <a:r>
              <a:rPr lang="en-US" altLang="zh-CN" sz="3600">
                <a:solidFill>
                  <a:srgbClr val="0000FF"/>
                </a:solidFill>
              </a:rPr>
              <a:t> </a:t>
            </a:r>
            <a:r>
              <a:rPr lang="en-US" altLang="zh-CN" sz="3600">
                <a:solidFill>
                  <a:srgbClr val="FF3399"/>
                </a:solidFill>
              </a:rPr>
              <a:t>what one school has but the other does not</a:t>
            </a:r>
          </a:p>
          <a:p>
            <a:r>
              <a:rPr lang="en-US" altLang="zh-CN" sz="3600" i="1">
                <a:solidFill>
                  <a:srgbClr val="660066"/>
                </a:solidFill>
              </a:rPr>
              <a:t>     Our school has a big library , </a:t>
            </a:r>
          </a:p>
          <a:p>
            <a:r>
              <a:rPr lang="en-US" altLang="zh-CN" sz="3600" i="1">
                <a:solidFill>
                  <a:srgbClr val="660066"/>
                </a:solidFill>
              </a:rPr>
              <a:t>but Susie’s school doesn’t.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457200" y="504825"/>
            <a:ext cx="8001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accent2"/>
                </a:solidFill>
                <a:latin typeface="Arial Narrow" panose="020B0606020202030204" pitchFamily="34" charset="0"/>
              </a:rPr>
              <a:t>Now work in pairs and compare your school with Susie’s school. Say:</a:t>
            </a:r>
          </a:p>
        </p:txBody>
      </p:sp>
      <p:pic>
        <p:nvPicPr>
          <p:cNvPr id="164871" name="Picture 7" descr="th (10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7050" y="4133850"/>
            <a:ext cx="1962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228600" y="169545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8000"/>
                </a:solidFill>
                <a:latin typeface="Comic Sans MS" panose="030F0702030302020204" pitchFamily="66" charset="0"/>
              </a:rPr>
              <a:t> possible answers: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6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6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64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457200" y="868363"/>
            <a:ext cx="81534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600" i="1" dirty="0"/>
              <a:t>  </a:t>
            </a:r>
            <a:r>
              <a:rPr lang="en-US" altLang="zh-CN" sz="3600" i="1" dirty="0">
                <a:solidFill>
                  <a:srgbClr val="FF0066"/>
                </a:solidFill>
              </a:rPr>
              <a:t>Both schools</a:t>
            </a:r>
            <a:r>
              <a:rPr lang="en-US" altLang="zh-CN" sz="3600" i="1" dirty="0"/>
              <a:t> are very nice. </a:t>
            </a:r>
            <a:r>
              <a:rPr lang="en-US" altLang="zh-CN" sz="3600" i="1" dirty="0">
                <a:solidFill>
                  <a:srgbClr val="FF0066"/>
                </a:solidFill>
              </a:rPr>
              <a:t>Both schools</a:t>
            </a:r>
            <a:r>
              <a:rPr lang="en-US" altLang="zh-CN" sz="3600" i="1" dirty="0"/>
              <a:t> </a:t>
            </a:r>
            <a:r>
              <a:rPr lang="en-US" altLang="zh-CN" sz="3600" i="1" dirty="0">
                <a:solidFill>
                  <a:srgbClr val="FF0066"/>
                </a:solidFill>
              </a:rPr>
              <a:t>have </a:t>
            </a:r>
            <a:r>
              <a:rPr lang="en-US" altLang="zh-CN" sz="3600" i="1" dirty="0"/>
              <a:t>a few science laboratories, a music room, a swimming pool and a huge sports ground. </a:t>
            </a:r>
          </a:p>
          <a:p>
            <a:r>
              <a:rPr lang="en-US" altLang="zh-CN" sz="3600" i="1" dirty="0">
                <a:solidFill>
                  <a:srgbClr val="FF0066"/>
                </a:solidFill>
              </a:rPr>
              <a:t>  Our school has</a:t>
            </a:r>
            <a:r>
              <a:rPr lang="en-US" altLang="zh-CN" sz="3600" i="1" dirty="0"/>
              <a:t> a big library, </a:t>
            </a:r>
            <a:r>
              <a:rPr lang="en-US" altLang="zh-CN" sz="3600" i="1" dirty="0">
                <a:solidFill>
                  <a:srgbClr val="FF0066"/>
                </a:solidFill>
              </a:rPr>
              <a:t>but Susie’s school</a:t>
            </a:r>
            <a:r>
              <a:rPr lang="en-US" altLang="zh-CN" sz="3600" i="1" dirty="0"/>
              <a:t> doesn’t. </a:t>
            </a:r>
            <a:r>
              <a:rPr lang="en-US" altLang="zh-CN" sz="3600" i="1" dirty="0">
                <a:solidFill>
                  <a:srgbClr val="FF0066"/>
                </a:solidFill>
              </a:rPr>
              <a:t>Susie’s school has</a:t>
            </a:r>
            <a:r>
              <a:rPr lang="en-US" altLang="zh-CN" sz="3600" i="1" dirty="0"/>
              <a:t> a hall for concerts, </a:t>
            </a:r>
            <a:r>
              <a:rPr lang="en-US" altLang="zh-CN" sz="3600" i="1" dirty="0">
                <a:solidFill>
                  <a:srgbClr val="FF0066"/>
                </a:solidFill>
              </a:rPr>
              <a:t>but our school</a:t>
            </a:r>
            <a:r>
              <a:rPr lang="en-US" altLang="zh-CN" sz="3600" i="1" dirty="0"/>
              <a:t> doesn’t. There are 64 pupils in a class in our school, </a:t>
            </a:r>
            <a:r>
              <a:rPr lang="en-US" altLang="zh-CN" sz="3600" i="1" dirty="0">
                <a:solidFill>
                  <a:srgbClr val="FF0066"/>
                </a:solidFill>
              </a:rPr>
              <a:t>but</a:t>
            </a:r>
            <a:r>
              <a:rPr lang="en-US" altLang="zh-CN" sz="3600" i="1" dirty="0"/>
              <a:t> there are only 30 pupils in a class in Susie’s school.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457200" y="228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 Narrow" panose="020B0606020202030204" pitchFamily="34" charset="0"/>
              </a:rPr>
              <a:t>More samples: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1676400" y="762000"/>
            <a:ext cx="5486400" cy="6413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chemeClr val="bg1"/>
                </a:solidFill>
              </a:rPr>
              <a:t>本课时主要短语和句型</a:t>
            </a:r>
          </a:p>
        </p:txBody>
      </p:sp>
      <p:grpSp>
        <p:nvGrpSpPr>
          <p:cNvPr id="299011" name="Group 3"/>
          <p:cNvGrpSpPr/>
          <p:nvPr/>
        </p:nvGrpSpPr>
        <p:grpSpPr bwMode="auto">
          <a:xfrm>
            <a:off x="125413" y="-76200"/>
            <a:ext cx="3455987" cy="720725"/>
            <a:chOff x="340" y="423"/>
            <a:chExt cx="1859" cy="454"/>
          </a:xfrm>
        </p:grpSpPr>
        <p:pic>
          <p:nvPicPr>
            <p:cNvPr id="299012" name="Picture 4" descr="未标题-2副本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0" y="468"/>
              <a:ext cx="1859" cy="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9013" name="Rectangle 5"/>
            <p:cNvSpPr>
              <a:spLocks noChangeArrowheads="1"/>
            </p:cNvSpPr>
            <p:nvPr/>
          </p:nvSpPr>
          <p:spPr bwMode="auto">
            <a:xfrm>
              <a:off x="663" y="423"/>
              <a:ext cx="1400" cy="442"/>
            </a:xfrm>
            <a:prstGeom prst="rect">
              <a:avLst/>
            </a:prstGeom>
            <a:noFill/>
            <a:ln>
              <a:noFill/>
            </a:ln>
            <a:effectLst>
              <a:outerShdw dist="127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4000" dirty="0">
                  <a:solidFill>
                    <a:srgbClr val="6600FF"/>
                  </a:solidFill>
                  <a:latin typeface="Arial" panose="020B0604020202020204" pitchFamily="34" charset="0"/>
                </a:rPr>
                <a:t>总结回顾</a:t>
              </a:r>
            </a:p>
          </p:txBody>
        </p:sp>
      </p:grp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1066800" y="1447800"/>
            <a:ext cx="6985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1. Did you enjoy yourself?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2. sit in rows/ sit around tables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3. one day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4. I took them myself.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5. let’s have a look.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6. How many pupils are there in a class in England?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7. Our school is great too, and we have more students here.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8. It looks really great.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0066FF"/>
                </a:solidFill>
                <a:latin typeface="Comic Sans MS" panose="030F0702030302020204" pitchFamily="66" charset="0"/>
              </a:rPr>
              <a:t>Now 2 minutes to test your spelling.</a:t>
            </a:r>
          </a:p>
        </p:txBody>
      </p:sp>
      <p:sp>
        <p:nvSpPr>
          <p:cNvPr id="300035" name="WordArt 3"/>
          <p:cNvSpPr>
            <a:spLocks noChangeArrowheads="1" noChangeShapeType="1" noTextEdit="1"/>
          </p:cNvSpPr>
          <p:nvPr/>
        </p:nvSpPr>
        <p:spPr bwMode="auto">
          <a:xfrm>
            <a:off x="2286000" y="609600"/>
            <a:ext cx="3295650" cy="8985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altLang="zh-CN" sz="4400" kern="10" spc="-44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Spelling Bee</a:t>
            </a:r>
            <a:endParaRPr lang="zh-CN" altLang="en-US" sz="4400" kern="10" spc="-44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228600" y="2354263"/>
            <a:ext cx="8915400" cy="237013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zh-CN" sz="3600">
                <a:solidFill>
                  <a:srgbClr val="6600CC"/>
                </a:solidFill>
                <a:latin typeface="Times New Roman" panose="02020603050405020304" pitchFamily="18" charset="0"/>
              </a:rPr>
              <a:t>1.</a:t>
            </a:r>
            <a:r>
              <a:rPr lang="en-US" altLang="zh-CN" sz="3600">
                <a:solidFill>
                  <a:srgbClr val="FF0066"/>
                </a:solidFill>
                <a:latin typeface="Times New Roman" panose="02020603050405020304" pitchFamily="18" charset="0"/>
              </a:rPr>
              <a:t> English-Chinese</a:t>
            </a:r>
          </a:p>
          <a:p>
            <a:pPr>
              <a:spcBef>
                <a:spcPct val="5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    swimming pool       tie      ours      row</a:t>
            </a:r>
            <a:endParaRPr lang="en-US" altLang="zh-CN" sz="360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"/>
              </a:spcBef>
            </a:pPr>
            <a:r>
              <a:rPr lang="en-US" altLang="zh-CN" sz="3600">
                <a:solidFill>
                  <a:srgbClr val="6600CC"/>
                </a:solidFill>
                <a:latin typeface="Times New Roman" panose="02020603050405020304" pitchFamily="18" charset="0"/>
              </a:rPr>
              <a:t>2.</a:t>
            </a:r>
            <a:r>
              <a:rPr lang="en-US" altLang="zh-CN" sz="3600">
                <a:solidFill>
                  <a:srgbClr val="FF0066"/>
                </a:solidFill>
                <a:latin typeface="Times New Roman" panose="02020603050405020304" pitchFamily="18" charset="0"/>
              </a:rPr>
              <a:t> Chinese-English </a:t>
            </a:r>
          </a:p>
          <a:p>
            <a:pPr>
              <a:spcBef>
                <a:spcPct val="5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   </a:t>
            </a:r>
            <a:r>
              <a:rPr lang="zh-CN" altLang="en-US" sz="3600">
                <a:latin typeface="Times New Roman" panose="02020603050405020304" pitchFamily="18" charset="0"/>
              </a:rPr>
              <a:t>校服       玩得开心     有朝一日    自己拍照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685800" y="4953000"/>
            <a:ext cx="7848600" cy="11906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chemeClr val="accent2"/>
                </a:solidFill>
                <a:latin typeface="Comic Sans MS" panose="030F0702030302020204" pitchFamily="66" charset="0"/>
              </a:rPr>
              <a:t>When finishing, exchange your papers to see who does the best.</a:t>
            </a:r>
          </a:p>
        </p:txBody>
      </p:sp>
      <p:pic>
        <p:nvPicPr>
          <p:cNvPr id="300038" name="Picture 6" descr="th (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381000"/>
            <a:ext cx="13763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  <p:bldP spid="300035" grpId="0" animBg="1"/>
      <p:bldP spid="300036" grpId="0" animBg="1"/>
      <p:bldP spid="3000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qui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37433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083" name="Picture 3" descr="u=3880771491,2905302234&amp;fm=0&amp;gp=0[1]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1910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4953000" y="3048000"/>
            <a:ext cx="388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t"/>
            <a:r>
              <a:rPr lang="zh-CN" altLang="en-US" sz="2800">
                <a:latin typeface="Arial" panose="020B0604020202020204" pitchFamily="34" charset="0"/>
              </a:rPr>
              <a:t>注</a:t>
            </a:r>
            <a:r>
              <a:rPr lang="en-US" altLang="zh-CN" sz="2800">
                <a:latin typeface="Arial" panose="020B0604020202020204" pitchFamily="34" charset="0"/>
              </a:rPr>
              <a:t>: </a:t>
            </a:r>
            <a:r>
              <a:rPr lang="zh-CN" altLang="en-US" sz="2800">
                <a:latin typeface="Arial" panose="020B0604020202020204" pitchFamily="34" charset="0"/>
              </a:rPr>
              <a:t>另附</a:t>
            </a:r>
            <a:r>
              <a:rPr lang="en-US" altLang="zh-CN" sz="2800">
                <a:latin typeface="Arial" panose="020B0604020202020204" pitchFamily="34" charset="0"/>
              </a:rPr>
              <a:t>word</a:t>
            </a:r>
            <a:r>
              <a:rPr lang="zh-CN" altLang="en-US" sz="2800">
                <a:latin typeface="Arial" panose="020B0604020202020204" pitchFamily="34" charset="0"/>
              </a:rPr>
              <a:t>文档。          </a:t>
            </a:r>
          </a:p>
          <a:p>
            <a:pPr fontAlgn="t"/>
            <a:r>
              <a:rPr lang="zh-CN" altLang="en-US" sz="2800">
                <a:latin typeface="Arial" panose="020B0604020202020204" pitchFamily="34" charset="0"/>
              </a:rPr>
              <a:t>      点击此处链接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10" name="AutoShape 6"/>
          <p:cNvSpPr>
            <a:spLocks noChangeArrowheads="1"/>
          </p:cNvSpPr>
          <p:nvPr/>
        </p:nvSpPr>
        <p:spPr bwMode="auto">
          <a:xfrm>
            <a:off x="1219200" y="990600"/>
            <a:ext cx="6705600" cy="1219200"/>
          </a:xfrm>
          <a:prstGeom prst="roundRect">
            <a:avLst>
              <a:gd name="adj" fmla="val 16667"/>
            </a:avLst>
          </a:prstGeom>
          <a:solidFill>
            <a:srgbClr val="CCFFCC">
              <a:alpha val="45000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6600CC"/>
                </a:solidFill>
              </a:rPr>
              <a:t>Ⅰ.</a:t>
            </a:r>
            <a:r>
              <a:rPr lang="zh-CN" altLang="en-US" sz="3600" dirty="0">
                <a:solidFill>
                  <a:srgbClr val="6600CC"/>
                </a:solidFill>
              </a:rPr>
              <a:t>从方框内选择适当的单词填空。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685800" y="990600"/>
            <a:ext cx="7467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dirty="0"/>
              <a:t>   really       in a row      the other       swimming pool</a:t>
            </a:r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381000" y="2219325"/>
            <a:ext cx="83058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1. There is a large ____________ in their school. </a:t>
            </a: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2. I</a:t>
            </a:r>
            <a:r>
              <a:rPr lang="en-US" altLang="zh-CN" sz="3600" b="0" dirty="0">
                <a:latin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</a:rPr>
              <a:t>have a happy family and I _________</a:t>
            </a:r>
            <a:r>
              <a:rPr lang="zh-CN" altLang="en-US" sz="3600" dirty="0">
                <a:latin typeface="Times New Roman" panose="02020603050405020304" pitchFamily="18" charset="0"/>
              </a:rPr>
              <a:t>　　　　　 </a:t>
            </a:r>
            <a:r>
              <a:rPr lang="en-US" altLang="zh-CN" sz="3600" dirty="0">
                <a:latin typeface="Times New Roman" panose="02020603050405020304" pitchFamily="18" charset="0"/>
              </a:rPr>
              <a:t>love my family.</a:t>
            </a: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3. Susan has got two skirts. One is yellow,</a:t>
            </a: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_________ is blue.</a:t>
            </a: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4. We sat _________ at the back of the room.</a:t>
            </a:r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3810000" y="21336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solidFill>
                  <a:srgbClr val="FF0066"/>
                </a:solidFill>
              </a:rPr>
              <a:t> swimming pool</a:t>
            </a: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6553200" y="332105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solidFill>
                  <a:srgbClr val="FF0066"/>
                </a:solidFill>
              </a:rPr>
              <a:t> really</a:t>
            </a: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381000" y="49530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solidFill>
                  <a:srgbClr val="FF0066"/>
                </a:solidFill>
              </a:rPr>
              <a:t> the other</a:t>
            </a:r>
          </a:p>
        </p:txBody>
      </p:sp>
      <p:sp>
        <p:nvSpPr>
          <p:cNvPr id="303115" name="Text Box 11"/>
          <p:cNvSpPr txBox="1">
            <a:spLocks noChangeArrowheads="1"/>
          </p:cNvSpPr>
          <p:nvPr/>
        </p:nvSpPr>
        <p:spPr bwMode="auto">
          <a:xfrm>
            <a:off x="2362200" y="553085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solidFill>
                  <a:srgbClr val="FF0066"/>
                </a:solidFill>
              </a:rPr>
              <a:t> in a row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2" grpId="0"/>
      <p:bldP spid="303113" grpId="0"/>
      <p:bldP spid="303114" grpId="0"/>
      <p:bldP spid="3031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304800" y="1027113"/>
            <a:ext cx="853440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3600" dirty="0">
                <a:solidFill>
                  <a:srgbClr val="6600CC"/>
                </a:solidFill>
                <a:latin typeface="Times New Roman" panose="02020603050405020304" pitchFamily="18" charset="0"/>
              </a:rPr>
              <a:t>Ⅱ. </a:t>
            </a:r>
            <a:r>
              <a:rPr lang="zh-CN" altLang="en-US" sz="3600" dirty="0">
                <a:solidFill>
                  <a:srgbClr val="6600CC"/>
                </a:solidFill>
                <a:latin typeface="Times New Roman" panose="02020603050405020304" pitchFamily="18" charset="0"/>
              </a:rPr>
              <a:t>选择正确的一项完成句子。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zh-C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</a:rPr>
              <a:t>— Does your mother often wash 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        clothes for you?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    — No. I always wash them _______ 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         (I / myself).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2. Your room is as big as _______ (me / mine).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3. Only ________ (few / a few) of the children can work out the problem.</a:t>
            </a:r>
          </a:p>
        </p:txBody>
      </p:sp>
      <p:sp>
        <p:nvSpPr>
          <p:cNvPr id="304133" name="Oval 5"/>
          <p:cNvSpPr>
            <a:spLocks noChangeArrowheads="1"/>
          </p:cNvSpPr>
          <p:nvPr/>
        </p:nvSpPr>
        <p:spPr bwMode="auto">
          <a:xfrm>
            <a:off x="1981200" y="3005138"/>
            <a:ext cx="1600200" cy="6096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609600" y="3995738"/>
            <a:ext cx="1219200" cy="6096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4135" name="Oval 7"/>
          <p:cNvSpPr>
            <a:spLocks noChangeArrowheads="1"/>
          </p:cNvSpPr>
          <p:nvPr/>
        </p:nvSpPr>
        <p:spPr bwMode="auto">
          <a:xfrm>
            <a:off x="4953000" y="4452938"/>
            <a:ext cx="1219200" cy="6096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/>
      <p:bldP spid="304134" grpId="0" animBg="1"/>
      <p:bldP spid="304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52450" y="990600"/>
            <a:ext cx="7467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dirty="0">
                <a:solidFill>
                  <a:srgbClr val="FF0000"/>
                </a:solidFill>
              </a:rPr>
              <a:t>Words:</a:t>
            </a:r>
          </a:p>
          <a:p>
            <a:pPr>
              <a:lnSpc>
                <a:spcPct val="90000"/>
              </a:lnSpc>
            </a:pPr>
            <a:r>
              <a:rPr lang="en-US" altLang="zh-CN" sz="3600" dirty="0"/>
              <a:t>ours    tie   row    pool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552450" y="2133600"/>
            <a:ext cx="79057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dirty="0">
                <a:solidFill>
                  <a:srgbClr val="FF0000"/>
                </a:solidFill>
              </a:rPr>
              <a:t>Phrases:</a:t>
            </a:r>
          </a:p>
          <a:p>
            <a:pPr>
              <a:lnSpc>
                <a:spcPct val="90000"/>
              </a:lnSpc>
            </a:pPr>
            <a:r>
              <a:rPr lang="en-US" altLang="zh-CN" sz="3600" dirty="0"/>
              <a:t>enjoy yourself       in a row     one day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609600" y="3352800"/>
            <a:ext cx="74866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dirty="0">
                <a:solidFill>
                  <a:srgbClr val="FF0000"/>
                </a:solidFill>
              </a:rPr>
              <a:t>Patterns:</a:t>
            </a:r>
          </a:p>
          <a:p>
            <a:pPr>
              <a:lnSpc>
                <a:spcPct val="90000"/>
              </a:lnSpc>
            </a:pPr>
            <a:r>
              <a:rPr lang="en-US" altLang="zh-CN" sz="3600" dirty="0"/>
              <a:t>1. What </a:t>
            </a:r>
            <a:r>
              <a:rPr lang="en-US" altLang="zh-CN" sz="3600" dirty="0">
                <a:solidFill>
                  <a:srgbClr val="3333FF"/>
                </a:solidFill>
              </a:rPr>
              <a:t>are</a:t>
            </a:r>
            <a:r>
              <a:rPr lang="en-US" altLang="zh-CN" sz="3600" dirty="0"/>
              <a:t> English schools </a:t>
            </a:r>
            <a:r>
              <a:rPr lang="en-US" altLang="zh-CN" sz="3600" dirty="0">
                <a:solidFill>
                  <a:srgbClr val="3333FF"/>
                </a:solidFill>
              </a:rPr>
              <a:t>like</a:t>
            </a:r>
            <a:r>
              <a:rPr lang="en-US" altLang="zh-CN" sz="3600" dirty="0"/>
              <a:t>?</a:t>
            </a:r>
          </a:p>
          <a:p>
            <a:pPr>
              <a:lnSpc>
                <a:spcPct val="90000"/>
              </a:lnSpc>
            </a:pPr>
            <a:r>
              <a:rPr lang="en-US" altLang="zh-CN" sz="3600" dirty="0"/>
              <a:t>2. We have more</a:t>
            </a:r>
            <a:r>
              <a:rPr lang="en-US" altLang="zh-CN" sz="3600" dirty="0">
                <a:solidFill>
                  <a:srgbClr val="3333FF"/>
                </a:solidFill>
              </a:rPr>
              <a:t> </a:t>
            </a:r>
            <a:r>
              <a:rPr lang="en-US" altLang="zh-CN" sz="3600" dirty="0"/>
              <a:t>students here. This means more people to </a:t>
            </a:r>
            <a:r>
              <a:rPr lang="en-US" altLang="zh-CN" sz="3600" dirty="0">
                <a:solidFill>
                  <a:srgbClr val="3333FF"/>
                </a:solidFill>
              </a:rPr>
              <a:t>play with</a:t>
            </a:r>
            <a:r>
              <a:rPr lang="en-US" altLang="zh-CN" sz="36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zh-CN" sz="3600" dirty="0"/>
              <a:t>3. So </a:t>
            </a:r>
            <a:r>
              <a:rPr lang="en-US" altLang="zh-CN" sz="3600" dirty="0">
                <a:solidFill>
                  <a:srgbClr val="3333FF"/>
                </a:solidFill>
              </a:rPr>
              <a:t>ours</a:t>
            </a:r>
            <a:r>
              <a:rPr lang="en-US" altLang="zh-CN" sz="3600" dirty="0"/>
              <a:t> is a bit bigger.</a:t>
            </a:r>
          </a:p>
          <a:p>
            <a:pPr>
              <a:lnSpc>
                <a:spcPct val="90000"/>
              </a:lnSpc>
            </a:pPr>
            <a:r>
              <a:rPr lang="en-US" altLang="zh-CN" sz="3600" dirty="0"/>
              <a:t>4. Let’s </a:t>
            </a:r>
            <a:r>
              <a:rPr lang="en-US" altLang="zh-CN" sz="3600" dirty="0">
                <a:solidFill>
                  <a:srgbClr val="3333FF"/>
                </a:solidFill>
              </a:rPr>
              <a:t>have a look</a:t>
            </a:r>
            <a:r>
              <a:rPr lang="en-US" altLang="zh-CN" sz="3600" dirty="0"/>
              <a:t>.</a:t>
            </a:r>
          </a:p>
        </p:txBody>
      </p:sp>
      <p:pic>
        <p:nvPicPr>
          <p:cNvPr id="219141" name="Picture 5" descr="word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27750"/>
            <a:ext cx="122396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2" name="WordArt 6"/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3313113" cy="6492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omic Sans MS" panose="030F0702030302020204"/>
              </a:rPr>
              <a:t>Focus on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Comic Sans MS" panose="030F070203030202020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381000" y="533400"/>
            <a:ext cx="83058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6600CC"/>
                </a:solidFill>
              </a:rPr>
              <a:t>Ⅲ. </a:t>
            </a:r>
            <a:r>
              <a:rPr lang="zh-CN" altLang="en-US" sz="3600" dirty="0">
                <a:solidFill>
                  <a:srgbClr val="6600CC"/>
                </a:solidFill>
              </a:rPr>
              <a:t>翻译句子。</a:t>
            </a:r>
          </a:p>
          <a:p>
            <a:r>
              <a:rPr lang="en-US" altLang="zh-CN" sz="3600" dirty="0"/>
              <a:t>1. </a:t>
            </a:r>
            <a:r>
              <a:rPr lang="zh-CN" altLang="en-US" sz="3600" dirty="0"/>
              <a:t>莉莉的那本书虽然有趣，但我这本更有趣。</a:t>
            </a:r>
          </a:p>
          <a:p>
            <a:r>
              <a:rPr lang="zh-CN" altLang="en-US" sz="3600" dirty="0"/>
              <a:t>    </a:t>
            </a:r>
            <a:r>
              <a:rPr lang="en-US" altLang="zh-CN" sz="3600" dirty="0"/>
              <a:t>_________________________________</a:t>
            </a:r>
          </a:p>
          <a:p>
            <a:r>
              <a:rPr lang="en-US" altLang="zh-CN" sz="3600" dirty="0"/>
              <a:t>    ______________________________</a:t>
            </a:r>
          </a:p>
          <a:p>
            <a:r>
              <a:rPr lang="en-US" altLang="zh-CN" sz="3600" dirty="0"/>
              <a:t>2. </a:t>
            </a:r>
            <a:r>
              <a:rPr lang="zh-CN" altLang="en-US" sz="3600" dirty="0"/>
              <a:t>没有人教他画画。他是自学的。</a:t>
            </a:r>
          </a:p>
          <a:p>
            <a:r>
              <a:rPr lang="zh-CN" altLang="en-US" sz="3600" dirty="0"/>
              <a:t>    </a:t>
            </a:r>
            <a:r>
              <a:rPr lang="en-US" altLang="zh-CN" sz="3600" dirty="0"/>
              <a:t>_________________________________</a:t>
            </a:r>
          </a:p>
          <a:p>
            <a:r>
              <a:rPr lang="en-US" altLang="zh-CN" sz="3600" dirty="0"/>
              <a:t>    ______________________________</a:t>
            </a:r>
          </a:p>
          <a:p>
            <a:r>
              <a:rPr lang="en-US" altLang="zh-CN" sz="3600" dirty="0"/>
              <a:t>3. </a:t>
            </a:r>
            <a:r>
              <a:rPr lang="zh-CN" altLang="en-US" sz="3600" dirty="0"/>
              <a:t>将来有一天我们能去火星旅行。</a:t>
            </a:r>
          </a:p>
          <a:p>
            <a:r>
              <a:rPr lang="zh-CN" altLang="en-US" sz="3600" dirty="0"/>
              <a:t>   </a:t>
            </a:r>
            <a:r>
              <a:rPr lang="en-US" altLang="zh-CN" sz="3600" dirty="0"/>
              <a:t>__________________________________</a:t>
            </a:r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838200" y="2162175"/>
            <a:ext cx="78724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i="1">
                <a:solidFill>
                  <a:srgbClr val="FF0066"/>
                </a:solidFill>
              </a:rPr>
              <a:t>Lily’s book is interesting, but mine is more interesting.</a:t>
            </a:r>
          </a:p>
        </p:txBody>
      </p:sp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838200" y="3810000"/>
            <a:ext cx="78724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i="1">
                <a:solidFill>
                  <a:srgbClr val="FF0066"/>
                </a:solidFill>
              </a:rPr>
              <a:t>Nobody taught him drawing. He learned it himself.</a:t>
            </a:r>
          </a:p>
        </p:txBody>
      </p:sp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838200" y="5454650"/>
            <a:ext cx="7872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i="1">
                <a:solidFill>
                  <a:srgbClr val="FF0066"/>
                </a:solidFill>
              </a:rPr>
              <a:t>We’ll be able to travel to Mars one day.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8" grpId="0"/>
      <p:bldP spid="305159" grpId="0"/>
      <p:bldP spid="30516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447800" y="1981200"/>
            <a:ext cx="6629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2755" indent="-452755">
              <a:buFontTx/>
              <a:buAutoNum type="arabicPeriod"/>
            </a:pPr>
            <a:r>
              <a:rPr lang="en-GB" altLang="zh-CN" sz="3600" dirty="0"/>
              <a:t>Search for the information about the education system in Britain. </a:t>
            </a:r>
          </a:p>
          <a:p>
            <a:pPr marL="452755" indent="-452755">
              <a:buFontTx/>
              <a:buAutoNum type="arabicPeriod"/>
            </a:pPr>
            <a:r>
              <a:rPr lang="en-GB" altLang="zh-CN" sz="3600" dirty="0"/>
              <a:t>Finish the exercises in </a:t>
            </a:r>
            <a:r>
              <a:rPr lang="en-GB" altLang="zh-CN" sz="3600" i="1" dirty="0">
                <a:solidFill>
                  <a:srgbClr val="3333FF"/>
                </a:solidFill>
              </a:rPr>
              <a:t>Learning English</a:t>
            </a:r>
            <a:r>
              <a:rPr lang="en-GB" altLang="zh-CN" sz="3600" dirty="0"/>
              <a:t>.</a:t>
            </a:r>
          </a:p>
          <a:p>
            <a:pPr marL="452755" indent="-452755"/>
            <a:r>
              <a:rPr lang="en-US" altLang="zh-CN" sz="3600" dirty="0"/>
              <a:t>3. Preview the passage </a:t>
            </a:r>
            <a:r>
              <a:rPr lang="en-US" altLang="zh-CN" sz="3600" i="1" dirty="0">
                <a:solidFill>
                  <a:srgbClr val="3333FF"/>
                </a:solidFill>
              </a:rPr>
              <a:t>My school life</a:t>
            </a:r>
            <a:r>
              <a:rPr lang="en-US" altLang="zh-CN" sz="3600" dirty="0"/>
              <a:t> on page 12</a:t>
            </a:r>
            <a:r>
              <a:rPr lang="en-US" altLang="zh-CN" sz="3600" dirty="0" smtClean="0"/>
              <a:t>. </a:t>
            </a:r>
            <a:endParaRPr lang="en-US" altLang="zh-CN" sz="3600" dirty="0"/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2743200" y="990600"/>
            <a:ext cx="3581400" cy="777875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algn="b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500" dirty="0"/>
              <a:t>Homework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7" name="AutoShape 7"/>
          <p:cNvSpPr>
            <a:spLocks noChangeArrowheads="1"/>
          </p:cNvSpPr>
          <p:nvPr/>
        </p:nvSpPr>
        <p:spPr bwMode="auto">
          <a:xfrm>
            <a:off x="76200" y="1600200"/>
            <a:ext cx="4648200" cy="1981200"/>
          </a:xfrm>
          <a:prstGeom prst="cloudCallout">
            <a:avLst>
              <a:gd name="adj1" fmla="val -15778"/>
              <a:gd name="adj2" fmla="val 892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322564" name="WordArt 4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3690938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Education</a:t>
            </a:r>
            <a:endParaRPr lang="zh-CN" altLang="en-US" sz="3600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3733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What can you think of when you see this word?</a:t>
            </a:r>
          </a:p>
        </p:txBody>
      </p:sp>
      <p:pic>
        <p:nvPicPr>
          <p:cNvPr id="322566" name="Picture 6" descr="{8B0EEF3A-F627-4409-907D-68FA43AB388E}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572000"/>
            <a:ext cx="1314450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9" name="Picture 9" descr="u=3573964290,3145006928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038600"/>
            <a:ext cx="30765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70" name="Picture 10" descr="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4800" y="5029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71" name="Text Box 11"/>
          <p:cNvSpPr txBox="1">
            <a:spLocks noChangeArrowheads="1"/>
          </p:cNvSpPr>
          <p:nvPr/>
        </p:nvSpPr>
        <p:spPr bwMode="auto">
          <a:xfrm>
            <a:off x="2743200" y="4876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3366FF"/>
                </a:solidFill>
                <a:latin typeface="Comic Sans MS" panose="030F0702030302020204" pitchFamily="66" charset="0"/>
              </a:rPr>
              <a:t>school</a:t>
            </a:r>
          </a:p>
        </p:txBody>
      </p:sp>
      <p:sp>
        <p:nvSpPr>
          <p:cNvPr id="322572" name="Text Box 12"/>
          <p:cNvSpPr txBox="1">
            <a:spLocks noChangeArrowheads="1"/>
          </p:cNvSpPr>
          <p:nvPr/>
        </p:nvSpPr>
        <p:spPr bwMode="auto">
          <a:xfrm>
            <a:off x="4953000" y="381000"/>
            <a:ext cx="3886200" cy="3330575"/>
          </a:xfrm>
          <a:prstGeom prst="rect">
            <a:avLst/>
          </a:prstGeom>
          <a:noFill/>
          <a:ln w="38100" cmpd="dbl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>
                <a:latin typeface="Arial Narrow" panose="020B0606020202030204" pitchFamily="34" charset="0"/>
              </a:rPr>
              <a:t>a process of teaching, training and learning, especially in schools or colleges, to improve knowledge and develop skills   </a:t>
            </a:r>
            <a:r>
              <a:rPr lang="zh-CN" altLang="en-US" sz="3000">
                <a:latin typeface="Arial Narrow" panose="020B0606020202030204" pitchFamily="34" charset="0"/>
              </a:rPr>
              <a:t>教育</a:t>
            </a:r>
            <a:r>
              <a:rPr lang="en-US" altLang="zh-CN" sz="3000">
                <a:latin typeface="Arial Narrow" panose="020B0606020202030204" pitchFamily="34" charset="0"/>
              </a:rPr>
              <a:t>(</a:t>
            </a:r>
            <a:r>
              <a:rPr lang="zh-CN" altLang="en-US" sz="3000">
                <a:latin typeface="Arial Narrow" panose="020B0606020202030204" pitchFamily="34" charset="0"/>
              </a:rPr>
              <a:t>尤指学校教育</a:t>
            </a:r>
            <a:r>
              <a:rPr lang="en-US" altLang="zh-CN" sz="300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22573" name="AutoShape 13"/>
          <p:cNvSpPr>
            <a:spLocks noChangeArrowheads="1"/>
          </p:cNvSpPr>
          <p:nvPr/>
        </p:nvSpPr>
        <p:spPr bwMode="auto">
          <a:xfrm>
            <a:off x="4495800" y="685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71" grpId="0"/>
      <p:bldP spid="322572" grpId="0" animBg="1"/>
      <p:bldP spid="3225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1066800" y="106363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6600FF"/>
                </a:solidFill>
                <a:latin typeface="Arial" panose="020B0604020202020204" pitchFamily="34" charset="0"/>
              </a:rPr>
              <a:t>What words can you think of when talking about your school?</a:t>
            </a:r>
          </a:p>
        </p:txBody>
      </p:sp>
      <p:pic>
        <p:nvPicPr>
          <p:cNvPr id="320517" name="Picture 5" descr="u=3622270675,2877183241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48600" y="334963"/>
            <a:ext cx="738188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38" name="Oval 26"/>
          <p:cNvSpPr>
            <a:spLocks noChangeArrowheads="1"/>
          </p:cNvSpPr>
          <p:nvPr/>
        </p:nvSpPr>
        <p:spPr bwMode="auto">
          <a:xfrm>
            <a:off x="3581400" y="3840163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539" name="Text Box 27"/>
          <p:cNvSpPr txBox="1">
            <a:spLocks noChangeArrowheads="1"/>
          </p:cNvSpPr>
          <p:nvPr/>
        </p:nvSpPr>
        <p:spPr bwMode="auto">
          <a:xfrm>
            <a:off x="3733800" y="3840163"/>
            <a:ext cx="160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school</a:t>
            </a:r>
          </a:p>
        </p:txBody>
      </p:sp>
      <p:sp>
        <p:nvSpPr>
          <p:cNvPr id="320540" name="Line 28"/>
          <p:cNvSpPr>
            <a:spLocks noChangeShapeType="1"/>
          </p:cNvSpPr>
          <p:nvPr/>
        </p:nvSpPr>
        <p:spPr bwMode="auto">
          <a:xfrm flipH="1" flipV="1">
            <a:off x="2819400" y="3521075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41" name="Line 29"/>
          <p:cNvSpPr>
            <a:spLocks noChangeShapeType="1"/>
          </p:cNvSpPr>
          <p:nvPr/>
        </p:nvSpPr>
        <p:spPr bwMode="auto">
          <a:xfrm flipH="1">
            <a:off x="2667000" y="4191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42" name="Line 30"/>
          <p:cNvSpPr>
            <a:spLocks noChangeShapeType="1"/>
          </p:cNvSpPr>
          <p:nvPr/>
        </p:nvSpPr>
        <p:spPr bwMode="auto">
          <a:xfrm flipH="1" flipV="1">
            <a:off x="5105400" y="4191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43" name="Line 31"/>
          <p:cNvSpPr>
            <a:spLocks noChangeShapeType="1"/>
          </p:cNvSpPr>
          <p:nvPr/>
        </p:nvSpPr>
        <p:spPr bwMode="auto">
          <a:xfrm flipH="1">
            <a:off x="4953000" y="32004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44" name="Line 32"/>
          <p:cNvSpPr>
            <a:spLocks noChangeShapeType="1"/>
          </p:cNvSpPr>
          <p:nvPr/>
        </p:nvSpPr>
        <p:spPr bwMode="auto">
          <a:xfrm flipH="1">
            <a:off x="4267200" y="3124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45" name="Line 33"/>
          <p:cNvSpPr>
            <a:spLocks noChangeShapeType="1"/>
          </p:cNvSpPr>
          <p:nvPr/>
        </p:nvSpPr>
        <p:spPr bwMode="auto">
          <a:xfrm>
            <a:off x="4267200" y="44958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46" name="Line 34"/>
          <p:cNvSpPr>
            <a:spLocks noChangeShapeType="1"/>
          </p:cNvSpPr>
          <p:nvPr/>
        </p:nvSpPr>
        <p:spPr bwMode="auto">
          <a:xfrm flipH="1">
            <a:off x="2895600" y="44196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47" name="Line 35"/>
          <p:cNvSpPr>
            <a:spLocks noChangeShapeType="1"/>
          </p:cNvSpPr>
          <p:nvPr/>
        </p:nvSpPr>
        <p:spPr bwMode="auto">
          <a:xfrm>
            <a:off x="4724400" y="44958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48" name="Oval 36"/>
          <p:cNvSpPr>
            <a:spLocks noChangeArrowheads="1"/>
          </p:cNvSpPr>
          <p:nvPr/>
        </p:nvSpPr>
        <p:spPr bwMode="auto">
          <a:xfrm>
            <a:off x="3581400" y="3840163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549" name="Text Box 37"/>
          <p:cNvSpPr txBox="1">
            <a:spLocks noChangeArrowheads="1"/>
          </p:cNvSpPr>
          <p:nvPr/>
        </p:nvSpPr>
        <p:spPr bwMode="auto">
          <a:xfrm>
            <a:off x="3733800" y="3840163"/>
            <a:ext cx="160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school</a:t>
            </a:r>
          </a:p>
        </p:txBody>
      </p:sp>
      <p:sp>
        <p:nvSpPr>
          <p:cNvPr id="320550" name="Oval 38"/>
          <p:cNvSpPr>
            <a:spLocks noChangeArrowheads="1"/>
          </p:cNvSpPr>
          <p:nvPr/>
        </p:nvSpPr>
        <p:spPr bwMode="auto">
          <a:xfrm>
            <a:off x="1524000" y="2941638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551" name="Text Box 39"/>
          <p:cNvSpPr txBox="1">
            <a:spLocks noChangeArrowheads="1"/>
          </p:cNvSpPr>
          <p:nvPr/>
        </p:nvSpPr>
        <p:spPr bwMode="auto">
          <a:xfrm>
            <a:off x="1752600" y="29718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 Narrow" panose="020B0606020202030204" pitchFamily="34" charset="0"/>
              </a:rPr>
              <a:t>friend</a:t>
            </a:r>
          </a:p>
        </p:txBody>
      </p:sp>
      <p:sp>
        <p:nvSpPr>
          <p:cNvPr id="320552" name="Oval 40"/>
          <p:cNvSpPr>
            <a:spLocks noChangeArrowheads="1"/>
          </p:cNvSpPr>
          <p:nvPr/>
        </p:nvSpPr>
        <p:spPr bwMode="auto">
          <a:xfrm>
            <a:off x="3429000" y="2438400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553" name="Text Box 41"/>
          <p:cNvSpPr txBox="1">
            <a:spLocks noChangeArrowheads="1"/>
          </p:cNvSpPr>
          <p:nvPr/>
        </p:nvSpPr>
        <p:spPr bwMode="auto">
          <a:xfrm>
            <a:off x="3505200" y="24384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 Narrow" panose="020B0606020202030204" pitchFamily="34" charset="0"/>
              </a:rPr>
              <a:t>campus</a:t>
            </a:r>
          </a:p>
        </p:txBody>
      </p:sp>
      <p:sp>
        <p:nvSpPr>
          <p:cNvPr id="320554" name="Oval 42"/>
          <p:cNvSpPr>
            <a:spLocks noChangeArrowheads="1"/>
          </p:cNvSpPr>
          <p:nvPr/>
        </p:nvSpPr>
        <p:spPr bwMode="auto">
          <a:xfrm>
            <a:off x="5867400" y="2620963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555" name="Text Box 43"/>
          <p:cNvSpPr txBox="1">
            <a:spLocks noChangeArrowheads="1"/>
          </p:cNvSpPr>
          <p:nvPr/>
        </p:nvSpPr>
        <p:spPr bwMode="auto">
          <a:xfrm>
            <a:off x="5943600" y="2620963"/>
            <a:ext cx="144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 Narrow" panose="020B0606020202030204" pitchFamily="34" charset="0"/>
              </a:rPr>
              <a:t>teacher</a:t>
            </a:r>
          </a:p>
        </p:txBody>
      </p:sp>
      <p:sp>
        <p:nvSpPr>
          <p:cNvPr id="320556" name="Oval 44"/>
          <p:cNvSpPr>
            <a:spLocks noChangeArrowheads="1"/>
          </p:cNvSpPr>
          <p:nvPr/>
        </p:nvSpPr>
        <p:spPr bwMode="auto">
          <a:xfrm>
            <a:off x="6019800" y="3779838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557" name="Text Box 45"/>
          <p:cNvSpPr txBox="1">
            <a:spLocks noChangeArrowheads="1"/>
          </p:cNvSpPr>
          <p:nvPr/>
        </p:nvSpPr>
        <p:spPr bwMode="auto">
          <a:xfrm>
            <a:off x="6096000" y="3779838"/>
            <a:ext cx="144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 Narrow" panose="020B0606020202030204" pitchFamily="34" charset="0"/>
              </a:rPr>
              <a:t>subject</a:t>
            </a:r>
          </a:p>
        </p:txBody>
      </p:sp>
      <p:sp>
        <p:nvSpPr>
          <p:cNvPr id="320558" name="Oval 46"/>
          <p:cNvSpPr>
            <a:spLocks noChangeArrowheads="1"/>
          </p:cNvSpPr>
          <p:nvPr/>
        </p:nvSpPr>
        <p:spPr bwMode="auto">
          <a:xfrm>
            <a:off x="5638800" y="4862513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559" name="Text Box 47"/>
          <p:cNvSpPr txBox="1">
            <a:spLocks noChangeArrowheads="1"/>
          </p:cNvSpPr>
          <p:nvPr/>
        </p:nvSpPr>
        <p:spPr bwMode="auto">
          <a:xfrm>
            <a:off x="5638800" y="4922838"/>
            <a:ext cx="160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 Narrow" panose="020B0606020202030204" pitchFamily="34" charset="0"/>
              </a:rPr>
              <a:t>pressure</a:t>
            </a:r>
          </a:p>
        </p:txBody>
      </p:sp>
      <p:sp>
        <p:nvSpPr>
          <p:cNvPr id="320560" name="Oval 48"/>
          <p:cNvSpPr>
            <a:spLocks noChangeArrowheads="1"/>
          </p:cNvSpPr>
          <p:nvPr/>
        </p:nvSpPr>
        <p:spPr bwMode="auto">
          <a:xfrm>
            <a:off x="3429000" y="5227638"/>
            <a:ext cx="2133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561" name="Text Box 49"/>
          <p:cNvSpPr txBox="1">
            <a:spLocks noChangeArrowheads="1"/>
          </p:cNvSpPr>
          <p:nvPr/>
        </p:nvSpPr>
        <p:spPr bwMode="auto">
          <a:xfrm>
            <a:off x="3657600" y="5227638"/>
            <a:ext cx="2057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 Narrow" panose="020B0606020202030204" pitchFamily="34" charset="0"/>
              </a:rPr>
              <a:t>homework</a:t>
            </a:r>
          </a:p>
        </p:txBody>
      </p:sp>
      <p:sp>
        <p:nvSpPr>
          <p:cNvPr id="320562" name="Oval 50"/>
          <p:cNvSpPr>
            <a:spLocks noChangeArrowheads="1"/>
          </p:cNvSpPr>
          <p:nvPr/>
        </p:nvSpPr>
        <p:spPr bwMode="auto">
          <a:xfrm>
            <a:off x="1447800" y="5075238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563" name="Text Box 51"/>
          <p:cNvSpPr txBox="1">
            <a:spLocks noChangeArrowheads="1"/>
          </p:cNvSpPr>
          <p:nvPr/>
        </p:nvSpPr>
        <p:spPr bwMode="auto">
          <a:xfrm>
            <a:off x="1676400" y="51054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 Narrow" panose="020B0606020202030204" pitchFamily="34" charset="0"/>
              </a:rPr>
              <a:t>club</a:t>
            </a:r>
          </a:p>
        </p:txBody>
      </p:sp>
      <p:sp>
        <p:nvSpPr>
          <p:cNvPr id="320564" name="Oval 52"/>
          <p:cNvSpPr>
            <a:spLocks noChangeArrowheads="1"/>
          </p:cNvSpPr>
          <p:nvPr/>
        </p:nvSpPr>
        <p:spPr bwMode="auto">
          <a:xfrm>
            <a:off x="1143000" y="4038600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565" name="Text Box 53"/>
          <p:cNvSpPr txBox="1">
            <a:spLocks noChangeArrowheads="1"/>
          </p:cNvSpPr>
          <p:nvPr/>
        </p:nvSpPr>
        <p:spPr bwMode="auto">
          <a:xfrm>
            <a:off x="1371600" y="40386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 Narrow" panose="020B0606020202030204" pitchFamily="34" charset="0"/>
              </a:rPr>
              <a:t>exam</a:t>
            </a:r>
          </a:p>
        </p:txBody>
      </p:sp>
      <p:sp>
        <p:nvSpPr>
          <p:cNvPr id="320566" name="Line 54"/>
          <p:cNvSpPr>
            <a:spLocks noChangeShapeType="1"/>
          </p:cNvSpPr>
          <p:nvPr/>
        </p:nvSpPr>
        <p:spPr bwMode="auto">
          <a:xfrm flipH="1" flipV="1">
            <a:off x="1143000" y="2667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67" name="Line 55"/>
          <p:cNvSpPr>
            <a:spLocks noChangeShapeType="1"/>
          </p:cNvSpPr>
          <p:nvPr/>
        </p:nvSpPr>
        <p:spPr bwMode="auto">
          <a:xfrm flipH="1" flipV="1">
            <a:off x="2209800" y="2362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68" name="Text Box 56"/>
          <p:cNvSpPr txBox="1">
            <a:spLocks noChangeArrowheads="1"/>
          </p:cNvSpPr>
          <p:nvPr/>
        </p:nvSpPr>
        <p:spPr bwMode="auto">
          <a:xfrm>
            <a:off x="228600" y="22098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8000"/>
                </a:solidFill>
              </a:rPr>
              <a:t>honest</a:t>
            </a:r>
          </a:p>
        </p:txBody>
      </p:sp>
      <p:sp>
        <p:nvSpPr>
          <p:cNvPr id="320569" name="Text Box 57"/>
          <p:cNvSpPr txBox="1">
            <a:spLocks noChangeArrowheads="1"/>
          </p:cNvSpPr>
          <p:nvPr/>
        </p:nvSpPr>
        <p:spPr bwMode="auto">
          <a:xfrm>
            <a:off x="1447800" y="17526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8000"/>
                </a:solidFill>
              </a:rPr>
              <a:t>happy</a:t>
            </a:r>
          </a:p>
        </p:txBody>
      </p:sp>
      <p:sp>
        <p:nvSpPr>
          <p:cNvPr id="320570" name="Line 58"/>
          <p:cNvSpPr>
            <a:spLocks noChangeShapeType="1"/>
          </p:cNvSpPr>
          <p:nvPr/>
        </p:nvSpPr>
        <p:spPr bwMode="auto">
          <a:xfrm flipH="1" flipV="1">
            <a:off x="3505200" y="1905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71" name="Line 59"/>
          <p:cNvSpPr>
            <a:spLocks noChangeShapeType="1"/>
          </p:cNvSpPr>
          <p:nvPr/>
        </p:nvSpPr>
        <p:spPr bwMode="auto">
          <a:xfrm flipV="1">
            <a:off x="4267200" y="16002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72" name="Text Box 60"/>
          <p:cNvSpPr txBox="1">
            <a:spLocks noChangeArrowheads="1"/>
          </p:cNvSpPr>
          <p:nvPr/>
        </p:nvSpPr>
        <p:spPr bwMode="auto">
          <a:xfrm>
            <a:off x="2819400" y="1281113"/>
            <a:ext cx="152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99"/>
                </a:solidFill>
              </a:rPr>
              <a:t>large</a:t>
            </a:r>
          </a:p>
        </p:txBody>
      </p:sp>
      <p:sp>
        <p:nvSpPr>
          <p:cNvPr id="320573" name="Text Box 61"/>
          <p:cNvSpPr txBox="1">
            <a:spLocks noChangeArrowheads="1"/>
          </p:cNvSpPr>
          <p:nvPr/>
        </p:nvSpPr>
        <p:spPr bwMode="auto">
          <a:xfrm>
            <a:off x="3733800" y="10668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99"/>
                </a:solidFill>
              </a:rPr>
              <a:t>many trees</a:t>
            </a:r>
          </a:p>
        </p:txBody>
      </p:sp>
      <p:sp>
        <p:nvSpPr>
          <p:cNvPr id="320574" name="Line 62"/>
          <p:cNvSpPr>
            <a:spLocks noChangeShapeType="1"/>
          </p:cNvSpPr>
          <p:nvPr/>
        </p:nvSpPr>
        <p:spPr bwMode="auto">
          <a:xfrm flipV="1">
            <a:off x="4724400" y="2133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75" name="Line 63"/>
          <p:cNvSpPr>
            <a:spLocks noChangeShapeType="1"/>
          </p:cNvSpPr>
          <p:nvPr/>
        </p:nvSpPr>
        <p:spPr bwMode="auto">
          <a:xfrm flipV="1">
            <a:off x="6705600" y="2057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76" name="Text Box 64"/>
          <p:cNvSpPr txBox="1">
            <a:spLocks noChangeArrowheads="1"/>
          </p:cNvSpPr>
          <p:nvPr/>
        </p:nvSpPr>
        <p:spPr bwMode="auto">
          <a:xfrm>
            <a:off x="4800600" y="1630363"/>
            <a:ext cx="190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99"/>
                </a:solidFill>
              </a:rPr>
              <a:t>buildings</a:t>
            </a:r>
          </a:p>
        </p:txBody>
      </p:sp>
      <p:sp>
        <p:nvSpPr>
          <p:cNvPr id="320577" name="Text Box 65"/>
          <p:cNvSpPr txBox="1">
            <a:spLocks noChangeArrowheads="1"/>
          </p:cNvSpPr>
          <p:nvPr/>
        </p:nvSpPr>
        <p:spPr bwMode="auto">
          <a:xfrm>
            <a:off x="7620000" y="155575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</a:rPr>
              <a:t>strict</a:t>
            </a:r>
          </a:p>
        </p:txBody>
      </p:sp>
      <p:sp>
        <p:nvSpPr>
          <p:cNvPr id="320578" name="Line 66"/>
          <p:cNvSpPr>
            <a:spLocks noChangeShapeType="1"/>
          </p:cNvSpPr>
          <p:nvPr/>
        </p:nvSpPr>
        <p:spPr bwMode="auto">
          <a:xfrm flipV="1">
            <a:off x="7391400" y="2652713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79" name="Line 67"/>
          <p:cNvSpPr>
            <a:spLocks noChangeShapeType="1"/>
          </p:cNvSpPr>
          <p:nvPr/>
        </p:nvSpPr>
        <p:spPr bwMode="auto">
          <a:xfrm>
            <a:off x="7162800" y="3230563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80" name="Text Box 68"/>
          <p:cNvSpPr txBox="1">
            <a:spLocks noChangeArrowheads="1"/>
          </p:cNvSpPr>
          <p:nvPr/>
        </p:nvSpPr>
        <p:spPr bwMode="auto">
          <a:xfrm>
            <a:off x="7696200" y="2362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</a:rPr>
              <a:t>kind</a:t>
            </a:r>
          </a:p>
        </p:txBody>
      </p:sp>
      <p:sp>
        <p:nvSpPr>
          <p:cNvPr id="320581" name="Text Box 69"/>
          <p:cNvSpPr txBox="1">
            <a:spLocks noChangeArrowheads="1"/>
          </p:cNvSpPr>
          <p:nvPr/>
        </p:nvSpPr>
        <p:spPr bwMode="auto">
          <a:xfrm>
            <a:off x="7696200" y="31242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</a:rPr>
              <a:t>serious</a:t>
            </a:r>
          </a:p>
        </p:txBody>
      </p:sp>
      <p:sp>
        <p:nvSpPr>
          <p:cNvPr id="320582" name="Line 70"/>
          <p:cNvSpPr>
            <a:spLocks noChangeShapeType="1"/>
          </p:cNvSpPr>
          <p:nvPr/>
        </p:nvSpPr>
        <p:spPr bwMode="auto">
          <a:xfrm flipV="1">
            <a:off x="3962400" y="5943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83" name="Line 71"/>
          <p:cNvSpPr>
            <a:spLocks noChangeShapeType="1"/>
          </p:cNvSpPr>
          <p:nvPr/>
        </p:nvSpPr>
        <p:spPr bwMode="auto">
          <a:xfrm>
            <a:off x="5257800" y="57912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0588" name="Text Box 76"/>
          <p:cNvSpPr txBox="1">
            <a:spLocks noChangeArrowheads="1"/>
          </p:cNvSpPr>
          <p:nvPr/>
        </p:nvSpPr>
        <p:spPr bwMode="auto">
          <a:xfrm>
            <a:off x="2590800" y="6265863"/>
            <a:ext cx="213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3300"/>
                </a:solidFill>
              </a:rPr>
              <a:t>interesting</a:t>
            </a:r>
          </a:p>
        </p:txBody>
      </p:sp>
      <p:sp>
        <p:nvSpPr>
          <p:cNvPr id="320589" name="Text Box 77"/>
          <p:cNvSpPr txBox="1">
            <a:spLocks noChangeArrowheads="1"/>
          </p:cNvSpPr>
          <p:nvPr/>
        </p:nvSpPr>
        <p:spPr bwMode="auto">
          <a:xfrm>
            <a:off x="5791200" y="61722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3300"/>
                </a:solidFill>
              </a:rPr>
              <a:t>boring</a:t>
            </a:r>
          </a:p>
        </p:txBody>
      </p:sp>
      <p:sp>
        <p:nvSpPr>
          <p:cNvPr id="320590" name="Text Box 78"/>
          <p:cNvSpPr txBox="1">
            <a:spLocks noChangeArrowheads="1"/>
          </p:cNvSpPr>
          <p:nvPr/>
        </p:nvSpPr>
        <p:spPr bwMode="auto">
          <a:xfrm>
            <a:off x="4648200" y="6083300"/>
            <a:ext cx="12192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rgbClr val="CC3300"/>
                </a:solidFill>
              </a:rPr>
              <a:t>too much</a:t>
            </a:r>
          </a:p>
        </p:txBody>
      </p:sp>
      <p:sp>
        <p:nvSpPr>
          <p:cNvPr id="320591" name="Line 79"/>
          <p:cNvSpPr>
            <a:spLocks noChangeShapeType="1"/>
          </p:cNvSpPr>
          <p:nvPr/>
        </p:nvSpPr>
        <p:spPr bwMode="auto">
          <a:xfrm flipH="1" flipV="1">
            <a:off x="4648200" y="5943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2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2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2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2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2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2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2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32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3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32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32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2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32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32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32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32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32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32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32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32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32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32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40" grpId="0" animBg="1"/>
      <p:bldP spid="320541" grpId="0" animBg="1"/>
      <p:bldP spid="320542" grpId="0" animBg="1"/>
      <p:bldP spid="320543" grpId="0" animBg="1"/>
      <p:bldP spid="320544" grpId="0" animBg="1"/>
      <p:bldP spid="320545" grpId="0" animBg="1"/>
      <p:bldP spid="320546" grpId="0" animBg="1"/>
      <p:bldP spid="320547" grpId="0" animBg="1"/>
      <p:bldP spid="320550" grpId="0" animBg="1"/>
      <p:bldP spid="320551" grpId="0"/>
      <p:bldP spid="320552" grpId="0" animBg="1"/>
      <p:bldP spid="320553" grpId="0"/>
      <p:bldP spid="320554" grpId="0" animBg="1"/>
      <p:bldP spid="320555" grpId="0"/>
      <p:bldP spid="320556" grpId="0" animBg="1"/>
      <p:bldP spid="320557" grpId="0"/>
      <p:bldP spid="320558" grpId="0" animBg="1"/>
      <p:bldP spid="320559" grpId="0"/>
      <p:bldP spid="320560" grpId="0" animBg="1"/>
      <p:bldP spid="320561" grpId="0"/>
      <p:bldP spid="320562" grpId="0" animBg="1"/>
      <p:bldP spid="320563" grpId="0"/>
      <p:bldP spid="320564" grpId="0" animBg="1"/>
      <p:bldP spid="320565" grpId="0"/>
      <p:bldP spid="320566" grpId="0" animBg="1"/>
      <p:bldP spid="320567" grpId="0" animBg="1"/>
      <p:bldP spid="320568" grpId="0"/>
      <p:bldP spid="320569" grpId="0"/>
      <p:bldP spid="320570" grpId="0" animBg="1"/>
      <p:bldP spid="320571" grpId="0" animBg="1"/>
      <p:bldP spid="320572" grpId="0"/>
      <p:bldP spid="320573" grpId="0"/>
      <p:bldP spid="320574" grpId="0" animBg="1"/>
      <p:bldP spid="320575" grpId="0" animBg="1"/>
      <p:bldP spid="320576" grpId="0"/>
      <p:bldP spid="320577" grpId="0"/>
      <p:bldP spid="320578" grpId="0" animBg="1"/>
      <p:bldP spid="320579" grpId="0" animBg="1"/>
      <p:bldP spid="320580" grpId="0"/>
      <p:bldP spid="320581" grpId="0"/>
      <p:bldP spid="320582" grpId="0" animBg="1"/>
      <p:bldP spid="320583" grpId="0" animBg="1"/>
      <p:bldP spid="320588" grpId="0"/>
      <p:bldP spid="320589" grpId="0"/>
      <p:bldP spid="320590" grpId="0"/>
      <p:bldP spid="3205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1" name="AutoShape 5"/>
          <p:cNvSpPr>
            <a:spLocks noChangeArrowheads="1"/>
          </p:cNvSpPr>
          <p:nvPr/>
        </p:nvSpPr>
        <p:spPr bwMode="auto">
          <a:xfrm>
            <a:off x="914400" y="1295400"/>
            <a:ext cx="6934200" cy="3429000"/>
          </a:xfrm>
          <a:prstGeom prst="cloudCallout">
            <a:avLst>
              <a:gd name="adj1" fmla="val -38417"/>
              <a:gd name="adj2" fmla="val 60093"/>
            </a:avLst>
          </a:prstGeom>
          <a:solidFill>
            <a:schemeClr val="accent1"/>
          </a:solidFill>
          <a:ln w="9525">
            <a:solidFill>
              <a:srgbClr val="FFCC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5334000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600"/>
              <a:t>What do you </a:t>
            </a:r>
            <a:r>
              <a:rPr lang="en-US" altLang="zh-CN" sz="3600">
                <a:solidFill>
                  <a:srgbClr val="3366FF"/>
                </a:solidFill>
              </a:rPr>
              <a:t>like</a:t>
            </a:r>
            <a:r>
              <a:rPr lang="en-US" altLang="zh-CN" sz="3600"/>
              <a:t> about our school?</a:t>
            </a:r>
          </a:p>
          <a:p>
            <a:pPr>
              <a:spcBef>
                <a:spcPct val="20000"/>
              </a:spcBef>
            </a:pPr>
            <a:r>
              <a:rPr lang="en-US" altLang="zh-CN" sz="3600"/>
              <a:t>What do you </a:t>
            </a:r>
            <a:r>
              <a:rPr lang="en-US" altLang="zh-CN" sz="3600">
                <a:solidFill>
                  <a:srgbClr val="3366FF"/>
                </a:solidFill>
              </a:rPr>
              <a:t>dislike</a:t>
            </a:r>
            <a:r>
              <a:rPr lang="en-US" altLang="zh-CN" sz="3600"/>
              <a:t> about our school?</a:t>
            </a:r>
          </a:p>
        </p:txBody>
      </p:sp>
      <p:pic>
        <p:nvPicPr>
          <p:cNvPr id="321542" name="Picture 6" descr="{8B0EEF3A-F627-4409-907D-68FA43AB388E}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5105400"/>
            <a:ext cx="1314450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25" name="Picture 17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4114800"/>
            <a:ext cx="27432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990600" y="609600"/>
            <a:ext cx="777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  <a:latin typeface="Arial Narrow" panose="020B0606020202030204" pitchFamily="34" charset="0"/>
              </a:rPr>
              <a:t>Work in pairs and talk about your school. For example:</a:t>
            </a: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304800" y="6096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47817" name="Oval 9"/>
          <p:cNvSpPr>
            <a:spLocks noChangeArrowheads="1"/>
          </p:cNvSpPr>
          <p:nvPr/>
        </p:nvSpPr>
        <p:spPr bwMode="auto">
          <a:xfrm>
            <a:off x="0" y="0"/>
            <a:ext cx="1066800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>
                <a:solidFill>
                  <a:srgbClr val="6600CC"/>
                </a:solidFill>
              </a:rPr>
              <a:t>P10</a:t>
            </a:r>
          </a:p>
        </p:txBody>
      </p:sp>
      <p:pic>
        <p:nvPicPr>
          <p:cNvPr id="247818" name="Picture 10" descr="th (7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4495800"/>
            <a:ext cx="1909763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19" name="Picture 11" descr="th (10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33800" y="4495800"/>
            <a:ext cx="1425575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820" name="AutoShape 12"/>
          <p:cNvSpPr>
            <a:spLocks noChangeArrowheads="1"/>
          </p:cNvSpPr>
          <p:nvPr/>
        </p:nvSpPr>
        <p:spPr bwMode="auto">
          <a:xfrm>
            <a:off x="2514600" y="1828800"/>
            <a:ext cx="2895600" cy="2325688"/>
          </a:xfrm>
          <a:prstGeom prst="wedgeRoundRectCallout">
            <a:avLst>
              <a:gd name="adj1" fmla="val 14639"/>
              <a:gd name="adj2" fmla="val 66588"/>
              <a:gd name="adj3" fmla="val 16667"/>
            </a:avLst>
          </a:prstGeom>
          <a:solidFill>
            <a:srgbClr val="66CCFF">
              <a:alpha val="6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1800" b="0">
              <a:latin typeface="Arial" panose="020B0604020202020204" pitchFamily="34" charset="0"/>
            </a:endParaRPr>
          </a:p>
        </p:txBody>
      </p:sp>
      <p:sp>
        <p:nvSpPr>
          <p:cNvPr id="247821" name="AutoShape 13"/>
          <p:cNvSpPr>
            <a:spLocks noChangeArrowheads="1"/>
          </p:cNvSpPr>
          <p:nvPr/>
        </p:nvSpPr>
        <p:spPr bwMode="auto">
          <a:xfrm>
            <a:off x="5562600" y="1828800"/>
            <a:ext cx="3124200" cy="2362200"/>
          </a:xfrm>
          <a:prstGeom prst="wedgeRoundRectCallout">
            <a:avLst>
              <a:gd name="adj1" fmla="val -29931"/>
              <a:gd name="adj2" fmla="val 67472"/>
              <a:gd name="adj3" fmla="val 16667"/>
            </a:avLst>
          </a:prstGeom>
          <a:solidFill>
            <a:srgbClr val="66CCFF">
              <a:alpha val="6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1800" b="0">
              <a:latin typeface="Arial" panose="020B0604020202020204" pitchFamily="34" charset="0"/>
            </a:endParaRPr>
          </a:p>
        </p:txBody>
      </p:sp>
      <p:sp>
        <p:nvSpPr>
          <p:cNvPr id="247822" name="Rectangle 14"/>
          <p:cNvSpPr>
            <a:spLocks noChangeArrowheads="1"/>
          </p:cNvSpPr>
          <p:nvPr/>
        </p:nvSpPr>
        <p:spPr bwMode="auto">
          <a:xfrm>
            <a:off x="5486400" y="2057400"/>
            <a:ext cx="32766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i="1" dirty="0">
                <a:solidFill>
                  <a:schemeClr val="tx2"/>
                </a:solidFill>
              </a:rPr>
              <a:t>I like the reading room best because I can read a lot of books there.</a:t>
            </a:r>
          </a:p>
        </p:txBody>
      </p:sp>
      <p:sp>
        <p:nvSpPr>
          <p:cNvPr id="247823" name="Rectangle 15"/>
          <p:cNvSpPr>
            <a:spLocks noChangeArrowheads="1"/>
          </p:cNvSpPr>
          <p:nvPr/>
        </p:nvSpPr>
        <p:spPr bwMode="auto">
          <a:xfrm>
            <a:off x="2438400" y="2133600"/>
            <a:ext cx="29654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i="1" dirty="0">
                <a:solidFill>
                  <a:schemeClr val="tx2"/>
                </a:solidFill>
              </a:rPr>
              <a:t>What do you like best about our school?</a:t>
            </a:r>
          </a:p>
        </p:txBody>
      </p:sp>
      <p:sp>
        <p:nvSpPr>
          <p:cNvPr id="247824" name="Text Box 16"/>
          <p:cNvSpPr txBox="1">
            <a:spLocks noChangeArrowheads="1"/>
          </p:cNvSpPr>
          <p:nvPr/>
        </p:nvSpPr>
        <p:spPr bwMode="auto">
          <a:xfrm>
            <a:off x="5562600" y="1997075"/>
            <a:ext cx="3200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i="1" dirty="0"/>
              <a:t>I like laboratory best because I can do physics experiments there.</a:t>
            </a:r>
            <a:endParaRPr lang="en-US" altLang="zh-CN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24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0" grpId="0" animBg="1"/>
      <p:bldP spid="247821" grpId="0" animBg="1"/>
      <p:bldP spid="247822" grpId="0"/>
      <p:bldP spid="247822" grpId="1"/>
      <p:bldP spid="247823" grpId="0"/>
      <p:bldP spid="247823" grpId="1"/>
      <p:bldP spid="247823" grpId="2"/>
      <p:bldP spid="2478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1012825" y="6096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  <a:latin typeface="Arial Narrow" panose="020B0606020202030204" pitchFamily="34" charset="0"/>
              </a:rPr>
              <a:t>Listen and complete the sentences.</a:t>
            </a: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69318" name="Oval 6"/>
          <p:cNvSpPr>
            <a:spLocks noChangeArrowheads="1"/>
          </p:cNvSpPr>
          <p:nvPr/>
        </p:nvSpPr>
        <p:spPr bwMode="auto">
          <a:xfrm>
            <a:off x="0" y="0"/>
            <a:ext cx="1066800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>
                <a:solidFill>
                  <a:srgbClr val="6600CC"/>
                </a:solidFill>
              </a:rPr>
              <a:t>P10</a:t>
            </a: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838200" y="1371600"/>
            <a:ext cx="76200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1. The weather was _______ when Tony was in London.</a:t>
            </a:r>
          </a:p>
          <a:p>
            <a:pPr>
              <a:spcBef>
                <a:spcPct val="15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2. Tony played football with _________________.</a:t>
            </a:r>
          </a:p>
          <a:p>
            <a:pPr>
              <a:spcBef>
                <a:spcPct val="15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3. </a:t>
            </a:r>
            <a:r>
              <a:rPr lang="en-US" altLang="zh-CN" sz="3600" dirty="0" err="1">
                <a:latin typeface="Times New Roman" panose="02020603050405020304" pitchFamily="18" charset="0"/>
              </a:rPr>
              <a:t>Daming</a:t>
            </a:r>
            <a:r>
              <a:rPr lang="en-US" altLang="zh-CN" sz="3600" dirty="0">
                <a:latin typeface="Times New Roman" panose="02020603050405020304" pitchFamily="18" charset="0"/>
              </a:rPr>
              <a:t> is surprised to hear that Tony _________________________.</a:t>
            </a:r>
          </a:p>
          <a:p>
            <a:pPr>
              <a:spcBef>
                <a:spcPct val="15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4. Tony didn’t go to lessons. He was ___________.</a:t>
            </a:r>
          </a:p>
        </p:txBody>
      </p:sp>
      <p:pic>
        <p:nvPicPr>
          <p:cNvPr id="269320" name="Picture 8" descr="MC900441506[1]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560388"/>
            <a:ext cx="936625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4876800" y="13716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solidFill>
                  <a:srgbClr val="FF0066"/>
                </a:solidFill>
              </a:rPr>
              <a:t> nice</a:t>
            </a:r>
          </a:p>
        </p:txBody>
      </p:sp>
      <p:sp>
        <p:nvSpPr>
          <p:cNvPr id="269322" name="Text Box 10"/>
          <p:cNvSpPr txBox="1">
            <a:spLocks noChangeArrowheads="1"/>
          </p:cNvSpPr>
          <p:nvPr/>
        </p:nvSpPr>
        <p:spPr bwMode="auto">
          <a:xfrm>
            <a:off x="1219200" y="309245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solidFill>
                  <a:srgbClr val="FF0066"/>
                </a:solidFill>
              </a:rPr>
              <a:t>Susie’s classmates</a:t>
            </a:r>
          </a:p>
        </p:txBody>
      </p:sp>
      <p:sp>
        <p:nvSpPr>
          <p:cNvPr id="269323" name="Text Box 11"/>
          <p:cNvSpPr txBox="1">
            <a:spLocks noChangeArrowheads="1"/>
          </p:cNvSpPr>
          <p:nvPr/>
        </p:nvSpPr>
        <p:spPr bwMode="auto">
          <a:xfrm>
            <a:off x="2209800" y="426720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solidFill>
                  <a:srgbClr val="FF0066"/>
                </a:solidFill>
              </a:rPr>
              <a:t> went to school on his holiday</a:t>
            </a:r>
          </a:p>
        </p:txBody>
      </p:sp>
      <p:sp>
        <p:nvSpPr>
          <p:cNvPr id="269324" name="Text Box 12"/>
          <p:cNvSpPr txBox="1">
            <a:spLocks noChangeArrowheads="1"/>
          </p:cNvSpPr>
          <p:nvPr/>
        </p:nvSpPr>
        <p:spPr bwMode="auto">
          <a:xfrm>
            <a:off x="1219200" y="5410200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i="1">
                <a:solidFill>
                  <a:srgbClr val="FF0066"/>
                </a:solidFill>
              </a:rPr>
              <a:t> just visiting</a:t>
            </a:r>
          </a:p>
        </p:txBody>
      </p:sp>
      <p:sp>
        <p:nvSpPr>
          <p:cNvPr id="269326" name="AutoShape 14"/>
          <p:cNvSpPr>
            <a:spLocks noChangeArrowheads="1"/>
          </p:cNvSpPr>
          <p:nvPr/>
        </p:nvSpPr>
        <p:spPr bwMode="auto">
          <a:xfrm>
            <a:off x="406400" y="1600200"/>
            <a:ext cx="8077200" cy="4038600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9325" name="Text Box 13"/>
          <p:cNvSpPr txBox="1">
            <a:spLocks noChangeArrowheads="1"/>
          </p:cNvSpPr>
          <p:nvPr/>
        </p:nvSpPr>
        <p:spPr bwMode="auto">
          <a:xfrm>
            <a:off x="939800" y="2133600"/>
            <a:ext cx="7239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dirty="0"/>
              <a:t>Now we are going to hear about Tony’s trip to London.</a:t>
            </a:r>
          </a:p>
          <a:p>
            <a:r>
              <a:rPr lang="en-US" altLang="zh-CN" sz="3600" dirty="0"/>
              <a:t>What did he do when he was there?</a:t>
            </a:r>
          </a:p>
          <a:p>
            <a:r>
              <a:rPr lang="en-US" altLang="zh-CN" sz="3600" dirty="0"/>
              <a:t>Let’s read the sentences in Activity 2 first.</a:t>
            </a:r>
          </a:p>
        </p:txBody>
      </p:sp>
      <p:pic>
        <p:nvPicPr>
          <p:cNvPr id="269327" name="Picture 15" descr="cutecharacterintr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5029200"/>
            <a:ext cx="101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69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69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/>
      <p:bldP spid="269317" grpId="0"/>
      <p:bldP spid="269318" grpId="0" animBg="1"/>
      <p:bldP spid="269319" grpId="0"/>
      <p:bldP spid="269321" grpId="0"/>
      <p:bldP spid="269322" grpId="0"/>
      <p:bldP spid="269323" grpId="0"/>
      <p:bldP spid="269324" grpId="0"/>
      <p:bldP spid="269326" grpId="0" animBg="1"/>
      <p:bldP spid="269325" grpId="0"/>
    </p:bldLst>
  </p:timing>
</p:sld>
</file>

<file path=ppt/theme/theme1.xml><?xml version="1.0" encoding="utf-8"?>
<a:theme xmlns:a="http://schemas.openxmlformats.org/drawingml/2006/main" name="WWW.2PPT.COM&#10;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2082</Words>
  <Application>Microsoft Office PowerPoint</Application>
  <PresentationFormat>全屏显示(4:3)</PresentationFormat>
  <Paragraphs>272</Paragraphs>
  <Slides>41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2" baseType="lpstr">
      <vt:lpstr>华文新魏</vt:lpstr>
      <vt:lpstr>楷体_GB2312</vt:lpstr>
      <vt:lpstr>宋体</vt:lpstr>
      <vt:lpstr>微软雅黑</vt:lpstr>
      <vt:lpstr>Arial</vt:lpstr>
      <vt:lpstr>Arial Narrow</vt:lpstr>
      <vt:lpstr>Comic Sans MS</vt:lpstr>
      <vt:lpstr>Monotype Corsiva</vt:lpstr>
      <vt:lpstr>Times New Roman</vt:lpstr>
      <vt:lpstr>Verdana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2023-01-17T01:22:21Z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9F76C810370C47BB8EDAA15FF29E0264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