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3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6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8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9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0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2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3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4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5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6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7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8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9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20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21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350" r:id="rId4"/>
    <p:sldId id="351" r:id="rId5"/>
    <p:sldId id="352" r:id="rId6"/>
    <p:sldId id="267" r:id="rId7"/>
    <p:sldId id="271" r:id="rId8"/>
    <p:sldId id="358" r:id="rId9"/>
    <p:sldId id="359" r:id="rId10"/>
    <p:sldId id="289" r:id="rId11"/>
    <p:sldId id="363" r:id="rId12"/>
    <p:sldId id="361" r:id="rId13"/>
    <p:sldId id="360" r:id="rId14"/>
    <p:sldId id="353" r:id="rId15"/>
    <p:sldId id="354" r:id="rId16"/>
    <p:sldId id="362" r:id="rId17"/>
    <p:sldId id="355" r:id="rId18"/>
    <p:sldId id="364" r:id="rId19"/>
    <p:sldId id="365" r:id="rId20"/>
    <p:sldId id="292" r:id="rId21"/>
    <p:sldId id="278" r:id="rId22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8" autoAdjust="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heme" Target="../theme/theme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010B-E55A-459D-997C-DDBC8832802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84D30-45D8-4AAD-9FB7-5A5850F422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F163-0A74-472D-8CFB-E3064EEF6B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3058-8B23-46A2-9FA4-FAD2D258A5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04.xml"/><Relationship Id="rId7" Type="http://schemas.openxmlformats.org/officeDocument/2006/relationships/image" Target="../media/image21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image" Target="../media/image29.jpe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image" Target="../media/image28.png"/><Relationship Id="rId5" Type="http://schemas.openxmlformats.org/officeDocument/2006/relationships/tags" Target="../tags/tag118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117.xml"/><Relationship Id="rId9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2" Type="http://schemas.openxmlformats.org/officeDocument/2006/relationships/tags" Target="../tags/tag126.xml"/><Relationship Id="rId16" Type="http://schemas.openxmlformats.org/officeDocument/2006/relationships/image" Target="../media/image21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5" Type="http://schemas.openxmlformats.org/officeDocument/2006/relationships/hyperlink" Target="file:///D:\&#36805;&#38647;&#19979;&#36733;\ms09u1-1.swf" TargetMode="External"/><Relationship Id="rId10" Type="http://schemas.openxmlformats.org/officeDocument/2006/relationships/tags" Target="../tags/tag134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42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50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32.jpe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7" Type="http://schemas.openxmlformats.org/officeDocument/2006/relationships/image" Target="../media/image33.jpe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7" Type="http://schemas.openxmlformats.org/officeDocument/2006/relationships/image" Target="../media/image34.jpe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7" Type="http://schemas.openxmlformats.org/officeDocument/2006/relationships/image" Target="../media/image35.jpe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6.png"/><Relationship Id="rId3" Type="http://schemas.microsoft.com/office/2007/relationships/media" Target="../media/media2.mp3"/><Relationship Id="rId7" Type="http://schemas.openxmlformats.org/officeDocument/2006/relationships/tags" Target="../tags/tag188.xml"/><Relationship Id="rId12" Type="http://schemas.microsoft.com/office/2007/relationships/hdphoto" Target="../media/hdphoto1.wdp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7.xml"/><Relationship Id="rId11" Type="http://schemas.openxmlformats.org/officeDocument/2006/relationships/image" Target="../media/image22.png"/><Relationship Id="rId5" Type="http://schemas.openxmlformats.org/officeDocument/2006/relationships/tags" Target="../tags/tag186.xml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37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image" Target="../media/image4.jpeg"/><Relationship Id="rId3" Type="http://schemas.openxmlformats.org/officeDocument/2006/relationships/tags" Target="../tags/tag35.xml"/><Relationship Id="rId21" Type="http://schemas.openxmlformats.org/officeDocument/2006/relationships/image" Target="../media/image7.jpe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notesSlide" Target="../notesSlides/notesSlide3.xml"/><Relationship Id="rId25" Type="http://schemas.openxmlformats.org/officeDocument/2006/relationships/image" Target="../media/image10.jpeg"/><Relationship Id="rId2" Type="http://schemas.openxmlformats.org/officeDocument/2006/relationships/tags" Target="../tags/tag34.xml"/><Relationship Id="rId16" Type="http://schemas.openxmlformats.org/officeDocument/2006/relationships/slideLayout" Target="../slideLayouts/slideLayout5.xml"/><Relationship Id="rId20" Type="http://schemas.openxmlformats.org/officeDocument/2006/relationships/image" Target="../media/image6.jpe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9.jpe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image" Target="../media/image8.jpeg"/><Relationship Id="rId10" Type="http://schemas.openxmlformats.org/officeDocument/2006/relationships/tags" Target="../tags/tag42.xml"/><Relationship Id="rId19" Type="http://schemas.openxmlformats.org/officeDocument/2006/relationships/image" Target="../media/image5.jpe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13.jpe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12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11.jpeg"/><Relationship Id="rId5" Type="http://schemas.openxmlformats.org/officeDocument/2006/relationships/tags" Target="../tags/tag55.xml"/><Relationship Id="rId15" Type="http://schemas.openxmlformats.org/officeDocument/2006/relationships/image" Target="../media/image14.jpeg"/><Relationship Id="rId10" Type="http://schemas.openxmlformats.org/officeDocument/2006/relationships/notesSlide" Target="../notesSlides/notesSlide4.xml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5.xml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18.png"/><Relationship Id="rId3" Type="http://schemas.openxmlformats.org/officeDocument/2006/relationships/tags" Target="../tags/tag64.xml"/><Relationship Id="rId21" Type="http://schemas.openxmlformats.org/officeDocument/2006/relationships/image" Target="../media/image20.jpe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image" Target="../media/image17.png"/><Relationship Id="rId2" Type="http://schemas.openxmlformats.org/officeDocument/2006/relationships/tags" Target="../tags/tag63.xml"/><Relationship Id="rId16" Type="http://schemas.openxmlformats.org/officeDocument/2006/relationships/image" Target="../media/image16.png"/><Relationship Id="rId20" Type="http://schemas.openxmlformats.org/officeDocument/2006/relationships/hyperlink" Target="http://image.baidu.com/i?ct=503316480&amp;tn=baiduimagedetail&amp;statnum=emotion&amp;ipn=d&amp;cs=1555654406,365555498&amp;cg=emotion&amp;word=%E5%AE%B3%E6%80%95%E8%A1%A8%E6%83%85&amp;ie=utf-8&amp;in=3354&amp;cl=2&amp;lm=-1&amp;st=&amp;pn=54&amp;rn=1&amp;di=&amp;ln=608&amp;&amp;fmq=1378374347070_R&amp;ic=&amp;s=&amp;se=&amp;sme=0&amp;tab=&amp;face=&amp;is=&amp;istype=&amp;ist=&amp;jit=&amp;objurl=http://t11.baidu.com/it/u=538403818,1056797004&amp;fm=56" TargetMode="Externa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image" Target="../media/image15.png"/><Relationship Id="rId10" Type="http://schemas.openxmlformats.org/officeDocument/2006/relationships/tags" Target="../tags/tag71.xml"/><Relationship Id="rId19" Type="http://schemas.openxmlformats.org/officeDocument/2006/relationships/image" Target="../media/image19.jpe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7" Type="http://schemas.openxmlformats.org/officeDocument/2006/relationships/tags" Target="../tags/tag81.xml"/><Relationship Id="rId12" Type="http://schemas.microsoft.com/office/2007/relationships/hdphoto" Target="../media/hdphoto1.wdp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0.xml"/><Relationship Id="rId11" Type="http://schemas.openxmlformats.org/officeDocument/2006/relationships/image" Target="../media/image22.png"/><Relationship Id="rId5" Type="http://schemas.openxmlformats.org/officeDocument/2006/relationships/audio" Target="../media/media1.mp3"/><Relationship Id="rId10" Type="http://schemas.openxmlformats.org/officeDocument/2006/relationships/image" Target="../media/image21.png"/><Relationship Id="rId4" Type="http://schemas.microsoft.com/office/2007/relationships/media" Target="../media/media1.mp3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1509601"/>
            <a:ext cx="91459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 8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1</a:t>
            </a:r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dirty="0" smtClean="0">
                <a:solidFill>
                  <a:srgbClr val="F60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you have cups on your heads? </a:t>
            </a:r>
            <a:endParaRPr lang="zh-CN" altLang="en-US" sz="4000" b="1" dirty="0">
              <a:solidFill>
                <a:srgbClr val="F60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6084168" y="692696"/>
            <a:ext cx="954026" cy="8046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517232"/>
            <a:ext cx="9145947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2555776" y="52291"/>
            <a:ext cx="3765040" cy="936631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3082884" y="166663"/>
            <a:ext cx="2536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23604" y="4789813"/>
            <a:ext cx="3097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baseball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766658" y="1340768"/>
            <a:ext cx="33432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2.tooopen.com/images/20151217/tooopen_sy_151847673786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/>
          <a:stretch>
            <a:fillRect/>
          </a:stretch>
        </p:blipFill>
        <p:spPr bwMode="auto">
          <a:xfrm>
            <a:off x="2634468" y="836712"/>
            <a:ext cx="3185592" cy="359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9832" y="4789813"/>
            <a:ext cx="3097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smile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email"/>
          <a:stretch>
            <a:fillRect/>
          </a:stretch>
        </p:blipFill>
        <p:spPr bwMode="auto">
          <a:xfrm>
            <a:off x="755650" y="1108949"/>
            <a:ext cx="3086018" cy="26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5650" y="3500438"/>
            <a:ext cx="2592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>
                <a:latin typeface="幼圆" panose="02010509060101010101" pitchFamily="49" charset="-122"/>
              </a:rPr>
              <a:t>a c</a:t>
            </a:r>
            <a:r>
              <a:rPr lang="en-US" altLang="zh-CN" sz="6000" u="sng">
                <a:latin typeface="幼圆" panose="02010509060101010101" pitchFamily="49" charset="-122"/>
              </a:rPr>
              <a:t>a</a:t>
            </a:r>
            <a:r>
              <a:rPr lang="en-US" altLang="zh-CN" sz="6000">
                <a:latin typeface="幼圆" panose="02010509060101010101" pitchFamily="49" charset="-122"/>
              </a:rPr>
              <a:t>p</a:t>
            </a:r>
          </a:p>
        </p:txBody>
      </p:sp>
      <p:sp>
        <p:nvSpPr>
          <p:cNvPr id="33796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92725" y="3429000"/>
            <a:ext cx="2047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latin typeface="幼圆" panose="02010509060101010101" pitchFamily="49" charset="-122"/>
              </a:rPr>
              <a:t>a c</a:t>
            </a:r>
            <a:r>
              <a:rPr lang="en-US" altLang="zh-CN" sz="6000" u="sng">
                <a:latin typeface="幼圆" panose="02010509060101010101" pitchFamily="49" charset="-122"/>
              </a:rPr>
              <a:t>u</a:t>
            </a:r>
            <a:r>
              <a:rPr lang="en-US" altLang="zh-CN" sz="6000">
                <a:latin typeface="幼圆" panose="02010509060101010101" pitchFamily="49" charset="-122"/>
              </a:rPr>
              <a:t>p</a:t>
            </a:r>
          </a:p>
        </p:txBody>
      </p:sp>
      <p:sp>
        <p:nvSpPr>
          <p:cNvPr id="3379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276600" y="4365625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3798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35375" y="3573463"/>
            <a:ext cx="165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幼圆" panose="02010509060101010101" pitchFamily="49" charset="-122"/>
              </a:rPr>
              <a:t>not</a:t>
            </a:r>
          </a:p>
        </p:txBody>
      </p:sp>
      <p:sp>
        <p:nvSpPr>
          <p:cNvPr id="33799" name="文本框 3379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67400" y="3995738"/>
            <a:ext cx="18732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latin typeface="幼圆" panose="02010509060101010101" pitchFamily="49" charset="-122"/>
              </a:rPr>
              <a:t>/ </a:t>
            </a:r>
            <a:r>
              <a:rPr lang="en-US" altLang="zh-CN" sz="6600" b="1">
                <a:solidFill>
                  <a:srgbClr val="FF0000"/>
                </a:solidFill>
                <a:latin typeface="幼圆" panose="02010509060101010101" pitchFamily="49" charset="-122"/>
              </a:rPr>
              <a:t>ʌ</a:t>
            </a:r>
            <a:r>
              <a:rPr lang="en-US" altLang="zh-CN" sz="6000">
                <a:latin typeface="幼圆" panose="02010509060101010101" pitchFamily="49" charset="-122"/>
              </a:rPr>
              <a:t> /  </a:t>
            </a:r>
          </a:p>
          <a:p>
            <a:endParaRPr lang="en-US" altLang="zh-CN" sz="6000">
              <a:latin typeface="幼圆" panose="02010509060101010101" pitchFamily="49" charset="-122"/>
            </a:endParaRPr>
          </a:p>
        </p:txBody>
      </p:sp>
      <p:sp>
        <p:nvSpPr>
          <p:cNvPr id="33800" name="文本框 3379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76375" y="4365625"/>
            <a:ext cx="1284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latin typeface="幼圆" panose="02010509060101010101" pitchFamily="49" charset="-122"/>
              </a:rPr>
              <a:t>/</a:t>
            </a:r>
            <a:r>
              <a:rPr lang="en-US" altLang="zh-CN" sz="6000">
                <a:solidFill>
                  <a:srgbClr val="FF0000"/>
                </a:solidFill>
                <a:latin typeface="幼圆" panose="02010509060101010101" pitchFamily="49" charset="-122"/>
              </a:rPr>
              <a:t>æ</a:t>
            </a:r>
            <a:r>
              <a:rPr lang="en-US" altLang="zh-CN" sz="6000">
                <a:latin typeface="幼圆" panose="02010509060101010101" pitchFamily="49" charset="-122"/>
              </a:rPr>
              <a:t>/</a:t>
            </a:r>
          </a:p>
        </p:txBody>
      </p:sp>
      <p:pic>
        <p:nvPicPr>
          <p:cNvPr id="34824" name="图片 33800" descr="12340805_161619329191_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 cstate="email"/>
          <a:stretch>
            <a:fillRect/>
          </a:stretch>
        </p:blipFill>
        <p:spPr bwMode="auto">
          <a:xfrm>
            <a:off x="4892151" y="1080354"/>
            <a:ext cx="3457401" cy="232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9" grpId="0"/>
      <p:bldP spid="338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3276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7419" y="1095945"/>
            <a:ext cx="6486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Why are they laughing? </a:t>
            </a:r>
          </a:p>
        </p:txBody>
      </p:sp>
      <p:sp>
        <p:nvSpPr>
          <p:cNvPr id="33794" name="文本框 3277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7419" y="2535808"/>
            <a:ext cx="7097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What did they plan to do?</a:t>
            </a:r>
          </a:p>
        </p:txBody>
      </p:sp>
      <p:sp>
        <p:nvSpPr>
          <p:cNvPr id="33795" name="文本框 3277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7419" y="3645024"/>
            <a:ext cx="698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What was in Sam’s bag?</a:t>
            </a:r>
          </a:p>
        </p:txBody>
      </p:sp>
      <p:sp>
        <p:nvSpPr>
          <p:cNvPr id="33796" name="文本框 32772">
            <a:hlinkClick r:id="rId15" action="ppaction://hlinkfile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7418" y="4865912"/>
            <a:ext cx="7521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What did they do at last?</a:t>
            </a:r>
          </a:p>
        </p:txBody>
      </p:sp>
      <p:sp>
        <p:nvSpPr>
          <p:cNvPr id="32774" name="文本框 3277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71600" y="3003390"/>
            <a:ext cx="802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They planned to play a baseball game.</a:t>
            </a:r>
          </a:p>
        </p:txBody>
      </p:sp>
      <p:sp>
        <p:nvSpPr>
          <p:cNvPr id="32775" name="文本框 3277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9797" y="4172705"/>
            <a:ext cx="741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 were baseball caps.</a:t>
            </a:r>
          </a:p>
        </p:txBody>
      </p:sp>
      <p:sp>
        <p:nvSpPr>
          <p:cNvPr id="32776" name="文本框 3277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7584" y="531119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They went to the playground and played baseball.</a:t>
            </a:r>
          </a:p>
        </p:txBody>
      </p:sp>
      <p:sp>
        <p:nvSpPr>
          <p:cNvPr id="32777" name="矩形 3277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36080" y="1743644"/>
            <a:ext cx="8893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Because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Lingling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made a mistake.</a:t>
            </a: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3779912" y="166663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课文理解</a:t>
            </a:r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>
            <p:custDataLst>
              <p:tags r:id="rId10"/>
            </p:custDataLst>
          </p:nvPr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课文理解</a:t>
              </a:r>
              <a:endPara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/>
      <p:bldP spid="32776" grpId="0"/>
      <p:bldP spid="327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67544" y="1700808"/>
            <a:ext cx="8136904" cy="4248472"/>
          </a:xfrm>
        </p:spPr>
        <p:txBody>
          <a:bodyPr>
            <a:normAutofit/>
          </a:bodyPr>
          <a:lstStyle/>
          <a:p>
            <a:pPr marL="68580" indent="0" eaLnBrk="1" hangingPunct="1">
              <a:buNone/>
            </a:pP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表示“为什么”，用来询问原因，一般要用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because…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来回答。</a:t>
            </a:r>
            <a:endParaRPr lang="en-US" altLang="zh-CN" sz="24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" indent="0" eaLnBrk="1" hangingPunct="1">
              <a:buNone/>
            </a:pPr>
            <a:endParaRPr lang="zh-CN" altLang="en-US" sz="24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" indent="0" eaLnBrk="1" hangingPunct="1">
              <a:buNone/>
            </a:pP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—Why are you laughing?</a:t>
            </a:r>
          </a:p>
          <a:p>
            <a:pPr marL="68580" indent="0">
              <a:buNone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—Because I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 happy.</a:t>
            </a:r>
          </a:p>
          <a:p>
            <a:pPr marL="68580" indent="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—Why are you late? </a:t>
            </a:r>
          </a:p>
          <a:p>
            <a:pPr marL="68580" indent="0">
              <a:buNone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—Because I get up late.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3779912" y="166663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课文理解</a:t>
            </a:r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>
              <a:off x="3779912" y="166663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重要句型</a:t>
              </a: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48263" y="1341438"/>
            <a:ext cx="2142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crying----sad</a:t>
            </a:r>
          </a:p>
        </p:txBody>
      </p:sp>
      <p:sp>
        <p:nvSpPr>
          <p:cNvPr id="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0825" y="4508500"/>
            <a:ext cx="83518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—Why</a:t>
            </a:r>
            <a:r>
              <a:rPr lang="en-US" altLang="zh-CN" sz="24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he crying?</a:t>
            </a:r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528" y="505489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Because</a:t>
            </a: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he is sad.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7" name="Picture 20" descr="复件 荷花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6858000" y="5257800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20130318110038_297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467544" y="836712"/>
            <a:ext cx="4305154" cy="3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25870" y="1469380"/>
            <a:ext cx="2579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running---afraid</a:t>
            </a:r>
          </a:p>
        </p:txBody>
      </p:sp>
      <p:sp>
        <p:nvSpPr>
          <p:cNvPr id="27651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7086" y="4226514"/>
            <a:ext cx="8351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</a:t>
            </a:r>
            <a:r>
              <a:rPr lang="en-US" altLang="zh-CN" sz="24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he running?</a:t>
            </a:r>
          </a:p>
        </p:txBody>
      </p:sp>
      <p:sp>
        <p:nvSpPr>
          <p:cNvPr id="2765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2054" y="4912022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Because  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he is afraid.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6" name="图片 27652" descr="Img26619078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427289" y="1052736"/>
            <a:ext cx="4393067" cy="303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87636" y="1041813"/>
            <a:ext cx="2355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sleeping--tired</a:t>
            </a:r>
          </a:p>
        </p:txBody>
      </p:sp>
      <p:sp>
        <p:nvSpPr>
          <p:cNvPr id="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2749" y="4281900"/>
            <a:ext cx="83518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—Why</a:t>
            </a:r>
            <a:r>
              <a:rPr lang="en-US" altLang="zh-CN" sz="24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she sleeping?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5536" y="4901323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—Because  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she is tired.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3" name="Picture 5" descr="5428L9D3K76K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469016" y="980728"/>
            <a:ext cx="4463876" cy="29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87636" y="1041813"/>
            <a:ext cx="2114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shout--angry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2749" y="4281900"/>
            <a:ext cx="83518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—Why </a:t>
            </a: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are you shouting</a:t>
            </a:r>
            <a:r>
              <a:rPr lang="en-US" altLang="zh-CN" sz="24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5536" y="4901323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—Because </a:t>
            </a: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24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 angry.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8" name="Picture 4" descr="https://i02picsos.sogoucdn.com/9b4b102516df87a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456234" y="908721"/>
            <a:ext cx="3827734" cy="26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9ztj.com/file/upload/image/201607/09/20160709111929_15847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539552" y="908720"/>
            <a:ext cx="47625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87636" y="1041813"/>
            <a:ext cx="1951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eat--hungry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749" y="4281900"/>
            <a:ext cx="83518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—Why </a:t>
            </a: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are you eating</a:t>
            </a:r>
            <a:r>
              <a:rPr lang="en-US" altLang="zh-CN" sz="24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5536" y="4901323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—Because </a:t>
            </a: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24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 hungry.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365148" y="1196752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 goals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502732" y="2276872"/>
            <a:ext cx="83177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能够掌握单词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cup, planned, baseball, more, smile, mistake, with, said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能够掌握句子：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Why do you have cups on your heads?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Why are you laughing?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“Why …?”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对不理解的事情进行询问并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回答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7"/>
              </p:custDataLst>
            </p:nvPr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课文学习</a:t>
              </a:r>
              <a:endPara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523593" y="1268760"/>
            <a:ext cx="2902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 Listen and say.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M8-U1-3 Listen and say.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2280" y="843136"/>
            <a:ext cx="1312912" cy="1312912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611560" y="2420888"/>
            <a:ext cx="7289813" cy="343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1763688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435240" y="2204864"/>
            <a:ext cx="8612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Recite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text.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Try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 make a poster talk about your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hero.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435240" y="1159877"/>
            <a:ext cx="28416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New picture"/>
          <p:cNvPicPr/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319000" y="126746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9218" descr="外套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email"/>
          <a:stretch>
            <a:fillRect/>
          </a:stretch>
        </p:blipFill>
        <p:spPr bwMode="auto">
          <a:xfrm>
            <a:off x="684213" y="620713"/>
            <a:ext cx="22320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9219" descr="T恤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3851920" y="692696"/>
            <a:ext cx="1656184" cy="150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图片 9220" descr="icon2_0619369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email"/>
          <a:stretch>
            <a:fillRect/>
          </a:stretch>
        </p:blipFill>
        <p:spPr bwMode="auto">
          <a:xfrm>
            <a:off x="3419475" y="4076700"/>
            <a:ext cx="20891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9221" descr="200781910273920_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6443663" y="620713"/>
            <a:ext cx="164623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9222" descr="icon2_08264084">
            <a:hlinkClick r:id="rId22" action="ppaction://hlinksldjump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email"/>
          <a:stretch>
            <a:fillRect/>
          </a:stretch>
        </p:blipFill>
        <p:spPr bwMode="auto">
          <a:xfrm>
            <a:off x="6227763" y="2924175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9223" descr="7871662_094156195112_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email"/>
          <a:stretch>
            <a:fillRect/>
          </a:stretch>
        </p:blipFill>
        <p:spPr bwMode="auto">
          <a:xfrm>
            <a:off x="3563938" y="2636838"/>
            <a:ext cx="18732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图片 9224" descr="u=1257674343,2987648263&amp;fm=21&amp;gp=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611188" y="3141663"/>
            <a:ext cx="2590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文本框 922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5650" y="2420938"/>
            <a:ext cx="1728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coat</a:t>
            </a:r>
          </a:p>
        </p:txBody>
      </p:sp>
      <p:sp>
        <p:nvSpPr>
          <p:cNvPr id="9227" name="文本框 922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32138" y="1844675"/>
            <a:ext cx="2303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T-shirt</a:t>
            </a:r>
          </a:p>
        </p:txBody>
      </p:sp>
      <p:sp>
        <p:nvSpPr>
          <p:cNvPr id="9228" name="文本框 92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156325" y="2420938"/>
            <a:ext cx="1728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dress</a:t>
            </a:r>
          </a:p>
        </p:txBody>
      </p:sp>
      <p:sp>
        <p:nvSpPr>
          <p:cNvPr id="9229" name="文本框 92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27538" y="5445125"/>
            <a:ext cx="1728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cap</a:t>
            </a:r>
          </a:p>
        </p:txBody>
      </p:sp>
      <p:sp>
        <p:nvSpPr>
          <p:cNvPr id="9230" name="文本框 922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92500" y="3789363"/>
            <a:ext cx="2376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sweater</a:t>
            </a:r>
          </a:p>
        </p:txBody>
      </p:sp>
      <p:sp>
        <p:nvSpPr>
          <p:cNvPr id="9231" name="文本框 92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4213" y="5157788"/>
            <a:ext cx="2447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raincoat</a:t>
            </a:r>
          </a:p>
        </p:txBody>
      </p:sp>
      <p:sp>
        <p:nvSpPr>
          <p:cNvPr id="9232" name="文本框 923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56325" y="4652963"/>
            <a:ext cx="1728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shoes</a:t>
            </a:r>
          </a:p>
        </p:txBody>
      </p:sp>
      <p:sp>
        <p:nvSpPr>
          <p:cNvPr id="17" name="TextBox 16"/>
          <p:cNvSpPr txBox="1"/>
          <p:nvPr>
            <p:custDataLst>
              <p:tags r:id="rId15"/>
            </p:custDataLst>
          </p:nvPr>
        </p:nvSpPr>
        <p:spPr>
          <a:xfrm>
            <a:off x="1800225" y="9884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Lead-in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/>
      <p:bldP spid="9228" grpId="0"/>
      <p:bldP spid="9229" grpId="0"/>
      <p:bldP spid="9230" grpId="0"/>
      <p:bldP spid="9231" grpId="0"/>
      <p:bldP spid="92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0242" descr="足球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971550" y="620713"/>
            <a:ext cx="259238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0243" descr="乒乓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5580063" y="549275"/>
            <a:ext cx="273685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10244" descr="篮球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1476375" y="3573463"/>
            <a:ext cx="21590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10245" descr="棒球">
            <a:hlinkClick r:id="rId14" action="ppaction://hlinksldjump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6156325" y="3284538"/>
            <a:ext cx="22320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文本框 102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0113" y="2781300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football</a:t>
            </a:r>
          </a:p>
        </p:txBody>
      </p:sp>
      <p:sp>
        <p:nvSpPr>
          <p:cNvPr id="10248" name="文本框 1024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5738" y="4292600"/>
            <a:ext cx="2449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baseball</a:t>
            </a:r>
          </a:p>
        </p:txBody>
      </p:sp>
      <p:sp>
        <p:nvSpPr>
          <p:cNvPr id="10249" name="文本框 1024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87900" y="2565400"/>
            <a:ext cx="367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table tennis</a:t>
            </a:r>
          </a:p>
        </p:txBody>
      </p:sp>
      <p:sp>
        <p:nvSpPr>
          <p:cNvPr id="10250" name="文本框 1024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03350" y="5516563"/>
            <a:ext cx="3097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basketball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10249" grpId="0"/>
      <p:bldP spid="102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1266" descr="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755650" y="692150"/>
            <a:ext cx="21605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11267" descr="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3563938" y="549275"/>
            <a:ext cx="20161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11268" descr="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6227763" y="549275"/>
            <a:ext cx="21336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1269" descr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755650" y="3068638"/>
            <a:ext cx="23066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11270" descr="8948226-1_w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email"/>
          <a:stretch>
            <a:fillRect/>
          </a:stretch>
        </p:blipFill>
        <p:spPr bwMode="auto">
          <a:xfrm>
            <a:off x="6443663" y="3213100"/>
            <a:ext cx="1893887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11271" descr="u=538403818,1056797004&amp;fm=56">
            <a:hlinkClick r:id="rId20"/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3779838" y="306863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文本框 1127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5650" y="2420938"/>
            <a:ext cx="1728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happy</a:t>
            </a:r>
          </a:p>
        </p:txBody>
      </p:sp>
      <p:sp>
        <p:nvSpPr>
          <p:cNvPr id="11274" name="文本框 1127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63938" y="2420938"/>
            <a:ext cx="1728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sad</a:t>
            </a:r>
          </a:p>
        </p:txBody>
      </p:sp>
      <p:sp>
        <p:nvSpPr>
          <p:cNvPr id="11275" name="文本框 1127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1863" y="4941888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hungry</a:t>
            </a:r>
          </a:p>
        </p:txBody>
      </p:sp>
      <p:sp>
        <p:nvSpPr>
          <p:cNvPr id="11276" name="文本框 1127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72225" y="2565400"/>
            <a:ext cx="1728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bored</a:t>
            </a:r>
          </a:p>
        </p:txBody>
      </p:sp>
      <p:sp>
        <p:nvSpPr>
          <p:cNvPr id="11277" name="文本框 1127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08400" y="5157788"/>
            <a:ext cx="1728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afraid</a:t>
            </a:r>
          </a:p>
        </p:txBody>
      </p:sp>
      <p:sp>
        <p:nvSpPr>
          <p:cNvPr id="11278" name="文本框 1127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87450" y="5157788"/>
            <a:ext cx="1728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angry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  <p:bldP spid="11275" grpId="0"/>
      <p:bldP spid="11276" grpId="0"/>
      <p:bldP spid="11277" grpId="0"/>
      <p:bldP spid="112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8892" y="1268760"/>
            <a:ext cx="6265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Look, listen and say.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539552" y="1903264"/>
            <a:ext cx="5775162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Where's my bag?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 put it on your bed.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Why can't I see it?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Oh, it's under my bed.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7"/>
              </p:custDataLst>
            </p:nvPr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课文学习</a:t>
              </a:r>
              <a:endPara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M8-U1-1 Look,listen and say.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8264" y="906335"/>
            <a:ext cx="1384920" cy="1384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6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323528" y="829396"/>
            <a:ext cx="2926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Listen and read.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787" y="1628800"/>
            <a:ext cx="4764063" cy="21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5536" y="3986480"/>
            <a:ext cx="9144000" cy="168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Sam came into the classroom and saw some friends there . They had cups on their heads. “Why do you have cups on your heads ?Why are you laughing?”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09652" y="908720"/>
            <a:ext cx="5184576" cy="243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568" y="3501008"/>
            <a:ext cx="82089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err="1">
                <a:latin typeface="微软雅黑" panose="020B0503020204020204" pitchFamily="34" charset="-122"/>
                <a:ea typeface="微软雅黑" panose="020B0503020204020204" pitchFamily="34" charset="-122"/>
              </a:rPr>
              <a:t>Daming told him the story. They planned to play a baseball game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Amy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asked Lingling to bring some caps for the game. But Lingling brought some cups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They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all laughed. Then they put the cups on their heads and laughed more.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63688" y="692696"/>
            <a:ext cx="502479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02528" y="1103713"/>
            <a:ext cx="5040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/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0793" y="2924944"/>
            <a:ext cx="84116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Sam  smiled. “It</a:t>
            </a:r>
            <a:r>
              <a:rPr lang="en-US" altLang="zh-CN" sz="240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 easy to make mistakes with English words,”he said. “I make lots of mistakes with Chinese words too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Now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look what</a:t>
            </a:r>
            <a:r>
              <a:rPr lang="en-US" altLang="zh-CN" sz="240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 in my bag!” Sam opened  his bag  .There were baseball caps!“Hooray!” everyone shouted . They put the caps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on.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Then they went to the playground and played baseball together.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全屏显示(4:3)</PresentationFormat>
  <Paragraphs>104</Paragraphs>
  <Slides>21</Slides>
  <Notes>21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 Unicode MS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cp:lastPrinted>2021-02-09T05:31:00Z</cp:lastPrinted>
  <dcterms:created xsi:type="dcterms:W3CDTF">2021-02-09T05:31:00Z</dcterms:created>
  <dcterms:modified xsi:type="dcterms:W3CDTF">2023-01-17T01:22:25Z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0EDB9840B5BC4FBEBBE287B3C7773B48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