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BF77C-B49A-4BBA-9515-EF2E3C6E17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0648C-B59C-402D-A224-5F8F15FE17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0648C-B59C-402D-A224-5F8F15FE172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440F0-C79C-47C6-9748-38C31A77A0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C6701-E0F7-4056-A250-313C602A9D7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352FE-45AE-4A0A-BAB5-C1D389A83DF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8E175-F6E7-4396-8193-99B0F55D818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E5D6E-EA41-4643-8521-B2BCAF8297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792C5-5A4B-4109-A4EF-C5A60627C0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96391-966D-4AF8-8FE3-B1630C3BA2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0999A-B146-4BB7-95CF-39FF2D3EBE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A1CFB-FE6F-4110-8602-576D0A4C98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DE4AD-C3B4-4DD3-B4C1-D018A911FA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F1047-C7BC-4201-8981-5879AD73C8F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1F0247A-607B-47F1-A537-65BD1776D1B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WordArt 2"/>
          <p:cNvSpPr>
            <a:spLocks noChangeArrowheads="1" noChangeShapeType="1"/>
          </p:cNvSpPr>
          <p:nvPr/>
        </p:nvSpPr>
        <p:spPr bwMode="auto">
          <a:xfrm>
            <a:off x="1066800" y="1600200"/>
            <a:ext cx="6985000" cy="931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FF0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Unit 3 Online tours</a:t>
            </a:r>
            <a:endParaRPr lang="zh-CN" altLang="en-US" sz="3600" b="1" kern="10" dirty="0">
              <a:ln w="12700">
                <a:solidFill>
                  <a:srgbClr val="FF0000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118041" y="3505200"/>
            <a:ext cx="28825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 dirty="0" smtClean="0">
                <a:solidFill>
                  <a:schemeClr val="hlink"/>
                </a:solidFill>
                <a:effectLst>
                  <a:prstShdw prst="shdw18" dist="17961" dir="13500000">
                    <a:schemeClr val="hlink">
                      <a:gamma/>
                      <a:shade val="60000"/>
                      <a:invGamma/>
                    </a:schemeClr>
                  </a:prstShdw>
                </a:effectLst>
                <a:latin typeface="Arial" panose="020B0604020202020204"/>
                <a:cs typeface="Arial" panose="020B0604020202020204"/>
              </a:rPr>
              <a:t>Reading II</a:t>
            </a:r>
            <a:endParaRPr lang="zh-CN" altLang="en-US" sz="4400" b="1" dirty="0">
              <a:solidFill>
                <a:schemeClr val="hlink"/>
              </a:solidFill>
              <a:effectLst>
                <a:prstShdw prst="shdw18" dist="17961" dir="13500000">
                  <a:schemeClr val="hlink">
                    <a:gamma/>
                    <a:shade val="60000"/>
                    <a:invGamma/>
                  </a:schemeClr>
                </a:prst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12055" y="54864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323850" y="620713"/>
            <a:ext cx="8424863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6.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It’s exciting to see</a:t>
            </a:r>
            <a:r>
              <a:rPr lang="en-US" sz="3600" b="1">
                <a:latin typeface="Times New Roman" panose="02020603050405020304" pitchFamily="18" charset="0"/>
              </a:rPr>
              <a:t> the huge glass ball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falling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through the darkness</a:t>
            </a:r>
            <a:r>
              <a:rPr lang="en-US" sz="3600" b="1">
                <a:latin typeface="Times New Roman" panose="02020603050405020304" pitchFamily="18" charset="0"/>
              </a:rPr>
              <a:t>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1) It’s ex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citing to see ...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看到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……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很激动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It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’s + </a:t>
            </a:r>
            <a:r>
              <a:rPr lang="en-US" sz="3600" b="1" i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adj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 + to do sth.  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做某事怎么样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e.g. 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对我来说按时完成这么多的工作很困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    难。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    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It</a:t>
            </a: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’s ____________ me _________ so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    much work on time.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016125" y="4652963"/>
            <a:ext cx="2432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difficult for</a:t>
            </a:r>
            <a:endParaRPr lang="en-US" altLang="zh-CN" sz="3600">
              <a:solidFill>
                <a:srgbClr val="FF0000"/>
              </a:solidFill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5608638" y="4652963"/>
            <a:ext cx="1771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to finish</a:t>
            </a:r>
            <a:endParaRPr lang="en-US" altLang="zh-CN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utoUpdateAnimBg="0"/>
      <p:bldP spid="8294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77800" y="333375"/>
            <a:ext cx="885825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2) see sb. doing 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看见某人正在做某事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e.g. 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我刚才看见很多孩子在操场上打篮球。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    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I ______ many children _________ 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       basketball on the playground just now.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527175" y="1803400"/>
            <a:ext cx="6140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saw                                 playing</a:t>
            </a:r>
            <a:endParaRPr lang="en-US" altLang="zh-CN" sz="3600">
              <a:solidFill>
                <a:srgbClr val="FF0000"/>
              </a:solidFill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900113" y="3141663"/>
            <a:ext cx="7775575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感官动词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see, watch, observe, notice, look at, 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hear, listen to, smell, taste, feel</a:t>
            </a:r>
            <a:r>
              <a:rPr lang="en-US" sz="3600" b="1">
                <a:latin typeface="Times New Roman" panose="02020603050405020304" pitchFamily="18" charset="0"/>
              </a:rPr>
              <a:t> + 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do  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表示动作的完整性，真实性；</a:t>
            </a:r>
            <a:r>
              <a:rPr lang="en-US" sz="3600" b="1">
                <a:solidFill>
                  <a:srgbClr val="D60093"/>
                </a:solidFill>
                <a:latin typeface="Times New Roman" panose="02020603050405020304" pitchFamily="18" charset="0"/>
              </a:rPr>
              <a:t>+doing </a:t>
            </a:r>
            <a:r>
              <a:rPr lang="zh-CN" altLang="en-US" sz="3600" b="1">
                <a:solidFill>
                  <a:srgbClr val="D60093"/>
                </a:solidFill>
                <a:latin typeface="Times New Roman" panose="02020603050405020304" pitchFamily="18" charset="0"/>
              </a:rPr>
              <a:t>表示动作的连续性，进行性。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  <p:bldP spid="839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327650"/>
          </a:xfrm>
          <a:noFill/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 </a:t>
            </a:r>
            <a:r>
              <a:rPr lang="en-US" sz="3600" b="1">
                <a:latin typeface="Times New Roman" panose="02020603050405020304" pitchFamily="18" charset="0"/>
              </a:rPr>
              <a:t>e.g.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600" b="1">
                <a:latin typeface="Times New Roman" panose="02020603050405020304" pitchFamily="18" charset="0"/>
              </a:rPr>
              <a:t>I 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saw him work</a:t>
            </a:r>
            <a:r>
              <a:rPr lang="en-US" sz="3600" b="1">
                <a:latin typeface="Times New Roman" panose="02020603050405020304" pitchFamily="18" charset="0"/>
              </a:rPr>
              <a:t> in the garden yesterday.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昨天我看见他在花园里干活了。</a:t>
            </a:r>
            <a:r>
              <a:rPr lang="en-US" sz="3600" b="1">
                <a:latin typeface="Times New Roman" panose="02020603050405020304" pitchFamily="18" charset="0"/>
              </a:rPr>
              <a:t>(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强调“我看见了”这个事实</a:t>
            </a:r>
            <a:r>
              <a:rPr lang="en-US" sz="3600" b="1">
                <a:latin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600" b="1">
                <a:latin typeface="Times New Roman" panose="02020603050405020304" pitchFamily="18" charset="0"/>
              </a:rPr>
              <a:t>I 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saw him working</a:t>
            </a:r>
            <a:r>
              <a:rPr lang="en-US" sz="3600" b="1">
                <a:latin typeface="Times New Roman" panose="02020603050405020304" pitchFamily="18" charset="0"/>
              </a:rPr>
              <a:t> in the garden 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600" b="1">
                <a:latin typeface="Times New Roman" panose="02020603050405020304" pitchFamily="18" charset="0"/>
              </a:rPr>
              <a:t>yesterday.</a:t>
            </a:r>
            <a:r>
              <a:rPr lang="zh-CN" altLang="en-US" sz="3600" b="1">
                <a:latin typeface="Times New Roman" panose="02020603050405020304" pitchFamily="18" charset="0"/>
              </a:rPr>
              <a:t>（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强调“我见他正干活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这个动作</a:t>
            </a:r>
            <a:r>
              <a:rPr lang="zh-CN" altLang="en-US" sz="3600" b="1">
                <a:latin typeface="Times New Roman" panose="02020603050405020304" pitchFamily="18" charset="0"/>
              </a:rPr>
              <a:t>）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昨天我见他正在花园里干活。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612775" y="692150"/>
            <a:ext cx="7991475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3) through the d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arkness 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穿过黑暗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through 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意为“穿过”，通常指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从物体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或事物的“内部”穿过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。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e.g. 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穿过隧道 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through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 the tunnel    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穿过雨林 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through 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the rainforest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7415212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7. … it’s a good place to relax after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 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 hard day’s work</a:t>
            </a:r>
            <a:r>
              <a:rPr lang="en-US" sz="36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900113" y="1844675"/>
            <a:ext cx="72739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a hard day</a:t>
            </a:r>
            <a:r>
              <a:rPr lang="en-US" sz="3400" b="1">
                <a:solidFill>
                  <a:srgbClr val="FF0000"/>
                </a:solidFill>
                <a:latin typeface="Times New Roman" panose="02020603050405020304" pitchFamily="18" charset="0"/>
              </a:rPr>
              <a:t>’s work </a:t>
            </a:r>
            <a:r>
              <a:rPr lang="zh-CN" altLang="en-US" sz="3400" b="1">
                <a:solidFill>
                  <a:srgbClr val="FF0000"/>
                </a:solidFill>
                <a:latin typeface="Times New Roman" panose="02020603050405020304" pitchFamily="18" charset="0"/>
              </a:rPr>
              <a:t>一天的辛苦工作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hard </a:t>
            </a:r>
            <a:r>
              <a:rPr lang="zh-CN" altLang="en-US" sz="3400" b="1">
                <a:solidFill>
                  <a:srgbClr val="FF0000"/>
                </a:solidFill>
                <a:latin typeface="Times New Roman" panose="02020603050405020304" pitchFamily="18" charset="0"/>
              </a:rPr>
              <a:t>的用法：</a:t>
            </a:r>
            <a:r>
              <a:rPr lang="zh-CN" altLang="en-US" sz="3400">
                <a:latin typeface="Times New Roman" panose="02020603050405020304" pitchFamily="18" charset="0"/>
              </a:rPr>
              <a:t>            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39750" y="3081338"/>
            <a:ext cx="8424863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用作形容词 (</a:t>
            </a:r>
            <a:r>
              <a:rPr lang="zh-CN" altLang="en-US" sz="3600" b="1" i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adj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)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) 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表示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“硬的”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例如：</a:t>
            </a:r>
            <a:endParaRPr lang="en-US" sz="3600" b="1"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The ground is as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hard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as stone after the long drought.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长期干旱之后，土地硬得就像石头一样</a:t>
            </a: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。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4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611188" y="1484313"/>
            <a:ext cx="8208962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) 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表示“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困难的，艰难的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” 例如：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It</a:t>
            </a: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’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s very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hard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to 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work out this maths problem.  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算出这道数学题非常困难。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369888" y="404813"/>
            <a:ext cx="8378825" cy="60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用作副词 (</a:t>
            </a:r>
            <a:r>
              <a:rPr lang="zh-CN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adv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)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) 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表示“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努力地，勤奋地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” 例如：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Most importantly, you must work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hard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 to catch up.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最为重要的是，你必须努力学习，迎头赶上。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) 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表示“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强烈地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” 例如：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The wind is blowing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hard</a:t>
            </a: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 outside.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外面风正呼呼地刮。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890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252413" y="679450"/>
            <a:ext cx="8567737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8. It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has been famous for</a:t>
            </a:r>
            <a:r>
              <a:rPr lang="en-US" sz="3600" b="1">
                <a:latin typeface="Times New Roman" panose="02020603050405020304" pitchFamily="18" charset="0"/>
              </a:rPr>
              <a:t> its theatres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since</a:t>
            </a:r>
            <a:r>
              <a:rPr lang="en-US" sz="3600" b="1">
                <a:latin typeface="Times New Roman" panose="02020603050405020304" pitchFamily="18" charset="0"/>
              </a:rPr>
              <a:t> 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the early twentieth century. 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</a:t>
            </a:r>
            <a:r>
              <a:rPr lang="en-US" sz="3600" b="1">
                <a:latin typeface="Times New Roman" panose="02020603050405020304" pitchFamily="18" charset="0"/>
              </a:rPr>
              <a:t>1)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be fam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ous for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因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……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而著名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e.g. 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苏州因为它的园林而闻名。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    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Suzhou ______________ its gardens.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   &lt;</a:t>
            </a:r>
            <a:r>
              <a:rPr lang="zh-CN" altLang="en-US" sz="3600" b="1">
                <a:solidFill>
                  <a:srgbClr val="D60093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辨析</a:t>
            </a:r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&gt; </a:t>
            </a:r>
            <a:r>
              <a:rPr lang="zh-CN" altLang="en-US" sz="3600" b="1">
                <a:solidFill>
                  <a:srgbClr val="D60093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与</a:t>
            </a:r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 famous as </a:t>
            </a:r>
            <a:r>
              <a:rPr lang="zh-CN" altLang="en-US" sz="3600" b="1">
                <a:solidFill>
                  <a:srgbClr val="D60093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的区别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    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 famous as  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作为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……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而著名</a:t>
            </a:r>
            <a:endParaRPr lang="zh-CN" altLang="en-US">
              <a:solidFill>
                <a:srgbClr val="0000FF"/>
              </a:solidFill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916238" y="3500438"/>
            <a:ext cx="272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famous for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755650" y="981075"/>
            <a:ext cx="7920038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例如：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马克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•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吐温作为儿童故事作家而出名。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Mark Twin ___________ a children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story writer.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这个地区以产绿茶而著名。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This area ____________ its green tea.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3203575" y="2492375"/>
            <a:ext cx="254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famous as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843213" y="4725988"/>
            <a:ext cx="272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famous for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  <p:bldP spid="91139" grpId="0" autoUpdateAnimBg="0"/>
      <p:bldP spid="9114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25438" y="757238"/>
            <a:ext cx="8567737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D60093"/>
                </a:solidFill>
                <a:latin typeface="Times New Roman" panose="02020603050405020304" pitchFamily="18" charset="0"/>
              </a:rPr>
              <a:t>2) since </a:t>
            </a:r>
            <a:r>
              <a:rPr lang="zh-CN" altLang="en-US" sz="3600" b="1">
                <a:solidFill>
                  <a:srgbClr val="D60093"/>
                </a:solidFill>
                <a:latin typeface="Times New Roman" panose="02020603050405020304" pitchFamily="18" charset="0"/>
              </a:rPr>
              <a:t>自从</a:t>
            </a:r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</a:rPr>
              <a:t>……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since +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过去一个时间点　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 have been here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1989. 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自从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1989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年以来我就在这里了。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since +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一段时间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ago 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 have been here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five months ago.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我五个月前就在这里了。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360363" y="2565400"/>
            <a:ext cx="838835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What places did we visit on the website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in last lesson?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   Wall Street; Times Square; Central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   Park and Broadway.</a:t>
            </a:r>
          </a:p>
        </p:txBody>
      </p:sp>
      <p:sp>
        <p:nvSpPr>
          <p:cNvPr id="74755" name="WordArt 3"/>
          <p:cNvSpPr>
            <a:spLocks noChangeArrowheads="1" noChangeShapeType="1"/>
          </p:cNvSpPr>
          <p:nvPr/>
        </p:nvSpPr>
        <p:spPr bwMode="auto">
          <a:xfrm>
            <a:off x="1908175" y="1125538"/>
            <a:ext cx="5472113" cy="92233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9900FF"/>
                </a:solidFill>
                <a:effectLst>
                  <a:outerShdw dist="35921" dir="2700000" sy="50000" rotWithShape="0">
                    <a:srgbClr val="875B0D">
                      <a:alpha val="68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Revision</a:t>
            </a:r>
            <a:endParaRPr lang="zh-CN" altLang="en-US" sz="3600" b="1" kern="10" dirty="0">
              <a:ln w="12700">
                <a:solidFill>
                  <a:srgbClr val="B2B2B2"/>
                </a:solidFill>
                <a:round/>
              </a:ln>
              <a:solidFill>
                <a:srgbClr val="9900FF"/>
              </a:solidFill>
              <a:effectLst>
                <a:outerShdw dist="35921" dir="2700000" sy="50000" rotWithShape="0">
                  <a:srgbClr val="875B0D">
                    <a:alpha val="68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468313" y="404813"/>
            <a:ext cx="8280400" cy="580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since +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从句　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e.g. Great changes have taken place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since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you left.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自你离开后这里发生了巨大的变化。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It is +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一段时间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since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从句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e.g. It is two years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 became a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middle school student.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我成为一名中学生已经快两年了。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93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468313" y="1484313"/>
            <a:ext cx="8135937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9. Have you ever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heard of</a:t>
            </a:r>
            <a:r>
              <a:rPr lang="en-US" sz="3600" b="1">
                <a:latin typeface="Times New Roman" panose="02020603050405020304" pitchFamily="18" charset="0"/>
              </a:rPr>
              <a:t> the song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“Memory”?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hear of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听说，得知。</a:t>
            </a:r>
            <a:r>
              <a:rPr lang="zh-CN" altLang="en-US" sz="3600" b="1">
                <a:latin typeface="Times New Roman" panose="02020603050405020304" pitchFamily="18" charset="0"/>
              </a:rPr>
              <a:t>如：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  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Have you ever _________ him (this)?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     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你听说过他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这件事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吗</a:t>
            </a:r>
            <a:r>
              <a:rPr lang="zh-CN" altLang="en-US" sz="3600"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4189413" y="3795713"/>
            <a:ext cx="1822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heard of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395288" y="1133475"/>
            <a:ext cx="8351837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10. There’s a “Black” icon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at the bottom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  of</a:t>
            </a: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the page.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  at the bottom of  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在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……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的底部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如：</a:t>
            </a:r>
            <a:endParaRPr lang="en-US" sz="3600" b="1"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   寻找在列表底部的图标。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   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Look for the icon _____________</a:t>
            </a: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__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   the listing.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4689475" y="4149725"/>
            <a:ext cx="340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at the bottom of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250825" y="1162050"/>
            <a:ext cx="864235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1. I heard some children ________ (sing)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  when I pass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ed the room.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2. 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Mr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Green ___________ (work) in the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  company since he ______ (leave) school.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3. I have never ________ (hear) of him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  before.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4. It is impossible for him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  __________ (solve) the problem.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5357813" y="1268413"/>
            <a:ext cx="158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singing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2987675" y="2605088"/>
            <a:ext cx="2432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has worked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4538663" y="3206750"/>
            <a:ext cx="81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left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3492500" y="3927475"/>
            <a:ext cx="1327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heard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1055688" y="5870575"/>
            <a:ext cx="164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to solve</a:t>
            </a:r>
          </a:p>
        </p:txBody>
      </p:sp>
      <p:sp>
        <p:nvSpPr>
          <p:cNvPr id="96264" name="WordArt 8"/>
          <p:cNvSpPr>
            <a:spLocks noChangeArrowheads="1" noChangeShapeType="1"/>
          </p:cNvSpPr>
          <p:nvPr/>
        </p:nvSpPr>
        <p:spPr bwMode="auto">
          <a:xfrm>
            <a:off x="2555875" y="188913"/>
            <a:ext cx="3671888" cy="871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Exercises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  <p:bldP spid="96259" grpId="0" bldLvl="0" autoUpdateAnimBg="0"/>
      <p:bldP spid="96260" grpId="0" bldLvl="0" autoUpdateAnimBg="0"/>
      <p:bldP spid="96261" grpId="0" bldLvl="0" autoUpdateAnimBg="0"/>
      <p:bldP spid="96262" grpId="0" bldLvl="0" autoUpdateAnimBg="0"/>
      <p:bldP spid="96263" grpId="0" bldLvl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250825" y="384175"/>
            <a:ext cx="8569325" cy="614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她住在这个城市的南端。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lives _</a:t>
            </a:r>
            <a:r>
              <a:rPr lang="en-US" altLang="zh-CN" sz="3600" b="1" i="1" dirty="0">
                <a:latin typeface="Times New Roman" panose="02020603050405020304" pitchFamily="18" charset="0"/>
                <a:sym typeface="Arial" panose="020B0604020202020204" pitchFamily="34" charset="0"/>
              </a:rPr>
              <a:t>_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 the city.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对汤姆来说早起是不可能的。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 __________ for Tom ________ 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early.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今天的课到此结束。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 today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 lesson.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1970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年开始我爷爷就住在这里了。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grandfather _________ here _____   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1970.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511425" y="1039813"/>
            <a:ext cx="445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at the southern end of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1538288" y="2257425"/>
            <a:ext cx="224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impossible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5613400" y="2257425"/>
            <a:ext cx="2000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to get up 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855663" y="4057650"/>
            <a:ext cx="257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So much for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4070350" y="5281613"/>
            <a:ext cx="201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has lived 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7165975" y="5281613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since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ldLvl="0" autoUpdateAnimBg="0"/>
      <p:bldP spid="97284" grpId="0" bldLvl="0" autoUpdateAnimBg="0"/>
      <p:bldP spid="97285" grpId="0" bldLvl="0" autoUpdateAnimBg="0"/>
      <p:bldP spid="97286" grpId="0" bldLvl="0" autoUpdateAnimBg="0"/>
      <p:bldP spid="97287" grpId="0" bldLvl="0" autoUpdateAnimBg="0"/>
      <p:bldP spid="97288" grpId="0" bldLvl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7600" y="2493963"/>
            <a:ext cx="7415213" cy="1582737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4400" b="1" dirty="0"/>
              <a:t>Recite the article and important </a:t>
            </a: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4400" b="1" dirty="0"/>
              <a:t>phrases in this lesson.</a:t>
            </a:r>
          </a:p>
        </p:txBody>
      </p:sp>
      <p:sp>
        <p:nvSpPr>
          <p:cNvPr id="98307" name="WordArt 3"/>
          <p:cNvSpPr>
            <a:spLocks noChangeArrowheads="1" noChangeShapeType="1"/>
          </p:cNvSpPr>
          <p:nvPr/>
        </p:nvSpPr>
        <p:spPr bwMode="auto">
          <a:xfrm>
            <a:off x="2052638" y="981075"/>
            <a:ext cx="5040312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r>
              <a:rPr lang="en-US" altLang="zh-CN" sz="3600" b="1" dirty="0">
                <a:solidFill>
                  <a:schemeClr val="hlink"/>
                </a:solidFill>
                <a:effectLst>
                  <a:prstShdw prst="shdw18" dist="17961" dir="13500000">
                    <a:schemeClr val="hlink">
                      <a:gamma/>
                      <a:shade val="60000"/>
                      <a:invGamma/>
                    </a:schemeClr>
                  </a:prst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3600" b="1" dirty="0">
              <a:solidFill>
                <a:schemeClr val="hlink"/>
              </a:solidFill>
              <a:effectLst>
                <a:prstShdw prst="shdw18" dist="17961" dir="13500000">
                  <a:schemeClr val="hlink">
                    <a:gamma/>
                    <a:shade val="60000"/>
                    <a:invGamma/>
                  </a:schemeClr>
                </a:prst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88925" y="1997075"/>
            <a:ext cx="860425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2. Where would you like to go after a day</a:t>
            </a:r>
            <a:r>
              <a:rPr lang="en-US" sz="3600" b="1" dirty="0">
                <a:latin typeface="Times New Roman" panose="02020603050405020304" pitchFamily="18" charset="0"/>
              </a:rPr>
              <a:t>’s  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work?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   Central Park.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3. What</a:t>
            </a:r>
            <a:r>
              <a:rPr lang="en-US" sz="3600" b="1" dirty="0">
                <a:latin typeface="Times New Roman" panose="02020603050405020304" pitchFamily="18" charset="0"/>
              </a:rPr>
              <a:t>’s Broadway famous for?</a:t>
            </a:r>
          </a:p>
          <a:p>
            <a:pPr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   It</a:t>
            </a:r>
            <a:r>
              <a:rPr lang="en-US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’s famous for its theatres.</a:t>
            </a:r>
            <a:endParaRPr lang="zh-CN" altLang="en-US" sz="36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468313" y="1963738"/>
            <a:ext cx="8137525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you noticed the “Tour” icon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the top of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page?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top of ...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的顶部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山上有座塔。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tower ____________ the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hill.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702175" y="4708525"/>
            <a:ext cx="2533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at the top of</a:t>
            </a:r>
          </a:p>
        </p:txBody>
      </p:sp>
      <p:sp>
        <p:nvSpPr>
          <p:cNvPr id="76804" name="WordArt 4"/>
          <p:cNvSpPr>
            <a:spLocks noChangeArrowheads="1" noChangeShapeType="1"/>
          </p:cNvSpPr>
          <p:nvPr/>
        </p:nvSpPr>
        <p:spPr bwMode="auto">
          <a:xfrm rot="258568">
            <a:off x="1625600" y="333375"/>
            <a:ext cx="5613400" cy="15605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b="1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41432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Language points</a:t>
            </a:r>
            <a:endParaRPr lang="zh-CN" altLang="en-US" sz="3600" b="1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141432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44925"/>
          </a:xfrm>
          <a:noFill/>
        </p:spPr>
        <p:txBody>
          <a:bodyPr/>
          <a:lstStyle/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4400" b="1" dirty="0">
                <a:latin typeface="Times New Roman" panose="02020603050405020304" pitchFamily="18" charset="0"/>
              </a:rPr>
              <a:t>2. </a:t>
            </a:r>
            <a:r>
              <a:rPr lang="en-US" sz="4400" b="1" dirty="0">
                <a:latin typeface="Times New Roman" panose="02020603050405020304" pitchFamily="18" charset="0"/>
              </a:rPr>
              <a:t>Just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click on</a:t>
            </a:r>
            <a:r>
              <a:rPr lang="en-US" sz="4400" b="1" dirty="0">
                <a:latin typeface="Times New Roman" panose="02020603050405020304" pitchFamily="18" charset="0"/>
              </a:rPr>
              <a:t> it, and you can visit Asia, Africa,…</a:t>
            </a: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4400" b="1" dirty="0">
                <a:latin typeface="Times New Roman" panose="02020603050405020304" pitchFamily="18" charset="0"/>
              </a:rPr>
              <a:t>   </a:t>
            </a:r>
            <a:r>
              <a:rPr lang="zh-CN" altLang="en-US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click on... 点击……</a:t>
            </a: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4400" b="1" dirty="0">
                <a:latin typeface="Times New Roman" panose="02020603050405020304" pitchFamily="18" charset="0"/>
              </a:rPr>
              <a:t>e.g. 点击这个图标。</a:t>
            </a: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4400" b="1" dirty="0">
                <a:latin typeface="Times New Roman" panose="02020603050405020304" pitchFamily="18" charset="0"/>
              </a:rPr>
              <a:t>       _________ this icon.</a:t>
            </a:r>
            <a:endParaRPr lang="zh-CN" altLang="en-US" sz="4400" dirty="0">
              <a:latin typeface="Times New Roman" panose="02020603050405020304" pitchFamily="18" charset="0"/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576381" y="5029200"/>
            <a:ext cx="1822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Click on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609600" y="698500"/>
            <a:ext cx="799465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3. </a:t>
            </a:r>
            <a:r>
              <a:rPr lang="en-US" sz="3600" b="1" dirty="0">
                <a:latin typeface="Times New Roman" panose="02020603050405020304" pitchFamily="18" charset="0"/>
              </a:rPr>
              <a:t>Wall Street, the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world-famous</a:t>
            </a:r>
            <a:r>
              <a:rPr lang="en-US" sz="3600" b="1" dirty="0">
                <a:latin typeface="Times New Roman" panose="02020603050405020304" pitchFamily="18" charset="0"/>
              </a:rPr>
              <a:t> trade </a:t>
            </a:r>
            <a:r>
              <a:rPr lang="en-US" sz="3600" b="1" dirty="0" err="1">
                <a:latin typeface="Times New Roman" panose="02020603050405020304" pitchFamily="18" charset="0"/>
              </a:rPr>
              <a:t>centre</a:t>
            </a:r>
            <a:r>
              <a:rPr lang="en-US" sz="3600" b="1" dirty="0">
                <a:latin typeface="Times New Roman" panose="02020603050405020304" pitchFamily="18" charset="0"/>
              </a:rPr>
              <a:t>, is here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at the southern end of</a:t>
            </a:r>
            <a:r>
              <a:rPr lang="en-US" sz="3600" b="1" dirty="0">
                <a:latin typeface="Times New Roman" panose="02020603050405020304" pitchFamily="18" charset="0"/>
              </a:rPr>
              <a:t> Manhattan Island.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AutoNum type="arabicParenR"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world-famous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世界著名的，举世闻名的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e.g. </a:t>
            </a:r>
            <a:r>
              <a:rPr lang="zh-CN" altLang="en-US" sz="3600" b="1" dirty="0">
                <a:latin typeface="Times New Roman" panose="02020603050405020304" pitchFamily="18" charset="0"/>
              </a:rPr>
              <a:t>姚明是世界著名的篮球运动员。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Yao Ming is a ________________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  basketball player.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4622800" y="4732338"/>
            <a:ext cx="2901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world-famous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95288" y="476250"/>
            <a:ext cx="8281987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2) at the southern end of...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的南端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south (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.) +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ern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southern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adj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以此类推：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north+ern</a:t>
            </a:r>
            <a:r>
              <a:rPr lang="en-US" altLang="zh-CN" sz="3600" b="1" dirty="0">
                <a:latin typeface="Times New Roman" panose="02020603050405020304" pitchFamily="18" charset="0"/>
              </a:rPr>
              <a:t>=northern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           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west+ern</a:t>
            </a:r>
            <a:r>
              <a:rPr lang="en-US" altLang="zh-CN" sz="3600" b="1" dirty="0">
                <a:latin typeface="Times New Roman" panose="02020603050405020304" pitchFamily="18" charset="0"/>
              </a:rPr>
              <a:t>=western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           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east+ern</a:t>
            </a:r>
            <a:r>
              <a:rPr lang="en-US" altLang="zh-CN" sz="3600" b="1" dirty="0">
                <a:latin typeface="Times New Roman" panose="02020603050405020304" pitchFamily="18" charset="0"/>
              </a:rPr>
              <a:t>=eastern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395288" y="3690938"/>
            <a:ext cx="8281987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at the end of...    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在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……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的尽头，末尾；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                         后接时间、地点名词。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e.g. 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这个月末  </a:t>
            </a: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at the end of this month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  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在路的尽头  </a:t>
            </a: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at the end of the road</a:t>
            </a:r>
            <a:endParaRPr lang="zh-CN" altLang="en-US" sz="3600" b="1" dirty="0"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466725" y="973138"/>
            <a:ext cx="8353425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4.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Further on</a:t>
            </a:r>
            <a:r>
              <a:rPr lang="en-US" sz="3600" b="1">
                <a:latin typeface="Times New Roman" panose="02020603050405020304" pitchFamily="18" charset="0"/>
              </a:rPr>
              <a:t> is Times Square.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further on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更进一步，再向前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e.g. 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再向前一英里   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a mile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further on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further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是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far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的比较级，除了表示“更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远”以外，还可以表示“进一步”。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e.g. 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深造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further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 study</a:t>
            </a:r>
          </a:p>
          <a:p>
            <a:pPr algn="l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      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进一步的信息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further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 information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250825" y="587375"/>
            <a:ext cx="8640763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5. Every year, thousands of people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gather</a:t>
            </a:r>
            <a:r>
              <a:rPr lang="en-US" sz="3600" b="1">
                <a:latin typeface="Times New Roman" panose="02020603050405020304" pitchFamily="18" charset="0"/>
              </a:rPr>
              <a:t>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here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on New Year’s Eve</a:t>
            </a:r>
            <a:r>
              <a:rPr lang="en-US" sz="3600" b="1">
                <a:latin typeface="Times New Roman" panose="02020603050405020304" pitchFamily="18" charset="0"/>
              </a:rPr>
              <a:t>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1)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gather </a:t>
            </a:r>
            <a:r>
              <a:rPr lang="en-US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vi.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聚集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e.g. 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医院门口聚集了很多人。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    </a:t>
            </a: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A lot of people ________ at the gate of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       the hospital.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2)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on New Year’s Eve 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在新年前夕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e.g. 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在平安夜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on Christmas Eve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4100513" y="3292475"/>
            <a:ext cx="191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gathered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1098</Words>
  <Application>Microsoft Office PowerPoint</Application>
  <PresentationFormat>全屏显示(4:3)</PresentationFormat>
  <Paragraphs>183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2023-01-17T01:22:35Z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F562DBF0B2954388888BC86D34683A1D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