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49" r:id="rId2"/>
    <p:sldId id="510" r:id="rId3"/>
    <p:sldId id="472" r:id="rId4"/>
    <p:sldId id="544" r:id="rId5"/>
    <p:sldId id="542" r:id="rId6"/>
    <p:sldId id="546" r:id="rId7"/>
    <p:sldId id="547" r:id="rId8"/>
    <p:sldId id="548" r:id="rId9"/>
    <p:sldId id="507" r:id="rId10"/>
    <p:sldId id="50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华文楷体" panose="02010600040101010101" pitchFamily="2" charset="-122"/>
      <p:regular r:id="rId18"/>
    </p:embeddedFont>
    <p:embeddedFont>
      <p:font typeface="黑体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楷体_GB2312" panose="02010600030101010101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幼圆" panose="02010509060101010101" pitchFamily="49" charset="-122"/>
      <p:regular r:id="rId24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  <a:srgbClr val="FF9933"/>
    <a:srgbClr val="AFF22A"/>
    <a:srgbClr val="FFFFFF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7" autoAdjust="0"/>
    <p:restoredTop sz="99139" autoAdjust="0"/>
  </p:normalViewPr>
  <p:slideViewPr>
    <p:cSldViewPr>
      <p:cViewPr varScale="1">
        <p:scale>
          <a:sx n="153" d="100"/>
          <a:sy n="153" d="100"/>
        </p:scale>
        <p:origin x="-414" y="-96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923928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29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三角形、平行四边形和梯形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认识平行四边形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四年级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91630"/>
            <a:ext cx="9144000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认识平行四边形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71600" y="660235"/>
            <a:ext cx="3851054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三角形、平行四边形和梯形</a:t>
            </a:r>
            <a:endParaRPr lang="zh-CN" altLang="en-US" sz="24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7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4244" y="429412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2" cstate="email"/>
          <a:srcRect l="33567" t="18679" r="26844" b="15407"/>
          <a:stretch>
            <a:fillRect/>
          </a:stretch>
        </p:blipFill>
        <p:spPr bwMode="auto">
          <a:xfrm flipH="1">
            <a:off x="539552" y="2412597"/>
            <a:ext cx="712695" cy="94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标注 6"/>
          <p:cNvSpPr/>
          <p:nvPr/>
        </p:nvSpPr>
        <p:spPr bwMode="auto">
          <a:xfrm>
            <a:off x="1562756" y="2571750"/>
            <a:ext cx="5169484" cy="736678"/>
          </a:xfrm>
          <a:prstGeom prst="wedgeRoundRectCallout">
            <a:avLst>
              <a:gd name="adj1" fmla="val -54974"/>
              <a:gd name="adj2" fmla="val 3171"/>
              <a:gd name="adj3" fmla="val 16667"/>
            </a:avLst>
          </a:prstGeom>
          <a:noFill/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你能在图中找出平行四边形吗？生活中还有哪些地方能见到平行四边形？</a:t>
            </a:r>
          </a:p>
        </p:txBody>
      </p:sp>
      <p:sp>
        <p:nvSpPr>
          <p:cNvPr id="8" name="矩形 7"/>
          <p:cNvSpPr/>
          <p:nvPr/>
        </p:nvSpPr>
        <p:spPr>
          <a:xfrm>
            <a:off x="1436525" y="979839"/>
            <a:ext cx="1800225" cy="15097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0662" y="1049689"/>
            <a:ext cx="15859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8987" y="1049689"/>
            <a:ext cx="15335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63975" y="1041751"/>
            <a:ext cx="15843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3236750" y="979839"/>
            <a:ext cx="1800225" cy="15097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036975" y="978251"/>
            <a:ext cx="1800225" cy="15097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372900" y="3430939"/>
            <a:ext cx="3351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在右边的方格纸上画一个平行四边形，并说说平行四边形有什么特点。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4300375" y="3502376"/>
          <a:ext cx="348297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7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7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79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79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79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79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79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79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79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jinse\Desktop\课件样例\人物图\45.jpg"/>
          <p:cNvPicPr>
            <a:picLocks noChangeAspect="1" noChangeArrowheads="1"/>
          </p:cNvPicPr>
          <p:nvPr/>
        </p:nvPicPr>
        <p:blipFill rotWithShape="1">
          <a:blip r:embed="rId3" cstate="email"/>
          <a:srcRect l="20121" t="17277" r="31326" b="8395"/>
          <a:stretch>
            <a:fillRect/>
          </a:stretch>
        </p:blipFill>
        <p:spPr bwMode="auto">
          <a:xfrm>
            <a:off x="6828531" y="2168848"/>
            <a:ext cx="623789" cy="7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jinse\Desktop\课件样例\人物图\47.jpg"/>
          <p:cNvPicPr>
            <a:picLocks noChangeAspect="1" noChangeArrowheads="1"/>
          </p:cNvPicPr>
          <p:nvPr/>
        </p:nvPicPr>
        <p:blipFill rotWithShape="1">
          <a:blip r:embed="rId4" cstate="email"/>
          <a:srcRect l="30952" t="15408" r="32073" b="15406"/>
          <a:stretch>
            <a:fillRect/>
          </a:stretch>
        </p:blipFill>
        <p:spPr bwMode="auto">
          <a:xfrm>
            <a:off x="3548650" y="2155472"/>
            <a:ext cx="519294" cy="77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jinse\Desktop\课件样例\人物图\21.jpg"/>
          <p:cNvPicPr>
            <a:picLocks noChangeAspect="1" noChangeArrowheads="1"/>
          </p:cNvPicPr>
          <p:nvPr/>
        </p:nvPicPr>
        <p:blipFill rotWithShape="1">
          <a:blip r:embed="rId5" cstate="email"/>
          <a:srcRect l="29085" t="24289" r="32446" b="14004"/>
          <a:stretch>
            <a:fillRect/>
          </a:stretch>
        </p:blipFill>
        <p:spPr bwMode="auto">
          <a:xfrm>
            <a:off x="1205976" y="2240982"/>
            <a:ext cx="482851" cy="6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554663" y="1150938"/>
            <a:ext cx="2182812" cy="1852612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70263" y="1150938"/>
            <a:ext cx="2182812" cy="1852612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9025" y="1150938"/>
            <a:ext cx="2281238" cy="1852612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zh-CN" alt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5648325" y="1243013"/>
            <a:ext cx="1679575" cy="752673"/>
          </a:xfrm>
          <a:prstGeom prst="wedgeRoundRectCallout">
            <a:avLst>
              <a:gd name="adj1" fmla="val 38551"/>
              <a:gd name="adj2" fmla="val 80306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两组对边分别相等。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1259632" y="1271588"/>
            <a:ext cx="2056656" cy="805656"/>
          </a:xfrm>
          <a:prstGeom prst="wedgeRoundRectCallout">
            <a:avLst>
              <a:gd name="adj1" fmla="val -30897"/>
              <a:gd name="adj2" fmla="val 67408"/>
              <a:gd name="adj3" fmla="val 16667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平行四边形有 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条边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个角。</a:t>
            </a:r>
          </a:p>
        </p:txBody>
      </p:sp>
      <p:sp>
        <p:nvSpPr>
          <p:cNvPr id="12" name="圆角矩形标注 11"/>
          <p:cNvSpPr/>
          <p:nvPr/>
        </p:nvSpPr>
        <p:spPr bwMode="auto">
          <a:xfrm>
            <a:off x="3538538" y="1209674"/>
            <a:ext cx="1703387" cy="867569"/>
          </a:xfrm>
          <a:prstGeom prst="wedgeRoundRectCallout">
            <a:avLst>
              <a:gd name="adj1" fmla="val -26461"/>
              <a:gd name="adj2" fmla="val 63862"/>
              <a:gd name="adj3" fmla="val 16667"/>
            </a:avLst>
          </a:prstGeom>
          <a:noFill/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两组对边分别平行。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平行四边形 15"/>
          <p:cNvSpPr/>
          <p:nvPr/>
        </p:nvSpPr>
        <p:spPr>
          <a:xfrm>
            <a:off x="826989" y="3363838"/>
            <a:ext cx="1728787" cy="935037"/>
          </a:xfrm>
          <a:prstGeom prst="parallelogram">
            <a:avLst>
              <a:gd name="adj" fmla="val 56853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2987824" y="3418681"/>
            <a:ext cx="4922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两组对边分别平行的四边形叫作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平行四边形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C:\Users\jinse\Desktop\课件样例\人物图\47.jpg"/>
          <p:cNvPicPr>
            <a:picLocks noChangeAspect="1" noChangeArrowheads="1"/>
          </p:cNvPicPr>
          <p:nvPr/>
        </p:nvPicPr>
        <p:blipFill rotWithShape="1">
          <a:blip r:embed="rId3" cstate="email"/>
          <a:srcRect l="30952" t="15408" r="32073" b="15406"/>
          <a:stretch>
            <a:fillRect/>
          </a:stretch>
        </p:blipFill>
        <p:spPr bwMode="auto">
          <a:xfrm flipH="1">
            <a:off x="6665391" y="3340312"/>
            <a:ext cx="930920" cy="139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4" cstate="email"/>
          <a:srcRect l="33567" t="18679" r="26844" b="15407"/>
          <a:stretch>
            <a:fillRect/>
          </a:stretch>
        </p:blipFill>
        <p:spPr bwMode="auto">
          <a:xfrm flipH="1">
            <a:off x="1102710" y="537891"/>
            <a:ext cx="838669" cy="111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2367897" y="753578"/>
            <a:ext cx="5580272" cy="738051"/>
          </a:xfrm>
          <a:prstGeom prst="wedgeRoundRectCallout">
            <a:avLst>
              <a:gd name="adj1" fmla="val -54261"/>
              <a:gd name="adj2" fmla="val 20048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你能在上面平行四边形的一条边上任意取一点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画出这一点到它对边的垂线吗？</a:t>
            </a:r>
          </a:p>
        </p:txBody>
      </p:sp>
      <p:sp>
        <p:nvSpPr>
          <p:cNvPr id="9" name="平行四边形 8"/>
          <p:cNvSpPr/>
          <p:nvPr/>
        </p:nvSpPr>
        <p:spPr>
          <a:xfrm>
            <a:off x="971005" y="1995686"/>
            <a:ext cx="1728787" cy="936625"/>
          </a:xfrm>
          <a:prstGeom prst="parallelogram">
            <a:avLst>
              <a:gd name="adj" fmla="val 56853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507580" y="1995686"/>
            <a:ext cx="0" cy="9366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6"/>
          <p:cNvGrpSpPr/>
          <p:nvPr/>
        </p:nvGrpSpPr>
        <p:grpSpPr bwMode="auto">
          <a:xfrm>
            <a:off x="1507580" y="2859286"/>
            <a:ext cx="69850" cy="71437"/>
            <a:chOff x="801393" y="2859782"/>
            <a:chExt cx="70938" cy="70938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801393" y="2859782"/>
              <a:ext cx="70938" cy="0"/>
            </a:xfrm>
            <a:prstGeom prst="line">
              <a:avLst/>
            </a:prstGeom>
            <a:ln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>
              <a:off x="836861" y="2895251"/>
              <a:ext cx="70938" cy="0"/>
            </a:xfrm>
            <a:prstGeom prst="line">
              <a:avLst/>
            </a:prstGeom>
            <a:ln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313905" y="2867223"/>
            <a:ext cx="503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latin typeface="楷体_GB2312" panose="02010609030101010101" pitchFamily="49" charset="-122"/>
                <a:ea typeface="楷体_GB2312" panose="02010609030101010101" pitchFamily="49" charset="-122"/>
              </a:rPr>
              <a:t>底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1431380" y="2143323"/>
            <a:ext cx="503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200" b="1">
                <a:latin typeface="楷体_GB2312" panose="02010609030101010101" pitchFamily="49" charset="-122"/>
                <a:ea typeface="楷体_GB2312" panose="02010609030101010101" pitchFamily="49" charset="-122"/>
              </a:rPr>
              <a:t>高</a:t>
            </a:r>
          </a:p>
        </p:txBody>
      </p:sp>
      <p:sp>
        <p:nvSpPr>
          <p:cNvPr id="16" name="矩形 13"/>
          <p:cNvSpPr>
            <a:spLocks noChangeArrowheads="1"/>
          </p:cNvSpPr>
          <p:nvPr/>
        </p:nvSpPr>
        <p:spPr bwMode="auto">
          <a:xfrm>
            <a:off x="3347864" y="1851670"/>
            <a:ext cx="4878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从平行四边形一条边上的一点到它对边的垂直线段，是平行四边形的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，这条对边是平行四边形的</a:t>
            </a:r>
            <a:r>
              <a:rPr lang="zh-CN" altLang="en-US" sz="2400" b="1" dirty="0">
                <a:solidFill>
                  <a:srgbClr val="FF66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1475656" y="3477135"/>
            <a:ext cx="5016827" cy="720080"/>
          </a:xfrm>
          <a:prstGeom prst="wedgeRoundRectCallout">
            <a:avLst>
              <a:gd name="adj1" fmla="val 53255"/>
              <a:gd name="adj2" fmla="val 10756"/>
              <a:gd name="adj3" fmla="val 16667"/>
            </a:avLst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画出上面方格纸上平行四边形的高，再量出它的底和高各是多少毫米。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6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3568" y="987574"/>
            <a:ext cx="5594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画出下面平行四边形底边上的高。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168" y="1347614"/>
            <a:ext cx="32242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5893" y="1447627"/>
            <a:ext cx="34845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12"/>
          <p:cNvSpPr/>
          <p:nvPr/>
        </p:nvSpPr>
        <p:spPr bwMode="auto">
          <a:xfrm>
            <a:off x="3059832" y="3723878"/>
            <a:ext cx="3005707" cy="792088"/>
          </a:xfrm>
          <a:prstGeom prst="wedgeRoundRectCallout">
            <a:avLst>
              <a:gd name="adj1" fmla="val -55480"/>
              <a:gd name="adj2" fmla="val 6706"/>
              <a:gd name="adj3" fmla="val 16667"/>
            </a:avLst>
          </a:prstGeom>
          <a:noFill/>
          <a:ln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量一量，它们的底和高各是多少毫米？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209055" y="1636539"/>
            <a:ext cx="0" cy="1657350"/>
          </a:xfrm>
          <a:prstGeom prst="line">
            <a:avLst/>
          </a:prstGeom>
          <a:ln w="12700">
            <a:solidFill>
              <a:srgbClr val="FF6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 bwMode="auto">
          <a:xfrm>
            <a:off x="2209055" y="3146252"/>
            <a:ext cx="147638" cy="144462"/>
            <a:chOff x="1691680" y="3360410"/>
            <a:chExt cx="148208" cy="144016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691680" y="3363575"/>
              <a:ext cx="143427" cy="0"/>
            </a:xfrm>
            <a:prstGeom prst="line">
              <a:avLst/>
            </a:prstGeom>
            <a:ln w="12700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16200000">
              <a:off x="1767880" y="3432418"/>
              <a:ext cx="144016" cy="0"/>
            </a:xfrm>
            <a:prstGeom prst="line">
              <a:avLst/>
            </a:prstGeom>
            <a:ln w="12700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/>
          <p:nvPr/>
        </p:nvCxnSpPr>
        <p:spPr>
          <a:xfrm>
            <a:off x="4656980" y="1852439"/>
            <a:ext cx="1655763" cy="936625"/>
          </a:xfrm>
          <a:prstGeom prst="line">
            <a:avLst/>
          </a:prstGeom>
          <a:ln w="12700">
            <a:solidFill>
              <a:srgbClr val="FF66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1"/>
          <p:cNvGrpSpPr/>
          <p:nvPr/>
        </p:nvGrpSpPr>
        <p:grpSpPr bwMode="auto">
          <a:xfrm>
            <a:off x="6209555" y="2560464"/>
            <a:ext cx="161925" cy="144463"/>
            <a:chOff x="5693422" y="2774752"/>
            <a:chExt cx="161699" cy="144016"/>
          </a:xfrm>
        </p:grpSpPr>
        <p:cxnSp>
          <p:nvCxnSpPr>
            <p:cNvPr id="22" name="直接连接符 21"/>
            <p:cNvCxnSpPr/>
            <p:nvPr/>
          </p:nvCxnSpPr>
          <p:spPr>
            <a:xfrm rot="7500000">
              <a:off x="5621414" y="2846760"/>
              <a:ext cx="144016" cy="0"/>
            </a:xfrm>
            <a:prstGeom prst="line">
              <a:avLst/>
            </a:prstGeom>
            <a:ln w="12700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2100000">
              <a:off x="5710861" y="2828560"/>
              <a:ext cx="144260" cy="0"/>
            </a:xfrm>
            <a:prstGeom prst="line">
              <a:avLst/>
            </a:prstGeom>
            <a:ln w="12700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09055" y="2285827"/>
            <a:ext cx="85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15mm</a:t>
            </a:r>
            <a:endParaRPr lang="zh-CN" altLang="en-US" b="1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93155" y="3365327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/>
              <a:t>20mm</a:t>
            </a:r>
            <a:endParaRPr lang="zh-CN" altLang="en-US" b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33468" y="2501727"/>
            <a:ext cx="85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18mm</a:t>
            </a:r>
            <a:endParaRPr lang="zh-CN" altLang="en-US" b="1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04680" y="1925464"/>
            <a:ext cx="85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/>
              <a:t>17mm</a:t>
            </a:r>
            <a:endParaRPr lang="zh-CN" altLang="en-US" b="1"/>
          </a:p>
        </p:txBody>
      </p:sp>
      <p:pic>
        <p:nvPicPr>
          <p:cNvPr id="28" name="Picture 13" descr="C:\Users\jinse\Desktop\课件样例\人物图\44.jpg"/>
          <p:cNvPicPr>
            <a:picLocks noChangeAspect="1" noChangeArrowheads="1"/>
          </p:cNvPicPr>
          <p:nvPr/>
        </p:nvPicPr>
        <p:blipFill rotWithShape="1">
          <a:blip r:embed="rId4" cstate="email"/>
          <a:srcRect l="33567" t="18679" r="26844" b="15407"/>
          <a:stretch>
            <a:fillRect/>
          </a:stretch>
        </p:blipFill>
        <p:spPr bwMode="auto">
          <a:xfrm flipH="1">
            <a:off x="2186242" y="3735214"/>
            <a:ext cx="657813" cy="87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grpSp>
        <p:nvGrpSpPr>
          <p:cNvPr id="9" name="Group 21"/>
          <p:cNvGrpSpPr/>
          <p:nvPr/>
        </p:nvGrpSpPr>
        <p:grpSpPr bwMode="auto">
          <a:xfrm>
            <a:off x="2772122" y="987574"/>
            <a:ext cx="3240087" cy="1368425"/>
            <a:chOff x="1837" y="1661"/>
            <a:chExt cx="2041" cy="862"/>
          </a:xfrm>
        </p:grpSpPr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2336" y="1661"/>
              <a:ext cx="154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1837" y="2523"/>
              <a:ext cx="154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22"/>
          <p:cNvGrpSpPr/>
          <p:nvPr/>
        </p:nvGrpSpPr>
        <p:grpSpPr bwMode="auto">
          <a:xfrm>
            <a:off x="2772122" y="987574"/>
            <a:ext cx="3240087" cy="1368425"/>
            <a:chOff x="1837" y="1661"/>
            <a:chExt cx="2041" cy="862"/>
          </a:xfrm>
        </p:grpSpPr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3379" y="1661"/>
              <a:ext cx="499" cy="86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H="1">
              <a:off x="1837" y="1661"/>
              <a:ext cx="499" cy="86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" name="Arc 24"/>
          <p:cNvSpPr/>
          <p:nvPr/>
        </p:nvSpPr>
        <p:spPr bwMode="auto">
          <a:xfrm flipH="1" flipV="1">
            <a:off x="5580409" y="987574"/>
            <a:ext cx="215900" cy="287337"/>
          </a:xfrm>
          <a:custGeom>
            <a:avLst/>
            <a:gdLst>
              <a:gd name="T0" fmla="*/ 0 w 21600"/>
              <a:gd name="T1" fmla="*/ 0 h 21600"/>
              <a:gd name="T2" fmla="*/ 2158000 w 21600"/>
              <a:gd name="T3" fmla="*/ 3822340 h 21600"/>
              <a:gd name="T4" fmla="*/ 0 w 21600"/>
              <a:gd name="T5" fmla="*/ 382234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Arc 25"/>
          <p:cNvSpPr/>
          <p:nvPr/>
        </p:nvSpPr>
        <p:spPr bwMode="auto">
          <a:xfrm>
            <a:off x="2914997" y="2067074"/>
            <a:ext cx="217487" cy="288925"/>
          </a:xfrm>
          <a:custGeom>
            <a:avLst/>
            <a:gdLst>
              <a:gd name="T0" fmla="*/ 0 w 21600"/>
              <a:gd name="T1" fmla="*/ 0 h 21600"/>
              <a:gd name="T2" fmla="*/ 2189842 w 21600"/>
              <a:gd name="T3" fmla="*/ 3864706 h 21600"/>
              <a:gd name="T4" fmla="*/ 0 w 21600"/>
              <a:gd name="T5" fmla="*/ 386470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" name="Arc 27"/>
          <p:cNvSpPr/>
          <p:nvPr/>
        </p:nvSpPr>
        <p:spPr bwMode="auto">
          <a:xfrm flipV="1">
            <a:off x="3419822" y="987574"/>
            <a:ext cx="360362" cy="287337"/>
          </a:xfrm>
          <a:custGeom>
            <a:avLst/>
            <a:gdLst>
              <a:gd name="T0" fmla="*/ 0 w 21600"/>
              <a:gd name="T1" fmla="*/ 0 h 21600"/>
              <a:gd name="T2" fmla="*/ 6012073 w 21600"/>
              <a:gd name="T3" fmla="*/ 3822340 h 21600"/>
              <a:gd name="T4" fmla="*/ 0 w 21600"/>
              <a:gd name="T5" fmla="*/ 382234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Arc 28"/>
          <p:cNvSpPr/>
          <p:nvPr/>
        </p:nvSpPr>
        <p:spPr bwMode="auto">
          <a:xfrm flipH="1">
            <a:off x="4932709" y="2140099"/>
            <a:ext cx="358775" cy="215900"/>
          </a:xfrm>
          <a:custGeom>
            <a:avLst/>
            <a:gdLst>
              <a:gd name="T0" fmla="*/ 0 w 21600"/>
              <a:gd name="T1" fmla="*/ 0 h 21600"/>
              <a:gd name="T2" fmla="*/ 5959236 w 21600"/>
              <a:gd name="T3" fmla="*/ 2158000 h 21600"/>
              <a:gd name="T4" fmla="*/ 0 w 21600"/>
              <a:gd name="T5" fmla="*/ 2158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3564284" y="1132036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3059459" y="1924199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4788247" y="1924199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5364509" y="1059011"/>
            <a:ext cx="21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1332259" y="3003699"/>
            <a:ext cx="5688013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/>
              <a:t>∠</a:t>
            </a:r>
            <a:r>
              <a:rPr lang="en-US" altLang="zh-CN" sz="2400" b="1">
                <a:solidFill>
                  <a:srgbClr val="FF0000"/>
                </a:solidFill>
              </a:rPr>
              <a:t>1</a:t>
            </a:r>
            <a:r>
              <a:rPr lang="en-US" altLang="zh-CN" sz="2400" b="1"/>
              <a:t>=                               ∠</a:t>
            </a:r>
            <a:r>
              <a:rPr lang="en-US" altLang="zh-CN" sz="2400" b="1">
                <a:solidFill>
                  <a:srgbClr val="0000FF"/>
                </a:solidFill>
              </a:rPr>
              <a:t>2</a:t>
            </a:r>
            <a:r>
              <a:rPr lang="en-US" altLang="zh-CN" sz="2400" b="1"/>
              <a:t>=     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2400" b="1"/>
              <a:t>∠</a:t>
            </a:r>
            <a:r>
              <a:rPr lang="en-US" altLang="zh-CN" sz="2400" b="1">
                <a:solidFill>
                  <a:srgbClr val="FF0000"/>
                </a:solidFill>
              </a:rPr>
              <a:t>3 </a:t>
            </a:r>
            <a:r>
              <a:rPr lang="en-US" altLang="zh-CN" sz="2400" b="1"/>
              <a:t>=                              ∠</a:t>
            </a:r>
            <a:r>
              <a:rPr lang="en-US" altLang="zh-CN" sz="2400" b="1">
                <a:solidFill>
                  <a:srgbClr val="0000FF"/>
                </a:solidFill>
              </a:rPr>
              <a:t>4</a:t>
            </a:r>
            <a:r>
              <a:rPr lang="en-US" altLang="zh-CN" sz="2400" b="1"/>
              <a:t>= 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5507384" y="3003699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400" b="1">
                <a:solidFill>
                  <a:srgbClr val="0000FF"/>
                </a:solidFill>
              </a:rPr>
              <a:t>60°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2411759" y="3003699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</a:rPr>
              <a:t>120°</a:t>
            </a: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2411759" y="3579961"/>
            <a:ext cx="1000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400" b="1">
                <a:solidFill>
                  <a:srgbClr val="FF0000"/>
                </a:solidFill>
              </a:rPr>
              <a:t>120°</a:t>
            </a:r>
          </a:p>
        </p:txBody>
      </p:sp>
      <p:sp>
        <p:nvSpPr>
          <p:cNvPr id="29" name="Rectangle 39"/>
          <p:cNvSpPr>
            <a:spLocks noChangeArrowheads="1"/>
          </p:cNvSpPr>
          <p:nvPr/>
        </p:nvSpPr>
        <p:spPr bwMode="auto">
          <a:xfrm>
            <a:off x="5507384" y="3579961"/>
            <a:ext cx="75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400" b="1">
                <a:solidFill>
                  <a:srgbClr val="0000FF"/>
                </a:solidFill>
              </a:rPr>
              <a:t>60</a:t>
            </a:r>
            <a:r>
              <a:rPr lang="en-US" altLang="zh-CN">
                <a:solidFill>
                  <a:srgbClr val="0000FF"/>
                </a:solidFill>
              </a:rPr>
              <a:t>°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1" name="图片 30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sp>
        <p:nvSpPr>
          <p:cNvPr id="9" name="页脚占位符 2"/>
          <p:cNvSpPr txBox="1"/>
          <p:nvPr/>
        </p:nvSpPr>
        <p:spPr>
          <a:xfrm>
            <a:off x="3124200" y="601980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685800" rtl="0" eaLnBrk="0" latinLnBrk="0" hangingPunct="0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685800" rtl="0" eaLnBrk="0" latinLnBrk="0" hangingPunct="0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685800" rtl="0" eaLnBrk="0" latinLnBrk="0" hangingPunct="0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685800" rtl="0" eaLnBrk="0" latinLnBrk="0" hangingPunct="0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685800" rtl="0" eaLnBrk="0" latinLnBrk="0" hangingPunct="0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ctr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ctr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ctr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algn="ctr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/>
            <a:r>
              <a:rPr lang="en-US" altLang="zh-CN" smtClean="0"/>
              <a:t>                            </a:t>
            </a:r>
          </a:p>
        </p:txBody>
      </p:sp>
      <p:grpSp>
        <p:nvGrpSpPr>
          <p:cNvPr id="10" name="Group 18"/>
          <p:cNvGrpSpPr/>
          <p:nvPr/>
        </p:nvGrpSpPr>
        <p:grpSpPr bwMode="auto">
          <a:xfrm>
            <a:off x="820365" y="1484313"/>
            <a:ext cx="1079500" cy="2016125"/>
            <a:chOff x="567" y="935"/>
            <a:chExt cx="680" cy="1270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930" y="935"/>
              <a:ext cx="317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" name="Group 17"/>
            <p:cNvGrpSpPr/>
            <p:nvPr/>
          </p:nvGrpSpPr>
          <p:grpSpPr bwMode="auto">
            <a:xfrm>
              <a:off x="567" y="935"/>
              <a:ext cx="680" cy="1270"/>
              <a:chOff x="567" y="935"/>
              <a:chExt cx="680" cy="1270"/>
            </a:xfrm>
          </p:grpSpPr>
          <p:grpSp>
            <p:nvGrpSpPr>
              <p:cNvPr id="13" name="Group 16"/>
              <p:cNvGrpSpPr/>
              <p:nvPr/>
            </p:nvGrpSpPr>
            <p:grpSpPr bwMode="auto">
              <a:xfrm>
                <a:off x="567" y="935"/>
                <a:ext cx="363" cy="1270"/>
                <a:chOff x="567" y="935"/>
                <a:chExt cx="363" cy="1270"/>
              </a:xfrm>
            </p:grpSpPr>
            <p:sp>
              <p:nvSpPr>
                <p:cNvPr id="15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567" y="935"/>
                  <a:ext cx="363" cy="4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" name="Line 6"/>
                <p:cNvSpPr>
                  <a:spLocks noChangeShapeType="1"/>
                </p:cNvSpPr>
                <p:nvPr/>
              </p:nvSpPr>
              <p:spPr bwMode="auto">
                <a:xfrm>
                  <a:off x="567" y="1434"/>
                  <a:ext cx="0" cy="7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 flipH="1">
                <a:off x="567" y="1570"/>
                <a:ext cx="680" cy="6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2348349" y="1828532"/>
            <a:ext cx="1441450" cy="1079500"/>
          </a:xfrm>
          <a:prstGeom prst="parallelogram">
            <a:avLst>
              <a:gd name="adj" fmla="val 33382"/>
            </a:avLst>
          </a:prstGeom>
          <a:noFill/>
          <a:ln w="381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6516315" y="2205038"/>
            <a:ext cx="5762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6516315" y="306863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Group 23"/>
          <p:cNvGrpSpPr/>
          <p:nvPr/>
        </p:nvGrpSpPr>
        <p:grpSpPr bwMode="auto">
          <a:xfrm>
            <a:off x="6516315" y="1773238"/>
            <a:ext cx="2016125" cy="1295400"/>
            <a:chOff x="3923" y="1117"/>
            <a:chExt cx="1270" cy="816"/>
          </a:xfrm>
        </p:grpSpPr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4286" y="1117"/>
              <a:ext cx="907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" name="Group 22"/>
            <p:cNvGrpSpPr/>
            <p:nvPr/>
          </p:nvGrpSpPr>
          <p:grpSpPr bwMode="auto">
            <a:xfrm>
              <a:off x="3923" y="1117"/>
              <a:ext cx="1270" cy="816"/>
              <a:chOff x="3923" y="1117"/>
              <a:chExt cx="1270" cy="816"/>
            </a:xfrm>
          </p:grpSpPr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 flipV="1">
                <a:off x="4558" y="1117"/>
                <a:ext cx="635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6" name="Group 21"/>
              <p:cNvGrpSpPr/>
              <p:nvPr/>
            </p:nvGrpSpPr>
            <p:grpSpPr bwMode="auto">
              <a:xfrm>
                <a:off x="3923" y="1389"/>
                <a:ext cx="635" cy="544"/>
                <a:chOff x="3923" y="1389"/>
                <a:chExt cx="635" cy="544"/>
              </a:xfrm>
            </p:grpSpPr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923" y="1389"/>
                  <a:ext cx="363" cy="5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Line 20"/>
                <p:cNvSpPr>
                  <a:spLocks noChangeShapeType="1"/>
                </p:cNvSpPr>
                <p:nvPr/>
              </p:nvSpPr>
              <p:spPr bwMode="auto">
                <a:xfrm>
                  <a:off x="3923" y="1933"/>
                  <a:ext cx="63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2" name="Group 40"/>
          <p:cNvGrpSpPr/>
          <p:nvPr/>
        </p:nvGrpSpPr>
        <p:grpSpPr bwMode="auto">
          <a:xfrm>
            <a:off x="4618279" y="1912683"/>
            <a:ext cx="1436687" cy="1387475"/>
            <a:chOff x="3063" y="2495"/>
            <a:chExt cx="827" cy="874"/>
          </a:xfrm>
        </p:grpSpPr>
        <p:sp>
          <p:nvSpPr>
            <p:cNvPr id="33" name="Line 35"/>
            <p:cNvSpPr>
              <a:spLocks noChangeShapeType="1"/>
            </p:cNvSpPr>
            <p:nvPr/>
          </p:nvSpPr>
          <p:spPr bwMode="auto">
            <a:xfrm flipH="1">
              <a:off x="3878" y="2495"/>
              <a:ext cx="0" cy="8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4" name="Group 39"/>
            <p:cNvGrpSpPr/>
            <p:nvPr/>
          </p:nvGrpSpPr>
          <p:grpSpPr bwMode="auto">
            <a:xfrm>
              <a:off x="3063" y="2495"/>
              <a:ext cx="827" cy="874"/>
              <a:chOff x="3063" y="2495"/>
              <a:chExt cx="827" cy="874"/>
            </a:xfrm>
          </p:grpSpPr>
          <p:grpSp>
            <p:nvGrpSpPr>
              <p:cNvPr id="35" name="Group 38"/>
              <p:cNvGrpSpPr/>
              <p:nvPr/>
            </p:nvGrpSpPr>
            <p:grpSpPr bwMode="auto">
              <a:xfrm>
                <a:off x="3063" y="2495"/>
                <a:ext cx="827" cy="874"/>
                <a:chOff x="3063" y="2495"/>
                <a:chExt cx="827" cy="874"/>
              </a:xfrm>
            </p:grpSpPr>
            <p:sp>
              <p:nvSpPr>
                <p:cNvPr id="37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063" y="2495"/>
                  <a:ext cx="82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Line 36"/>
                <p:cNvSpPr>
                  <a:spLocks noChangeShapeType="1"/>
                </p:cNvSpPr>
                <p:nvPr/>
              </p:nvSpPr>
              <p:spPr bwMode="auto">
                <a:xfrm>
                  <a:off x="3064" y="2495"/>
                  <a:ext cx="0" cy="8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6" name="Line 37"/>
              <p:cNvSpPr>
                <a:spLocks noChangeShapeType="1"/>
              </p:cNvSpPr>
              <p:nvPr/>
            </p:nvSpPr>
            <p:spPr bwMode="auto">
              <a:xfrm flipH="1">
                <a:off x="3071" y="3362"/>
                <a:ext cx="81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433194" y="3643313"/>
            <a:ext cx="16289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　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2184836" y="3580323"/>
            <a:ext cx="12698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 Box 43"/>
          <p:cNvSpPr txBox="1">
            <a:spLocks noChangeArrowheads="1"/>
          </p:cNvSpPr>
          <p:nvPr/>
        </p:nvSpPr>
        <p:spPr bwMode="auto">
          <a:xfrm>
            <a:off x="6568702" y="3592513"/>
            <a:ext cx="1452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   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4648441" y="3455733"/>
            <a:ext cx="1452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(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818454" y="3607490"/>
            <a:ext cx="14492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2637274" y="3561273"/>
            <a:ext cx="431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 rot="10800000" flipV="1">
            <a:off x="6828036" y="3632706"/>
            <a:ext cx="14883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</p:txBody>
      </p:sp>
      <p:sp>
        <p:nvSpPr>
          <p:cNvPr id="53" name="Text Box 50"/>
          <p:cNvSpPr txBox="1">
            <a:spLocks noChangeArrowheads="1"/>
          </p:cNvSpPr>
          <p:nvPr/>
        </p:nvSpPr>
        <p:spPr bwMode="auto">
          <a:xfrm>
            <a:off x="4961494" y="3412946"/>
            <a:ext cx="504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</a:p>
        </p:txBody>
      </p:sp>
      <p:sp>
        <p:nvSpPr>
          <p:cNvPr id="54" name="WordArt 51"/>
          <p:cNvSpPr>
            <a:spLocks noChangeArrowheads="1" noChangeShapeType="1" noTextEdit="1"/>
          </p:cNvSpPr>
          <p:nvPr/>
        </p:nvSpPr>
        <p:spPr bwMode="auto">
          <a:xfrm>
            <a:off x="395536" y="627534"/>
            <a:ext cx="8229600" cy="598463"/>
          </a:xfrm>
          <a:prstGeom prst="rect">
            <a:avLst/>
          </a:prstGeom>
        </p:spPr>
        <p:txBody>
          <a:bodyPr wrap="none" fromWordArt="1"/>
          <a:lstStyle/>
          <a:p>
            <a:r>
              <a:rPr lang="zh-CN" altLang="en-US" sz="3200" b="1" kern="10" dirty="0">
                <a:latin typeface="楷体" panose="02010609060101010101" pitchFamily="49" charset="-122"/>
                <a:ea typeface="楷体" panose="02010609060101010101" pitchFamily="49" charset="-122"/>
              </a:rPr>
              <a:t>火眼金睛：下面哪些图形是平行四边形？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1" name="图片 40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4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33194" y="281539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p:grpSp>
        <p:nvGrpSpPr>
          <p:cNvPr id="9" name="Group 2"/>
          <p:cNvGrpSpPr/>
          <p:nvPr/>
        </p:nvGrpSpPr>
        <p:grpSpPr bwMode="auto">
          <a:xfrm>
            <a:off x="1476375" y="1412875"/>
            <a:ext cx="5472113" cy="2305050"/>
            <a:chOff x="1701" y="1887"/>
            <a:chExt cx="2721" cy="1089"/>
          </a:xfrm>
        </p:grpSpPr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1701" y="1888"/>
              <a:ext cx="194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" name="Group 4"/>
            <p:cNvGrpSpPr/>
            <p:nvPr/>
          </p:nvGrpSpPr>
          <p:grpSpPr bwMode="auto">
            <a:xfrm>
              <a:off x="1701" y="1887"/>
              <a:ext cx="2721" cy="1089"/>
              <a:chOff x="1701" y="1887"/>
              <a:chExt cx="2721" cy="1089"/>
            </a:xfrm>
          </p:grpSpPr>
          <p:sp>
            <p:nvSpPr>
              <p:cNvPr id="12" name="Line 5"/>
              <p:cNvSpPr>
                <a:spLocks noChangeShapeType="1"/>
              </p:cNvSpPr>
              <p:nvPr/>
            </p:nvSpPr>
            <p:spPr bwMode="auto">
              <a:xfrm flipH="1" flipV="1">
                <a:off x="1701" y="1888"/>
                <a:ext cx="771" cy="10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2472" y="2976"/>
                <a:ext cx="1949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H="1" flipV="1">
                <a:off x="3651" y="1887"/>
                <a:ext cx="771" cy="1089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508625" y="2636838"/>
            <a:ext cx="541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Calibri" panose="020F0502020204030204" pitchFamily="34" charset="0"/>
                <a:ea typeface="楷体_GB2312" panose="02010609030101010101" pitchFamily="49" charset="-122"/>
              </a:rPr>
              <a:t>高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860925" y="3714750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00FF"/>
                </a:solidFill>
                <a:latin typeface="Calibri" panose="020F0502020204030204" pitchFamily="34" charset="0"/>
                <a:ea typeface="楷体_GB2312" panose="02010609030101010101" pitchFamily="49" charset="-122"/>
              </a:rPr>
              <a:t>底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5365750" y="1412875"/>
            <a:ext cx="0" cy="23050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" name="Group 11"/>
          <p:cNvGrpSpPr/>
          <p:nvPr/>
        </p:nvGrpSpPr>
        <p:grpSpPr bwMode="auto">
          <a:xfrm>
            <a:off x="5365750" y="3357563"/>
            <a:ext cx="309563" cy="357187"/>
            <a:chOff x="2256" y="2640"/>
            <a:chExt cx="144" cy="144"/>
          </a:xfrm>
        </p:grpSpPr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2256" y="2640"/>
              <a:ext cx="1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2400" y="2640"/>
              <a:ext cx="0" cy="14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3" name="Group 14"/>
          <p:cNvGrpSpPr/>
          <p:nvPr/>
        </p:nvGrpSpPr>
        <p:grpSpPr bwMode="auto">
          <a:xfrm>
            <a:off x="3421063" y="836613"/>
            <a:ext cx="1905000" cy="2895600"/>
            <a:chOff x="1474" y="799"/>
            <a:chExt cx="2041" cy="2450"/>
          </a:xfrm>
        </p:grpSpPr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 flipH="1">
              <a:off x="1474" y="799"/>
              <a:ext cx="2041" cy="245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" name="Oval 16"/>
            <p:cNvSpPr>
              <a:spLocks noChangeArrowheads="1"/>
            </p:cNvSpPr>
            <p:nvPr/>
          </p:nvSpPr>
          <p:spPr bwMode="auto">
            <a:xfrm flipH="1">
              <a:off x="2517" y="2024"/>
              <a:ext cx="680" cy="8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6" name="Group 17"/>
          <p:cNvGrpSpPr/>
          <p:nvPr/>
        </p:nvGrpSpPr>
        <p:grpSpPr bwMode="auto">
          <a:xfrm rot="3350408">
            <a:off x="4435475" y="4400550"/>
            <a:ext cx="2481263" cy="3687763"/>
            <a:chOff x="1474" y="799"/>
            <a:chExt cx="2041" cy="2450"/>
          </a:xfrm>
        </p:grpSpPr>
        <p:sp>
          <p:nvSpPr>
            <p:cNvPr id="27" name="AutoShape 18"/>
            <p:cNvSpPr>
              <a:spLocks noChangeArrowheads="1"/>
            </p:cNvSpPr>
            <p:nvPr/>
          </p:nvSpPr>
          <p:spPr bwMode="auto">
            <a:xfrm flipH="1">
              <a:off x="1474" y="799"/>
              <a:ext cx="2041" cy="245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Oval 19"/>
            <p:cNvSpPr>
              <a:spLocks noChangeArrowheads="1"/>
            </p:cNvSpPr>
            <p:nvPr/>
          </p:nvSpPr>
          <p:spPr bwMode="auto">
            <a:xfrm flipH="1">
              <a:off x="2517" y="2024"/>
              <a:ext cx="680" cy="8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0" name="图片 2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12226 L 0.00208 -0.485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81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7" grpId="1" animBg="1"/>
      <p:bldP spid="1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043608" y="1923678"/>
            <a:ext cx="6768752" cy="228524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组对边平行的四边形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是平行四边形；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从平行四边形一条边上的一点到它对边的垂直线段，是平行四边形的高，这条对边是平行四边形的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底。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8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9" name="图片 8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0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全屏显示(16:9)</PresentationFormat>
  <Paragraphs>75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2023-01-17T01:22:51Z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FC132674EA2743DEB6BFCEFAEE17D11C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