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312" r:id="rId2"/>
    <p:sldId id="264" r:id="rId3"/>
    <p:sldId id="339" r:id="rId4"/>
    <p:sldId id="267" r:id="rId5"/>
    <p:sldId id="310" r:id="rId6"/>
    <p:sldId id="265" r:id="rId7"/>
    <p:sldId id="340" r:id="rId8"/>
    <p:sldId id="341" r:id="rId9"/>
    <p:sldId id="342" r:id="rId10"/>
    <p:sldId id="343" r:id="rId11"/>
    <p:sldId id="344" r:id="rId12"/>
    <p:sldId id="266" r:id="rId13"/>
    <p:sldId id="347" r:id="rId14"/>
    <p:sldId id="345" r:id="rId15"/>
    <p:sldId id="269" r:id="rId16"/>
    <p:sldId id="348" r:id="rId17"/>
    <p:sldId id="349" r:id="rId18"/>
    <p:sldId id="350" r:id="rId19"/>
    <p:sldId id="351" r:id="rId20"/>
    <p:sldId id="352" r:id="rId21"/>
    <p:sldId id="353" r:id="rId22"/>
    <p:sldId id="338" r:id="rId23"/>
    <p:sldId id="354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CC24D-1BA6-42D6-B44D-E6C009D2FD9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AF2B4-88C3-4DBA-908A-A12F013E23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AF2B4-88C3-4DBA-908A-A12F013E23F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6F9D-DBE9-4F99-A048-3A9D43BD1FA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BA581-5E20-4862-A928-24189A6AFC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5C2A-6735-4A93-BCC6-62297188F9E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4EB2C-2CEE-4D45-8DD1-56D26B48F7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CD31-A1EF-48FA-BF74-94747C4A7AB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A2364-4107-4B76-84AB-154CCBB9BE8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endParaRPr lang="zh-CN" altLang="en-US" sz="1400" b="0" dirty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5641960" y="-27384"/>
            <a:ext cx="1774840" cy="880109"/>
            <a:chOff x="11613" y="1584001"/>
            <a:chExt cx="1513881" cy="733424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11613" y="1584001"/>
              <a:ext cx="1513881" cy="733424"/>
            </a:xfrm>
            <a:prstGeom prst="rect">
              <a:avLst/>
            </a:prstGeom>
          </p:spPr>
        </p:pic>
        <p:sp>
          <p:nvSpPr>
            <p:cNvPr id="9" name="TextBox 8">
              <a:hlinkClick r:id="rId3" action="ppaction://hlinksldjump"/>
            </p:cNvPr>
            <p:cNvSpPr txBox="1"/>
            <p:nvPr userDrawn="1"/>
          </p:nvSpPr>
          <p:spPr>
            <a:xfrm>
              <a:off x="142045" y="1807573"/>
              <a:ext cx="1229485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课前篇自主预习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7318464" y="-27384"/>
            <a:ext cx="1764576" cy="880109"/>
            <a:chOff x="-43696" y="2237065"/>
            <a:chExt cx="1578004" cy="733424"/>
          </a:xfrm>
        </p:grpSpPr>
        <p:pic>
          <p:nvPicPr>
            <p:cNvPr id="8" name="图片 7"/>
            <p:cNvPicPr>
              <a:picLocks noChangeAspect="1"/>
            </p:cNvPicPr>
            <p:nvPr userDrawn="1"/>
          </p:nvPicPr>
          <p:blipFill>
            <a:blip r:embed="rId2" cstate="email"/>
            <a:stretch>
              <a:fillRect/>
            </a:stretch>
          </p:blipFill>
          <p:spPr>
            <a:xfrm>
              <a:off x="-43696" y="2237065"/>
              <a:ext cx="1578004" cy="733424"/>
            </a:xfrm>
            <a:prstGeom prst="rect">
              <a:avLst/>
            </a:prstGeom>
          </p:spPr>
        </p:pic>
        <p:sp>
          <p:nvSpPr>
            <p:cNvPr id="10" name="TextBox 9">
              <a:hlinkClick r:id="rId3" action="ppaction://hlinksldjump"/>
            </p:cNvPr>
            <p:cNvSpPr txBox="1"/>
            <p:nvPr userDrawn="1"/>
          </p:nvSpPr>
          <p:spPr>
            <a:xfrm>
              <a:off x="83966" y="2460637"/>
              <a:ext cx="1289016" cy="2564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40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课堂篇学习理解</a:t>
              </a:r>
              <a:endParaRPr lang="zh-CN" altLang="en-US" sz="1400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4428-BB05-4556-B864-59973BEA8D8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C8096-3383-4776-8A99-2081358EA8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427A-FF1B-4B17-B3E0-2C884F4BAE5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80968-12F5-4642-894B-7BADE57138D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84A62-DD33-4240-85CA-592319DBFA7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D0A9F-B540-4750-B010-4A3C1CEE65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4E583-D610-420C-BC87-175FF03B075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91F99-30FC-4C08-9CA1-A867F66A4E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1219-BA1C-47CD-87EF-2EF606BDBC5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B8A93-6B0A-4E6D-8511-558F559A2F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C6E9F-15EA-4CB6-A870-81B91444FAB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D88FC-8861-4FFE-8963-EC57D1BEBD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2B060-4BA7-49C0-9CC8-55BD0D14E5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A74E5F-1D5B-4418-9B6C-5FFB5E30F8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F629A-BB33-4A89-A294-C93732950F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96BC2-0E91-470C-B841-20A0A6E16C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F5A5E1-2B50-46EE-8632-50C5E996BF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317F2E8-CAA6-4DD4-B791-F91F804EEDF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slide" Target="slide6.xml"/><Relationship Id="rId7" Type="http://schemas.openxmlformats.org/officeDocument/2006/relationships/package" Target="../embeddings/Microsoft_Word___3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slide" Target="slide6.xml"/><Relationship Id="rId7" Type="http://schemas.openxmlformats.org/officeDocument/2006/relationships/package" Target="../embeddings/Microsoft_Word___4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jpe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slide" Target="slide6.xml"/><Relationship Id="rId7" Type="http://schemas.openxmlformats.org/officeDocument/2006/relationships/package" Target="../embeddings/Microsoft_Word___5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6.jpe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slide" Target="slide6.xml"/><Relationship Id="rId7" Type="http://schemas.openxmlformats.org/officeDocument/2006/relationships/package" Target="../embeddings/Microsoft_Word___6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__.docx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slide" Target="slide6.xml"/><Relationship Id="rId7" Type="http://schemas.openxmlformats.org/officeDocument/2006/relationships/package" Target="../embeddings/Microsoft_Word___7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jpe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__1.docx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" Target="slide6.xml"/><Relationship Id="rId7" Type="http://schemas.openxmlformats.org/officeDocument/2006/relationships/package" Target="../embeddings/Microsoft_Word___2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slide" Target="slide2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8.pn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jpeg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33063" y="4293096"/>
            <a:ext cx="9081860" cy="576064"/>
          </a:xfrm>
        </p:spPr>
        <p:txBody>
          <a:bodyPr/>
          <a:lstStyle/>
          <a:p>
            <a:r>
              <a:rPr lang="en-US" altLang="zh-CN" dirty="0">
                <a:solidFill>
                  <a:srgbClr val="C00000"/>
                </a:solidFill>
              </a:rPr>
              <a:t>Section D</a:t>
            </a:r>
            <a:r>
              <a:rPr lang="zh-CN" altLang="zh-CN" dirty="0">
                <a:solidFill>
                  <a:srgbClr val="C00000"/>
                </a:solidFill>
              </a:rPr>
              <a:t>　</a:t>
            </a:r>
            <a:r>
              <a:rPr lang="en-US" altLang="zh-CN" dirty="0">
                <a:solidFill>
                  <a:srgbClr val="C00000"/>
                </a:solidFill>
              </a:rPr>
              <a:t>Reading for Writing &amp; Assessing Your Progress</a:t>
            </a:r>
            <a:endParaRPr lang="zh-CN" altLang="zh-CN" dirty="0">
              <a:solidFill>
                <a:srgbClr val="C00000"/>
              </a:solidFill>
            </a:endParaRPr>
          </a:p>
        </p:txBody>
      </p:sp>
      <p:sp>
        <p:nvSpPr>
          <p:cNvPr id="3" name="标题 3"/>
          <p:cNvSpPr txBox="1"/>
          <p:nvPr/>
        </p:nvSpPr>
        <p:spPr bwMode="auto">
          <a:xfrm>
            <a:off x="31070" y="2924944"/>
            <a:ext cx="90818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smtClean="0"/>
              <a:t>UNIT</a:t>
            </a:r>
            <a:r>
              <a:rPr lang="en-US" altLang="zh-CN" sz="4800" smtClean="0"/>
              <a:t> </a:t>
            </a:r>
            <a:r>
              <a:rPr lang="en-US" altLang="zh-CN" sz="4800" b="1" smtClean="0"/>
              <a:t>4  History and traditions</a:t>
            </a:r>
            <a:endParaRPr lang="zh-CN" altLang="zh-CN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677170" y="112474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人教版高中英语必修二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0" y="573325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6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84784"/>
            <a:ext cx="8128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man tried his best to get into the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那个人尽力上了拥挤的公交车。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winter the place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skiers.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冬季这地方满是滑雪的人。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1188640" y="2000622"/>
          <a:ext cx="8128000" cy="1770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7" imgW="3843020" imgH="838200" progId="Word.Document.12">
                  <p:embed/>
                </p:oleObj>
              </mc:Choice>
              <mc:Fallback>
                <p:oleObj name="文档" r:id="rId7" imgW="3843020" imgH="83820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1188640" y="2000622"/>
                        <a:ext cx="8128000" cy="1770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8000" y="1559034"/>
            <a:ext cx="8128000" cy="3993931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93932" y="4581128"/>
            <a:ext cx="7776864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5941"/>
            <a:ext cx="8128000" cy="531985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peaceful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landscape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Emerald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counties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eyes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rolling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hills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dotted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sheep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cattle.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绿宝石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爱尔兰岛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风光宁静秀美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郡县草木葱茏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青山连绵起伏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牛羊点缀其中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堪称一场名副其实的视觉盛宴。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【句式剖析】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its rolling green hills dotted with sheep and cattle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“with+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宾补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,dotted with...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是动词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形式作宾语补足语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 hill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有逻辑上的动宾关系。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hurried back home for lunch.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所有的工作都做完了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他们匆忙回家吃午饭。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no idea how she finished the relay race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你不知道她脚伤那么厉害是怎么完成接力赛的。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6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24744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【句式拓展】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,we had no trouble in getting to the station.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由这个男孩带路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我们毫不费力地到达了车站。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,I have to stop listening to the light music.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有许多事情要处理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我只好停止听轻音乐。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51520" y="1479484"/>
          <a:ext cx="8128000" cy="2226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7" imgW="3843020" imgH="1054100" progId="Word.Document.12">
                  <p:embed/>
                </p:oleObj>
              </mc:Choice>
              <mc:Fallback>
                <p:oleObj name="文档" r:id="rId7" imgW="3843020" imgH="105410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520" y="1479484"/>
                        <a:ext cx="8128000" cy="2226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77455" y="1125048"/>
            <a:ext cx="7389091" cy="5451756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4570" y="5661248"/>
            <a:ext cx="6759798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pull dir="ld"/>
      </p:transition>
    </mc:Choice>
    <mc:Fallback xmlns="">
      <p:transition spd="slow">
        <p:pull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01069"/>
            <a:ext cx="8128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介绍名胜古迹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假如你是李华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你的澳大利亚笔友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来信说打算暑期到长城旅游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请你根据以下信息给她写一封回信。要点如下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长城是世界奇迹之一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长城有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2,000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多年的历史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城墙建于春秋时期、战国及秦朝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现在长城已成为著名景点。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词数不少于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80;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可适当增加细节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以使文章连贯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开头和结尾已给出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不计入总词数。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A64.eps" descr="id:2147498194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6444208" y="3933056"/>
            <a:ext cx="1218565" cy="12058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772816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Mary,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very delighted to hear you are paying a visit to the Great Wall during the summer holiday.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__________________________________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________________________________________________________________________________________________________________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Hope you will have a good time.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 Hua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268760"/>
          <a:ext cx="8128000" cy="345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文档" r:id="rId7" imgW="3843020" imgH="164465" progId="Word.Document.12">
                  <p:embed/>
                </p:oleObj>
              </mc:Choice>
              <mc:Fallback>
                <p:oleObj name="文档" r:id="rId7" imgW="3843020" imgH="164465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000" y="1268760"/>
                        <a:ext cx="8128000" cy="345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508000" y="1631403"/>
            <a:ext cx="8128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一、审题定调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确定体裁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本单元的写作是写一封信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内容为介绍长城的相关内容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根据写作要点来看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该类短文可按照时间顺序进行介绍。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确定人称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由于是介绍长城的历史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所以主要人称为第三人称。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确定时态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由于介绍的是过去发生的事情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所以主要时态用一般过去时。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二、谋篇布局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本文可以按照逻辑顺序来写作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分为三个段落。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第一段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表达自己的心情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已给出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然后用过渡句引出下文。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第二段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具体介绍长城的历史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初建于春秋时期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;(2)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战国时期建了更多的城墙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;(3)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秦始皇把城墙连接在了一起。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第三段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长城的影响。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83655"/>
            <a:ext cx="2225289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三、短文模板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A66.eps" descr="id:2147498208;FounderCES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77455" y="2135354"/>
            <a:ext cx="7389091" cy="2930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424598"/>
            <a:ext cx="8128000" cy="86600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四、组织语言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常用语块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508000" y="2276872"/>
          <a:ext cx="8128000" cy="3874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文档" r:id="rId7" imgW="3913505" imgH="1866900" progId="Word.Document.12">
                  <p:embed/>
                </p:oleObj>
              </mc:Choice>
              <mc:Fallback>
                <p:oleObj name="文档" r:id="rId7" imgW="3913505" imgH="1866900" progId="Word.Document.12">
                  <p:embed/>
                  <p:pic>
                    <p:nvPicPr>
                      <p:cNvPr id="0" name="对象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000" y="2276872"/>
                        <a:ext cx="8128000" cy="3874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225221"/>
            <a:ext cx="230864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知识体系图解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1647994"/>
          <a:ext cx="8128000" cy="5210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6" imgW="3947160" imgH="2538730" progId="Word.Document.12">
                  <p:embed/>
                </p:oleObj>
              </mc:Choice>
              <mc:Fallback>
                <p:oleObj name="文档" r:id="rId6" imgW="3947160" imgH="253873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1647994"/>
                        <a:ext cx="8128000" cy="5210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1516752" y="1628800"/>
            <a:ext cx="67037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poet</a:t>
            </a:r>
            <a:endParaRPr lang="zh-CN" altLang="en-US" sz="220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1516752" y="1985347"/>
            <a:ext cx="952505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county</a:t>
            </a:r>
            <a:endParaRPr lang="zh-CN" altLang="en-US" sz="2200"/>
          </a:p>
        </p:txBody>
      </p:sp>
      <p:sp>
        <p:nvSpPr>
          <p:cNvPr id="9" name="矩形 8"/>
          <p:cNvSpPr>
            <a:spLocks noChangeAspect="1"/>
          </p:cNvSpPr>
          <p:nvPr/>
        </p:nvSpPr>
        <p:spPr>
          <a:xfrm>
            <a:off x="1516752" y="2362442"/>
            <a:ext cx="577402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roll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1516752" y="3072450"/>
            <a:ext cx="795411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cattle</a:t>
            </a:r>
            <a:endParaRPr lang="zh-CN" altLang="en-US" sz="2200" dirty="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1516752" y="3417810"/>
            <a:ext cx="841897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ocean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1516752" y="3774357"/>
            <a:ext cx="748923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greet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1516752" y="4087346"/>
            <a:ext cx="60785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pub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1516752" y="4466903"/>
            <a:ext cx="732893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wine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1516752" y="4833724"/>
            <a:ext cx="952505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beer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1617636" y="5136756"/>
            <a:ext cx="998991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custom</a:t>
            </a:r>
            <a:endParaRPr lang="zh-CN" altLang="en-US" sz="2200"/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1617636" y="5513851"/>
            <a:ext cx="889987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crowd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6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095941"/>
            <a:ext cx="1603324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遣词造句</a:t>
            </a:r>
            <a:r>
              <a:rPr lang="en-US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1484784"/>
          <a:ext cx="8128000" cy="5576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文档" r:id="rId7" imgW="3928110" imgH="2696210" progId="Word.Document.12">
                  <p:embed/>
                </p:oleObj>
              </mc:Choice>
              <mc:Fallback>
                <p:oleObj name="文档" r:id="rId7" imgW="3928110" imgH="269621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8000" y="1484784"/>
                        <a:ext cx="8128000" cy="5576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16489"/>
            <a:ext cx="8128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五、连句成文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参考范文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Dear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Mary,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delighted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hear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paying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visit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Wall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summer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holiday.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something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Wall,which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twenty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centuries,is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wonders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Autumn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Period.During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Warring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Period,more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borders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kingdoms.It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Dynasty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Emperor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Qinshihuang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up.Thus,the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time.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 algn="r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 algn="r"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Hua</a:t>
            </a:r>
            <a:r>
              <a:rPr lang="en-US" altLang="zh-CN" sz="2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33135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单词拼写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.Ms Smith is not only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musician,but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a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诗人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poet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.There were few sights as beautiful as the calm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海洋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)on a warm 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ocean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.When she opened the door she was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迎接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)by smiling faces.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lighting the Olympic flame goes back centuries.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.A huge 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gathered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street,waiting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the famous singer.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106539"/>
            <a:ext cx="7736408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语篇填空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in Ireland and Ireland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traditions are 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(great) influenced by its beautiful countryside.</a:t>
            </a: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its long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history,many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great 2.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(poem) and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A65.eps" descr="id:2147498246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7165709" y="1192175"/>
            <a:ext cx="1728192" cy="1283589"/>
          </a:xfrm>
          <a:prstGeom prst="rect">
            <a:avLst/>
          </a:prstGeom>
        </p:spPr>
      </p:pic>
      <p:sp>
        <p:nvSpPr>
          <p:cNvPr id="4" name="矩形 3"/>
          <p:cNvSpPr>
            <a:spLocks noChangeAspect="1"/>
          </p:cNvSpPr>
          <p:nvPr/>
        </p:nvSpPr>
        <p:spPr>
          <a:xfrm>
            <a:off x="508000" y="2719194"/>
            <a:ext cx="8128000" cy="37873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9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appeared.The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(peace) landscape of the “Emerald Isle” and its many green counties is a true feast for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eyes,with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its rolling green hills 4.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(dot) with sheep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cattle.The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roar of the ocean waves and cries of the seabirds make 5.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music of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coast.On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quiet morning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feel the sun shining on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skin,and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take a 6.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(breathe) of the sweet scent of fresh flowers with birds 7.</a:t>
            </a:r>
            <a:r>
              <a:rPr lang="en-US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(greet) the new day with their morning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this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beauty,it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not 8.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(surprise) that Ireland has developed strong traditions that include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music,dancing,and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dining.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en-US" sz="2200" dirty="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698316" y="1919069"/>
            <a:ext cx="968535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greatly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4680757" y="2249450"/>
            <a:ext cx="779381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poets</a:t>
            </a:r>
            <a:endParaRPr lang="zh-CN" altLang="en-US" sz="2200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3168030" y="2683655"/>
            <a:ext cx="1422184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peaceful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endParaRPr lang="zh-CN" altLang="en-US" sz="2200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2771800" y="3386444"/>
            <a:ext cx="889987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dotted</a:t>
            </a:r>
            <a:endParaRPr lang="zh-CN" altLang="en-US" sz="2200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5724128" y="3767911"/>
            <a:ext cx="466794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up</a:t>
            </a:r>
            <a:endParaRPr lang="zh-CN" altLang="en-US" sz="2200"/>
          </a:p>
        </p:txBody>
      </p:sp>
      <p:sp>
        <p:nvSpPr>
          <p:cNvPr id="17" name="矩形 16"/>
          <p:cNvSpPr>
            <a:spLocks noChangeAspect="1"/>
          </p:cNvSpPr>
          <p:nvPr/>
        </p:nvSpPr>
        <p:spPr>
          <a:xfrm>
            <a:off x="4274602" y="4491989"/>
            <a:ext cx="889987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breath</a:t>
            </a:r>
            <a:endParaRPr lang="zh-CN" altLang="en-US" sz="2200"/>
          </a:p>
        </p:txBody>
      </p:sp>
      <p:sp>
        <p:nvSpPr>
          <p:cNvPr id="18" name="矩形 17"/>
          <p:cNvSpPr>
            <a:spLocks noChangeAspect="1"/>
          </p:cNvSpPr>
          <p:nvPr/>
        </p:nvSpPr>
        <p:spPr>
          <a:xfrm>
            <a:off x="3788436" y="4869160"/>
            <a:ext cx="1109599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greeting</a:t>
            </a:r>
            <a:endParaRPr lang="zh-CN" altLang="en-US" sz="2200"/>
          </a:p>
        </p:txBody>
      </p:sp>
      <p:sp>
        <p:nvSpPr>
          <p:cNvPr id="19" name="矩形 18"/>
          <p:cNvSpPr>
            <a:spLocks noChangeAspect="1"/>
          </p:cNvSpPr>
          <p:nvPr/>
        </p:nvSpPr>
        <p:spPr>
          <a:xfrm>
            <a:off x="6084168" y="5224638"/>
            <a:ext cx="1313180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surprising</a:t>
            </a:r>
            <a:endParaRPr lang="zh-CN" altLang="en-US" sz="2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508000" y="1116489"/>
          <a:ext cx="8128000" cy="587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6" imgW="3965575" imgH="2863850" progId="Word.Document.12">
                  <p:embed/>
                </p:oleObj>
              </mc:Choice>
              <mc:Fallback>
                <p:oleObj name="文档" r:id="rId6" imgW="3965575" imgH="2863850" progId="Word.Document.12">
                  <p:embed/>
                  <p:pic>
                    <p:nvPicPr>
                      <p:cNvPr id="0" name="对象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8000" y="1116489"/>
                        <a:ext cx="8128000" cy="587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4932040" y="1116489"/>
            <a:ext cx="2723823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对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有很大的影响</a:t>
            </a:r>
            <a:endParaRPr lang="zh-CN" altLang="en-US" sz="2200"/>
          </a:p>
        </p:txBody>
      </p:sp>
      <p:sp>
        <p:nvSpPr>
          <p:cNvPr id="20" name="矩形 19"/>
          <p:cNvSpPr>
            <a:spLocks noChangeAspect="1"/>
          </p:cNvSpPr>
          <p:nvPr/>
        </p:nvSpPr>
        <p:spPr>
          <a:xfrm>
            <a:off x="4040893" y="1484784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有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的历史</a:t>
            </a:r>
            <a:endParaRPr lang="zh-CN" altLang="en-US" sz="2200"/>
          </a:p>
        </p:txBody>
      </p:sp>
      <p:sp>
        <p:nvSpPr>
          <p:cNvPr id="21" name="矩形 20"/>
          <p:cNvSpPr>
            <a:spLocks noChangeAspect="1"/>
          </p:cNvSpPr>
          <p:nvPr/>
        </p:nvSpPr>
        <p:spPr>
          <a:xfrm>
            <a:off x="3059832" y="1793364"/>
            <a:ext cx="1391728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构成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;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编造</a:t>
            </a:r>
            <a:endParaRPr lang="zh-CN" altLang="en-US" sz="2200"/>
          </a:p>
        </p:txBody>
      </p:sp>
      <p:sp>
        <p:nvSpPr>
          <p:cNvPr id="22" name="矩形 21"/>
          <p:cNvSpPr>
            <a:spLocks noChangeAspect="1"/>
          </p:cNvSpPr>
          <p:nvPr/>
        </p:nvSpPr>
        <p:spPr>
          <a:xfrm>
            <a:off x="3540312" y="2161659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迎接</a:t>
            </a:r>
            <a:endParaRPr lang="zh-CN" altLang="en-US" sz="2200"/>
          </a:p>
        </p:txBody>
      </p:sp>
      <p:sp>
        <p:nvSpPr>
          <p:cNvPr id="23" name="矩形 22"/>
          <p:cNvSpPr>
            <a:spLocks noChangeAspect="1"/>
          </p:cNvSpPr>
          <p:nvPr/>
        </p:nvSpPr>
        <p:spPr>
          <a:xfrm>
            <a:off x="4040893" y="2529954"/>
            <a:ext cx="1877437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有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的机会</a:t>
            </a:r>
            <a:endParaRPr lang="zh-CN" altLang="en-US" sz="2200"/>
          </a:p>
        </p:txBody>
      </p:sp>
      <p:sp>
        <p:nvSpPr>
          <p:cNvPr id="24" name="矩形 23"/>
          <p:cNvSpPr>
            <a:spLocks noChangeAspect="1"/>
          </p:cNvSpPr>
          <p:nvPr/>
        </p:nvSpPr>
        <p:spPr>
          <a:xfrm>
            <a:off x="3633281" y="2905914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向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介绍</a:t>
            </a:r>
            <a:endParaRPr lang="zh-CN" altLang="en-US" sz="2200"/>
          </a:p>
        </p:txBody>
      </p:sp>
      <p:sp>
        <p:nvSpPr>
          <p:cNvPr id="25" name="矩形 24"/>
          <p:cNvSpPr>
            <a:spLocks noChangeAspect="1"/>
          </p:cNvSpPr>
          <p:nvPr/>
        </p:nvSpPr>
        <p:spPr>
          <a:xfrm>
            <a:off x="3387451" y="3206829"/>
            <a:ext cx="2159566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使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情绪激昂</a:t>
            </a:r>
            <a:endParaRPr lang="zh-CN" altLang="en-US" sz="2200"/>
          </a:p>
        </p:txBody>
      </p:sp>
      <p:sp>
        <p:nvSpPr>
          <p:cNvPr id="26" name="矩形 25"/>
          <p:cNvSpPr>
            <a:spLocks noChangeAspect="1"/>
          </p:cNvSpPr>
          <p:nvPr/>
        </p:nvSpPr>
        <p:spPr>
          <a:xfrm>
            <a:off x="3746311" y="3563533"/>
            <a:ext cx="2159566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对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进行研究</a:t>
            </a:r>
            <a:endParaRPr lang="zh-CN" altLang="en-US" sz="2200"/>
          </a:p>
        </p:txBody>
      </p:sp>
      <p:sp>
        <p:nvSpPr>
          <p:cNvPr id="27" name="矩形 26"/>
          <p:cNvSpPr>
            <a:spLocks noChangeAspect="1"/>
          </p:cNvSpPr>
          <p:nvPr/>
        </p:nvSpPr>
        <p:spPr>
          <a:xfrm>
            <a:off x="4055838" y="3937893"/>
            <a:ext cx="1595309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获得一等奖</a:t>
            </a:r>
            <a:endParaRPr lang="zh-CN" altLang="en-US" sz="2200"/>
          </a:p>
        </p:txBody>
      </p:sp>
      <p:sp>
        <p:nvSpPr>
          <p:cNvPr id="28" name="矩形 27"/>
          <p:cNvSpPr>
            <a:spLocks noChangeAspect="1"/>
          </p:cNvSpPr>
          <p:nvPr/>
        </p:nvSpPr>
        <p:spPr>
          <a:xfrm>
            <a:off x="3003453" y="4294597"/>
            <a:ext cx="1031051" cy="46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200">
                <a:solidFill>
                  <a:srgbClr val="FF0000"/>
                </a:solidFill>
                <a:latin typeface="Times New Roman" panose="02020603050405020304" pitchFamily="18" charset="0"/>
              </a:rPr>
              <a:t>事实上</a:t>
            </a:r>
            <a:endParaRPr lang="zh-CN" altLang="en-US" sz="220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3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4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5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904201"/>
            <a:ext cx="8128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释义匹配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.poet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very large area of sea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.ocean	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B.something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is done by people in a particular society because it is traditional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.greet	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large group of people who have gathered together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.custom		D.to say hello to someone or welcome them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.crowd	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person who writes poems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答案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1.E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2.A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5.C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hlinkClick r:id="rId2" action="ppaction://hlinksldjump"/>
          </p:cNvPr>
          <p:cNvSpPr/>
          <p:nvPr/>
        </p:nvSpPr>
        <p:spPr>
          <a:xfrm>
            <a:off x="467545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Ⅰ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>
            <a:hlinkClick r:id="rId3" action="ppaction://hlinksldjump"/>
          </p:cNvPr>
          <p:cNvSpPr/>
          <p:nvPr/>
        </p:nvSpPr>
        <p:spPr>
          <a:xfrm>
            <a:off x="1115617" y="836712"/>
            <a:ext cx="611882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Ⅱ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>
            <a:hlinkClick r:id="rId4" action="ppaction://hlinksldjump"/>
          </p:cNvPr>
          <p:cNvSpPr/>
          <p:nvPr/>
        </p:nvSpPr>
        <p:spPr>
          <a:xfrm>
            <a:off x="1763688" y="836712"/>
            <a:ext cx="611882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Ⅲ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497936"/>
            <a:ext cx="8128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介词填空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.Van Gogh had a major influence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modern painting.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.We came to a river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 grass and beautiful flowers on both sides.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.People in our country usually greet the New Year_____________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fireworks.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.His inspiring speech set the students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.May I introduce </a:t>
            </a:r>
            <a:r>
              <a:rPr lang="zh-CN" altLang="zh-CN" sz="2200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the other members of the delegation?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4427984" y="1844824"/>
            <a:ext cx="537327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on </a:t>
            </a:r>
            <a:endParaRPr lang="zh-CN" altLang="en-US" sz="22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2915816" y="2708920"/>
            <a:ext cx="68640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endParaRPr lang="zh-CN" altLang="en-US" sz="2200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6444208" y="3501008"/>
            <a:ext cx="686406" cy="4697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with</a:t>
            </a:r>
            <a:endParaRPr lang="zh-CN" altLang="en-US" sz="2200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4965311" y="4221088"/>
            <a:ext cx="537327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on </a:t>
            </a:r>
            <a:endParaRPr lang="zh-CN" altLang="en-US" sz="2200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2915816" y="4719686"/>
            <a:ext cx="404278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endParaRPr lang="zh-CN" altLang="en-US" sz="220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302338"/>
            <a:ext cx="8128000" cy="450732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迎接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a quiet morning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mountains,feel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sun on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skin,and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breathe in the sweet scent of fresh flowers while birds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new day with their morning song.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在宁静的早晨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在山上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感受阳光照射在你的皮肤上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呼吸鲜花的芬芳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鸟儿用清晨的歌声迎接新的一天。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是及物动词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迎接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looked at Livy 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Mark,who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had risen to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him.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他看着莉薇和马克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他们站起来跟他打招呼。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 the guests warmly as they arrived.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所有客人到达时他都热情接待。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A62.eps" descr="id:2147498166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7020272" y="4581128"/>
            <a:ext cx="1472565" cy="9391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3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4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5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6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508000" y="1628800"/>
            <a:ext cx="8128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【词汇拓展】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guests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warm smile.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她热情地微笑着迎接客人。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mother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greetings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you all.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我母亲向你们大家问好。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-932160" y="2226998"/>
          <a:ext cx="8128000" cy="1317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7" imgW="3843020" imgH="623570" progId="Word.Document.12">
                  <p:embed/>
                </p:oleObj>
              </mc:Choice>
              <mc:Fallback>
                <p:oleObj name="文档" r:id="rId7" imgW="3843020" imgH="62357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932160" y="2226998"/>
                        <a:ext cx="8128000" cy="1317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8000" y="1124551"/>
            <a:ext cx="8128000" cy="500663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93932" y="5229200"/>
            <a:ext cx="7776864" cy="6513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hlinkClick r:id="rId2" action="ppaction://hlinksldjump"/>
          </p:cNvPr>
          <p:cNvSpPr/>
          <p:nvPr/>
        </p:nvSpPr>
        <p:spPr>
          <a:xfrm>
            <a:off x="467544" y="836712"/>
            <a:ext cx="131405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重点词汇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817787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重点句式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3168030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高分写作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4507999" y="836712"/>
            <a:ext cx="1314053" cy="259229"/>
          </a:xfrm>
          <a:prstGeom prst="rect">
            <a:avLst/>
          </a:prstGeom>
          <a:solidFill>
            <a:srgbClr val="EAEAEA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随堂练习</a:t>
            </a:r>
            <a:endParaRPr lang="zh-CN" altLang="en-US" sz="1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08000" y="1110543"/>
            <a:ext cx="8128000" cy="537377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一群人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民众　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挤满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拥挤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【课文原句】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Dave could not find a seat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was very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戴维在房间里找不到座位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太拥挤了。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【词汇精讲】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作名词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一群人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民众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作动词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挤满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拥挤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cry of horror burst forth from the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人群中突然发出恐惧的叫喊声。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gathered to see what had happened.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一群人聚拢起来看发生了什么事。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passengers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platform.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许多乘客挤满了站台。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crowded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books onto the shelf.</a:t>
            </a: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他又在书架上塞进了一些书。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A63.eps" descr="id:2147498173;FounderCES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6228183" y="3356992"/>
            <a:ext cx="2374869" cy="15121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ll dir="lu"/>
      </p:transition>
    </mc:Choice>
    <mc:Fallback xmlns="">
      <p:transition spd="slow">
        <p:pull dir="lu"/>
      </p:transition>
    </mc:Fallback>
  </mc:AlternateContent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1059</Words>
  <Application>Microsoft Office PowerPoint</Application>
  <PresentationFormat>全屏显示(4:3)</PresentationFormat>
  <Paragraphs>244</Paragraphs>
  <Slides>23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</vt:lpstr>
      <vt:lpstr>文档</vt:lpstr>
      <vt:lpstr>Section D　Reading for Writing &amp; Assessing Your Progress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2019-08-22T01:06:00Z</dcterms:created>
  <dcterms:modified xsi:type="dcterms:W3CDTF">2023-01-17T01:22:57Z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85DE01782B3043B1905554188AEDA80A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