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741" r:id="rId2"/>
    <p:sldId id="264" r:id="rId3"/>
    <p:sldId id="263" r:id="rId4"/>
    <p:sldId id="712" r:id="rId5"/>
    <p:sldId id="261" r:id="rId6"/>
    <p:sldId id="737" r:id="rId7"/>
    <p:sldId id="648" r:id="rId8"/>
    <p:sldId id="649" r:id="rId9"/>
    <p:sldId id="738" r:id="rId10"/>
    <p:sldId id="713" r:id="rId11"/>
    <p:sldId id="691" r:id="rId12"/>
    <p:sldId id="714" r:id="rId13"/>
    <p:sldId id="561" r:id="rId14"/>
    <p:sldId id="365" r:id="rId15"/>
    <p:sldId id="739" r:id="rId16"/>
    <p:sldId id="676" r:id="rId17"/>
    <p:sldId id="740" r:id="rId18"/>
    <p:sldId id="273" r:id="rId19"/>
    <p:sldId id="719" r:id="rId20"/>
    <p:sldId id="427" r:id="rId21"/>
    <p:sldId id="721" r:id="rId22"/>
    <p:sldId id="695" r:id="rId23"/>
    <p:sldId id="290" r:id="rId24"/>
  </p:sldIdLst>
  <p:sldSz cx="9144000" cy="5143500" type="screen16x9"/>
  <p:notesSz cx="6858000" cy="9144000"/>
  <p:custDataLst>
    <p:tags r:id="rId2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861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965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452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931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41805" algn="l" defTabSz="6965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89785" algn="l" defTabSz="6965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38400" algn="l" defTabSz="6965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87015" algn="l" defTabSz="6965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B8F2"/>
    <a:srgbClr val="35C0F3"/>
    <a:srgbClr val="FDE4D6"/>
    <a:srgbClr val="F5B88B"/>
    <a:srgbClr val="EEEAC9"/>
    <a:srgbClr val="F1EADC"/>
    <a:srgbClr val="BC006A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-84" y="-690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fld id="{0F9B84EA-7D68-4D60-9CB1-D50884785D1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5DAF61BD-C112-45D3-B424-BC2DF36A95C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fld id="{D2A48B96-639E-45A3-A0BA-2464DFDB1FA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10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EB7CB4CA-8CAD-4F37-8EA4-9A4E1E0B3B7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8615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96595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4521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9319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4180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8978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3840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870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819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662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867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891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024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229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433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638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843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048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253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457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689" y="4685110"/>
            <a:ext cx="2133437" cy="358378"/>
          </a:xfrm>
        </p:spPr>
        <p:txBody>
          <a:bodyPr lIns="69668" tIns="34834" rIns="69668" bIns="34834"/>
          <a:lstStyle>
            <a:lvl1pPr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485" y="4685110"/>
            <a:ext cx="2895030" cy="358378"/>
          </a:xfrm>
        </p:spPr>
        <p:txBody>
          <a:bodyPr lIns="69668" tIns="34834" rIns="69668" bIns="34834"/>
          <a:lstStyle>
            <a:lvl1pPr algn="ct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2875" y="4685110"/>
            <a:ext cx="2133437" cy="358378"/>
          </a:xfrm>
        </p:spPr>
        <p:txBody>
          <a:bodyPr vert="horz" wrap="square" lIns="69668" tIns="34834" rIns="69668" bIns="34834" numCol="1" anchor="t" anchorCtr="0" compatLnSpc="1"/>
          <a:lstStyle>
            <a:lvl1pPr algn="r">
              <a:defRPr sz="800"/>
            </a:lvl1pPr>
          </a:lstStyle>
          <a:p>
            <a:fld id="{FD48F63E-F7E4-49D2-9B1B-00E1B4BCE974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6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861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9659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4521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9319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60985" indent="-26098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lvl="1" indent="-217805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0585" lvl="2" indent="-17399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lvl="3" indent="-17399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815" lvl="4" indent="-17399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430" lvl="5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64410" lvl="6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13025" lvl="7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61640" lvl="8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9659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8615" lvl="1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96595" lvl="2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45210" lvl="3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93190" lvl="4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41805" lvl="5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91055" lvl="6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39035" lvl="7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87650" lvl="8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843630"/>
            <a:ext cx="9144000" cy="2032424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1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反比例</a:t>
            </a:r>
            <a:endParaRPr lang="en-US" altLang="zh-CN" sz="6100" b="1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en-US" altLang="zh-CN" sz="24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4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课时</a:t>
            </a:r>
            <a:endParaRPr lang="zh-CN" altLang="en-US" sz="2400" b="1" dirty="0"/>
          </a:p>
        </p:txBody>
      </p:sp>
      <p:sp>
        <p:nvSpPr>
          <p:cNvPr id="3" name="矩形 2"/>
          <p:cNvSpPr/>
          <p:nvPr/>
        </p:nvSpPr>
        <p:spPr>
          <a:xfrm>
            <a:off x="0" y="3723830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组合 2"/>
          <p:cNvGrpSpPr/>
          <p:nvPr/>
        </p:nvGrpSpPr>
        <p:grpSpPr bwMode="auto">
          <a:xfrm>
            <a:off x="449145" y="639367"/>
            <a:ext cx="8245711" cy="892471"/>
            <a:chOff x="1033" y="3001"/>
            <a:chExt cx="16890" cy="1875"/>
          </a:xfrm>
        </p:grpSpPr>
        <p:sp>
          <p:nvSpPr>
            <p:cNvPr id="21506" name="矩形 48"/>
            <p:cNvSpPr>
              <a:spLocks noChangeArrowheads="1"/>
            </p:cNvSpPr>
            <p:nvPr/>
          </p:nvSpPr>
          <p:spPr bwMode="auto">
            <a:xfrm>
              <a:off x="1710" y="3001"/>
              <a:ext cx="16213" cy="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600" b="1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王叔叔要去游长城，不同的交通工具的速度和行驶所需时间如右表。你从表中发现了什么？</a:t>
              </a:r>
            </a:p>
          </p:txBody>
        </p:sp>
        <p:sp>
          <p:nvSpPr>
            <p:cNvPr id="5" name="椭圆 1"/>
            <p:cNvSpPr/>
            <p:nvPr/>
          </p:nvSpPr>
          <p:spPr>
            <a:xfrm>
              <a:off x="1033" y="3136"/>
              <a:ext cx="680" cy="67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A2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33000"/>
                </a:lnSpc>
              </a:pPr>
              <a:endParaRPr lang="zh-CN" altLang="en-US" noProof="1"/>
            </a:p>
          </p:txBody>
        </p:sp>
      </p:grpSp>
      <p:pic>
        <p:nvPicPr>
          <p:cNvPr id="21508" name="图片 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45480" y="1649016"/>
            <a:ext cx="525304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 bwMode="auto">
          <a:xfrm>
            <a:off x="1318142" y="3377804"/>
            <a:ext cx="6275821" cy="1344215"/>
            <a:chOff x="2293" y="7137"/>
            <a:chExt cx="12854" cy="2822"/>
          </a:xfrm>
        </p:grpSpPr>
        <p:grpSp>
          <p:nvGrpSpPr>
            <p:cNvPr id="21510" name="组合 5"/>
            <p:cNvGrpSpPr/>
            <p:nvPr/>
          </p:nvGrpSpPr>
          <p:grpSpPr bwMode="auto">
            <a:xfrm>
              <a:off x="2293" y="7817"/>
              <a:ext cx="9387" cy="1460"/>
              <a:chOff x="3231" y="1355"/>
              <a:chExt cx="9385" cy="1461"/>
            </a:xfrm>
          </p:grpSpPr>
          <p:sp>
            <p:nvSpPr>
              <p:cNvPr id="21511" name="文本框 1"/>
              <p:cNvSpPr txBox="1">
                <a:spLocks noChangeArrowheads="1"/>
              </p:cNvSpPr>
              <p:nvPr/>
            </p:nvSpPr>
            <p:spPr bwMode="auto">
              <a:xfrm>
                <a:off x="3556" y="1602"/>
                <a:ext cx="8606" cy="10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6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观察表格，说说你的发现？</a:t>
                </a:r>
              </a:p>
            </p:txBody>
          </p:sp>
          <p:sp>
            <p:nvSpPr>
              <p:cNvPr id="7" name="圆角矩形标注 6"/>
              <p:cNvSpPr/>
              <p:nvPr/>
            </p:nvSpPr>
            <p:spPr>
              <a:xfrm>
                <a:off x="3231" y="1355"/>
                <a:ext cx="9385" cy="1461"/>
              </a:xfrm>
              <a:prstGeom prst="wedgeRoundRectCallout">
                <a:avLst>
                  <a:gd name="adj1" fmla="val 56610"/>
                  <a:gd name="adj2" fmla="val -4718"/>
                  <a:gd name="adj3" fmla="val 16667"/>
                </a:avLst>
              </a:prstGeom>
              <a:noFill/>
              <a:ln w="317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pic>
          <p:nvPicPr>
            <p:cNvPr id="21513" name="图片 2" descr="36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2493" y="7137"/>
              <a:ext cx="2654" cy="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 bwMode="auto">
          <a:xfrm>
            <a:off x="760373" y="583407"/>
            <a:ext cx="7734320" cy="1565672"/>
            <a:chOff x="1595" y="1201"/>
            <a:chExt cx="15843" cy="3288"/>
          </a:xfrm>
        </p:grpSpPr>
        <p:grpSp>
          <p:nvGrpSpPr>
            <p:cNvPr id="23554" name="组合 2"/>
            <p:cNvGrpSpPr/>
            <p:nvPr/>
          </p:nvGrpSpPr>
          <p:grpSpPr bwMode="auto">
            <a:xfrm>
              <a:off x="1595" y="1201"/>
              <a:ext cx="12863" cy="3288"/>
              <a:chOff x="2230" y="1156"/>
              <a:chExt cx="12863" cy="3288"/>
            </a:xfrm>
          </p:grpSpPr>
          <p:sp>
            <p:nvSpPr>
              <p:cNvPr id="23555" name="矩形 48"/>
              <p:cNvSpPr>
                <a:spLocks noChangeArrowheads="1"/>
              </p:cNvSpPr>
              <p:nvPr/>
            </p:nvSpPr>
            <p:spPr bwMode="auto">
              <a:xfrm>
                <a:off x="2924" y="1492"/>
                <a:ext cx="11566" cy="27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zh-CN" sz="26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我发现了速度和时间是两个相关联的量。时间是随着速度的变化而变化的，速度越快，用时越少。</a:t>
                </a:r>
              </a:p>
            </p:txBody>
          </p:sp>
          <p:sp>
            <p:nvSpPr>
              <p:cNvPr id="2" name="圆角矩形标注 1"/>
              <p:cNvSpPr/>
              <p:nvPr/>
            </p:nvSpPr>
            <p:spPr>
              <a:xfrm>
                <a:off x="2230" y="1156"/>
                <a:ext cx="12863" cy="3288"/>
              </a:xfrm>
              <a:prstGeom prst="wedgeRoundRectCallout">
                <a:avLst>
                  <a:gd name="adj1" fmla="val 54174"/>
                  <a:gd name="adj2" fmla="val -4987"/>
                  <a:gd name="adj3" fmla="val 16667"/>
                </a:avLst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pic>
          <p:nvPicPr>
            <p:cNvPr id="23557" name="图片 3" descr="10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336" y="1886"/>
              <a:ext cx="2102" cy="1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组合 5"/>
          <p:cNvGrpSpPr/>
          <p:nvPr/>
        </p:nvGrpSpPr>
        <p:grpSpPr bwMode="auto">
          <a:xfrm>
            <a:off x="560211" y="2728913"/>
            <a:ext cx="7807550" cy="1565672"/>
            <a:chOff x="664" y="1043"/>
            <a:chExt cx="15991" cy="3288"/>
          </a:xfrm>
        </p:grpSpPr>
        <p:grpSp>
          <p:nvGrpSpPr>
            <p:cNvPr id="23559" name="组合 6"/>
            <p:cNvGrpSpPr/>
            <p:nvPr/>
          </p:nvGrpSpPr>
          <p:grpSpPr bwMode="auto">
            <a:xfrm>
              <a:off x="3791" y="1043"/>
              <a:ext cx="12864" cy="3288"/>
              <a:chOff x="4426" y="998"/>
              <a:chExt cx="12864" cy="3288"/>
            </a:xfrm>
          </p:grpSpPr>
          <p:sp>
            <p:nvSpPr>
              <p:cNvPr id="23560" name="矩形 48"/>
              <p:cNvSpPr>
                <a:spLocks noChangeArrowheads="1"/>
              </p:cNvSpPr>
              <p:nvPr/>
            </p:nvSpPr>
            <p:spPr bwMode="auto">
              <a:xfrm>
                <a:off x="4940" y="1408"/>
                <a:ext cx="11566" cy="27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zh-CN" sz="26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我也发现了10×12＝60×2＝80×1.5，积都是120，得出时间×速度＝路程（一定）。</a:t>
                </a:r>
              </a:p>
            </p:txBody>
          </p:sp>
          <p:sp>
            <p:nvSpPr>
              <p:cNvPr id="9" name="圆角矩形标注 8"/>
              <p:cNvSpPr/>
              <p:nvPr/>
            </p:nvSpPr>
            <p:spPr>
              <a:xfrm>
                <a:off x="4426" y="998"/>
                <a:ext cx="12864" cy="3288"/>
              </a:xfrm>
              <a:prstGeom prst="wedgeRoundRectCallout">
                <a:avLst>
                  <a:gd name="adj1" fmla="val -54983"/>
                  <a:gd name="adj2" fmla="val -2220"/>
                  <a:gd name="adj3" fmla="val 16667"/>
                </a:avLst>
              </a:prstGeom>
              <a:noFill/>
              <a:ln w="38100">
                <a:solidFill>
                  <a:srgbClr val="BC00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pic>
          <p:nvPicPr>
            <p:cNvPr id="23562" name="图片 9" descr="C:\Users\xjj\Desktop\课件要求和模板\人物图片\铅笔人\63.tif63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-4796"/>
            <a:stretch>
              <a:fillRect/>
            </a:stretch>
          </p:blipFill>
          <p:spPr bwMode="auto">
            <a:xfrm>
              <a:off x="664" y="1380"/>
              <a:ext cx="2399" cy="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 bwMode="auto">
          <a:xfrm>
            <a:off x="596826" y="1519238"/>
            <a:ext cx="6334893" cy="2105025"/>
            <a:chOff x="3242" y="1318"/>
            <a:chExt cx="12976" cy="4422"/>
          </a:xfrm>
        </p:grpSpPr>
        <p:sp>
          <p:nvSpPr>
            <p:cNvPr id="25602" name="文本框 2"/>
            <p:cNvSpPr txBox="1">
              <a:spLocks noChangeArrowheads="1"/>
            </p:cNvSpPr>
            <p:nvPr/>
          </p:nvSpPr>
          <p:spPr bwMode="auto">
            <a:xfrm>
              <a:off x="3823" y="1805"/>
              <a:ext cx="12395" cy="3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像这样，速度和时间两个量，速度变化，所用的时间也随着变化，而且速度与时间的积（也就是路程）一定，我们就说速度和时间成反比例。</a:t>
              </a:r>
              <a:endParaRPr lang="zh-CN" altLang="en-US" sz="27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" name="圆角矩形标注 2"/>
            <p:cNvSpPr/>
            <p:nvPr/>
          </p:nvSpPr>
          <p:spPr>
            <a:xfrm>
              <a:off x="3242" y="1318"/>
              <a:ext cx="12815" cy="4422"/>
            </a:xfrm>
            <a:prstGeom prst="wedgeRoundRectCallout">
              <a:avLst>
                <a:gd name="adj1" fmla="val 55166"/>
                <a:gd name="adj2" fmla="val -9190"/>
                <a:gd name="adj3" fmla="val 16667"/>
              </a:avLst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</p:grpSp>
      <p:pic>
        <p:nvPicPr>
          <p:cNvPr id="25604" name="图片 5" descr="图片象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381596" y="1991916"/>
            <a:ext cx="103376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图片 1" descr="标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2611" y="464344"/>
            <a:ext cx="2076074" cy="56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文本框 2"/>
          <p:cNvSpPr txBox="1">
            <a:spLocks noChangeArrowheads="1"/>
          </p:cNvSpPr>
          <p:nvPr/>
        </p:nvSpPr>
        <p:spPr bwMode="auto">
          <a:xfrm>
            <a:off x="784783" y="515541"/>
            <a:ext cx="158543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知识提炼</a:t>
            </a:r>
          </a:p>
        </p:txBody>
      </p:sp>
      <p:sp>
        <p:nvSpPr>
          <p:cNvPr id="16388" name="矩形 48"/>
          <p:cNvSpPr>
            <a:spLocks noChangeArrowheads="1"/>
          </p:cNvSpPr>
          <p:nvPr/>
        </p:nvSpPr>
        <p:spPr bwMode="auto">
          <a:xfrm>
            <a:off x="595605" y="1323975"/>
            <a:ext cx="8084604" cy="167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1、反比例的意义：两个相关联的量，一个量变化，另</a:t>
            </a:r>
          </a:p>
          <a:p>
            <a:r>
              <a:rPr lang="zh-CN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   一个量也随着变化，如果这两个量相对应的两个数</a:t>
            </a:r>
          </a:p>
          <a:p>
            <a:r>
              <a:rPr lang="zh-CN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   的乘积一定，那么这两个量就叫作成反比例的量，</a:t>
            </a:r>
          </a:p>
          <a:p>
            <a:r>
              <a:rPr lang="zh-CN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   它们的关系叫作反比例关系。</a:t>
            </a:r>
          </a:p>
        </p:txBody>
      </p:sp>
      <p:sp>
        <p:nvSpPr>
          <p:cNvPr id="3" name="矩形 48"/>
          <p:cNvSpPr>
            <a:spLocks noChangeArrowheads="1"/>
          </p:cNvSpPr>
          <p:nvPr/>
        </p:nvSpPr>
        <p:spPr bwMode="auto">
          <a:xfrm>
            <a:off x="595605" y="3200400"/>
            <a:ext cx="8084604" cy="127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、如果用字母</a:t>
            </a:r>
            <a:r>
              <a:rPr lang="zh-CN" altLang="zh-CN" sz="26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zh-CN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zh-CN" sz="26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y</a:t>
            </a:r>
            <a:r>
              <a:rPr lang="zh-CN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表示两个相关联的量，用</a:t>
            </a:r>
            <a:r>
              <a:rPr lang="zh-CN" altLang="zh-CN" sz="26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k</a:t>
            </a:r>
            <a:r>
              <a:rPr lang="zh-CN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表示它</a:t>
            </a:r>
          </a:p>
          <a:p>
            <a:r>
              <a:rPr lang="zh-CN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   们的乘积（一定），那么反比例关系可以表示为</a:t>
            </a:r>
          </a:p>
          <a:p>
            <a:r>
              <a:rPr lang="zh-CN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zh-CN" sz="26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zh-CN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zh-CN" sz="26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y</a:t>
            </a:r>
            <a:r>
              <a:rPr lang="zh-CN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zh-CN" altLang="zh-CN" sz="26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k</a:t>
            </a:r>
            <a:r>
              <a:rPr lang="zh-CN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(一定)。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图片 4" descr="标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567" y="265510"/>
            <a:ext cx="2213990" cy="56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文本框 5"/>
          <p:cNvSpPr txBox="1">
            <a:spLocks noChangeArrowheads="1"/>
          </p:cNvSpPr>
          <p:nvPr/>
        </p:nvSpPr>
        <p:spPr bwMode="auto">
          <a:xfrm>
            <a:off x="701789" y="252413"/>
            <a:ext cx="158543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小试牛刀</a:t>
            </a:r>
          </a:p>
        </p:txBody>
      </p:sp>
      <p:sp>
        <p:nvSpPr>
          <p:cNvPr id="29699" name="文本框 5"/>
          <p:cNvSpPr txBox="1">
            <a:spLocks noChangeArrowheads="1"/>
          </p:cNvSpPr>
          <p:nvPr/>
        </p:nvSpPr>
        <p:spPr bwMode="auto">
          <a:xfrm>
            <a:off x="1032545" y="1878807"/>
            <a:ext cx="4484124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600" b="1">
                <a:latin typeface="楷体" panose="02010609060101010101" pitchFamily="49" charset="-122"/>
                <a:ea typeface="楷体" panose="02010609060101010101" pitchFamily="49" charset="-122"/>
              </a:rPr>
              <a:t>把表格填完整，并回答问题。</a:t>
            </a:r>
          </a:p>
        </p:txBody>
      </p:sp>
      <p:sp>
        <p:nvSpPr>
          <p:cNvPr id="29700" name="文本框 5"/>
          <p:cNvSpPr txBox="1">
            <a:spLocks noChangeArrowheads="1"/>
          </p:cNvSpPr>
          <p:nvPr/>
        </p:nvSpPr>
        <p:spPr bwMode="auto">
          <a:xfrm>
            <a:off x="1032545" y="1070372"/>
            <a:ext cx="1298614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填空题</a:t>
            </a:r>
          </a:p>
        </p:txBody>
      </p:sp>
      <p:pic>
        <p:nvPicPr>
          <p:cNvPr id="29701" name="图片 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7622" y="2569369"/>
            <a:ext cx="6940994" cy="181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5240835" y="3652838"/>
            <a:ext cx="44914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8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5940183" y="3663554"/>
            <a:ext cx="449145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6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594372" y="3663554"/>
            <a:ext cx="449145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4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7315688" y="3663554"/>
            <a:ext cx="449145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5"/>
          <p:cNvSpPr txBox="1">
            <a:spLocks noChangeArrowheads="1"/>
          </p:cNvSpPr>
          <p:nvPr/>
        </p:nvSpPr>
        <p:spPr bwMode="auto">
          <a:xfrm>
            <a:off x="610251" y="958453"/>
            <a:ext cx="8122440" cy="355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修路的总长度一定，需要的天数随着（               ）的变化而变化。每天修路的长度增加 ，（            ） 反而减少 ，（              ）减少，（           ）反而增</a:t>
            </a:r>
          </a:p>
          <a:p>
            <a:pPr>
              <a:lnSpc>
                <a:spcPct val="12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加，且（              ）和（           ）的积一定，所以每天修路的长度和需要的天数成（    ）比例。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041088" y="1547813"/>
            <a:ext cx="2532541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每天修路的长度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755893" y="2007394"/>
            <a:ext cx="1968670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需要的天数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041089" y="2507457"/>
            <a:ext cx="2565495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每天修路的长度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364106" y="2507457"/>
            <a:ext cx="1967449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需要的天数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080956" y="3021807"/>
            <a:ext cx="2509352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每天修路的长度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5608207" y="2967038"/>
            <a:ext cx="1968669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需要的天数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7807551" y="3481388"/>
            <a:ext cx="665173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图片 5" descr="图片7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17487" y="130969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文本框 1"/>
          <p:cNvSpPr txBox="1">
            <a:spLocks noChangeArrowheads="1"/>
          </p:cNvSpPr>
          <p:nvPr/>
        </p:nvSpPr>
        <p:spPr bwMode="auto">
          <a:xfrm>
            <a:off x="681041" y="866775"/>
            <a:ext cx="83848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、</a:t>
            </a:r>
            <a:endParaRPr lang="zh-CN" altLang="zh-CN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756712" y="3982641"/>
            <a:ext cx="4226598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）把上表补充完整。</a:t>
            </a:r>
          </a:p>
        </p:txBody>
      </p:sp>
      <p:pic>
        <p:nvPicPr>
          <p:cNvPr id="31748" name="图片 8" descr="1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49956" y="866776"/>
            <a:ext cx="6246529" cy="157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1886" name="表格 121885"/>
          <p:cNvGraphicFramePr/>
          <p:nvPr/>
        </p:nvGraphicFramePr>
        <p:xfrm>
          <a:off x="681040" y="2755106"/>
          <a:ext cx="7952789" cy="929640"/>
        </p:xfrm>
        <a:graphic>
          <a:graphicData uri="http://schemas.openxmlformats.org/drawingml/2006/table">
            <a:tbl>
              <a:tblPr/>
              <a:tblGrid>
                <a:gridCol w="3053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8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07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03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6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平均每天看的页数</a:t>
                      </a:r>
                    </a:p>
                  </a:txBody>
                  <a:tcPr marL="70301" marR="70301" marT="34290" marB="34290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10</a:t>
                      </a:r>
                      <a:endParaRPr lang="en-US" altLang="zh-CN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15</a:t>
                      </a:r>
                      <a:endParaRPr lang="en-US" altLang="zh-CN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</a:t>
                      </a:r>
                      <a:endParaRPr lang="en-US" altLang="zh-CN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30</a:t>
                      </a:r>
                      <a:endParaRPr lang="en-US" altLang="zh-CN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40</a:t>
                      </a:r>
                      <a:endParaRPr lang="en-US" altLang="zh-CN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6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看完全书所需天数</a:t>
                      </a:r>
                    </a:p>
                  </a:txBody>
                  <a:tcPr marL="70301" marR="70301" marT="34290" marB="34290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12</a:t>
                      </a:r>
                      <a:endParaRPr lang="en-US" altLang="zh-CN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1" marR="70301" marT="34290" marB="34290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962561" y="3208735"/>
            <a:ext cx="663953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8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824235" y="3208735"/>
            <a:ext cx="663953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6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6860442" y="3208735"/>
            <a:ext cx="665173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4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7811212" y="3208735"/>
            <a:ext cx="665174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</a:t>
            </a:r>
          </a:p>
        </p:txBody>
      </p:sp>
      <p:sp>
        <p:nvSpPr>
          <p:cNvPr id="31776" name="文本框 7"/>
          <p:cNvSpPr txBox="1">
            <a:spLocks noChangeArrowheads="1"/>
          </p:cNvSpPr>
          <p:nvPr/>
        </p:nvSpPr>
        <p:spPr bwMode="auto">
          <a:xfrm>
            <a:off x="3951986" y="1930004"/>
            <a:ext cx="2908456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（选自教材</a:t>
            </a:r>
            <a:r>
              <a:rPr lang="en-US" altLang="zh-CN" sz="24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P47 T1</a:t>
            </a:r>
            <a:r>
              <a:rPr lang="zh-CN" altLang="en-US" sz="24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8" grpId="0"/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文本框 24"/>
          <p:cNvSpPr txBox="1">
            <a:spLocks noChangeArrowheads="1"/>
          </p:cNvSpPr>
          <p:nvPr/>
        </p:nvSpPr>
        <p:spPr bwMode="auto">
          <a:xfrm>
            <a:off x="639543" y="391716"/>
            <a:ext cx="7864914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）说一说看完全书所需天数与平均每天看的页</a:t>
            </a:r>
          </a:p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 数的变化关系。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039867" y="1322785"/>
            <a:ext cx="7065486" cy="127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lang="en-US" altLang="zh-CN" sz="26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平均每天看的页数越多，看完全书所需天数就越少；反之，平均每天看的页数越少，看完全书所需天数就越多</a:t>
            </a:r>
            <a:r>
              <a:rPr lang="en-US" altLang="zh-CN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</a:t>
            </a:r>
          </a:p>
        </p:txBody>
      </p:sp>
      <p:sp>
        <p:nvSpPr>
          <p:cNvPr id="32771" name="文本框 4"/>
          <p:cNvSpPr txBox="1">
            <a:spLocks noChangeArrowheads="1"/>
          </p:cNvSpPr>
          <p:nvPr/>
        </p:nvSpPr>
        <p:spPr bwMode="auto">
          <a:xfrm>
            <a:off x="640764" y="2732485"/>
            <a:ext cx="7863693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）平均每天看的页数与看完全书所需天数是不</a:t>
            </a:r>
          </a:p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 是成反比例？说明理由。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227825" y="3686175"/>
            <a:ext cx="7065486" cy="127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 </a:t>
            </a:r>
            <a:r>
              <a:rPr lang="en-US" altLang="zh-CN" sz="26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成反比例。因为看完全书所需天数随平均每天看的页数的变化而变化，并且它们的乘积一定，所以成反比例</a:t>
            </a:r>
            <a:r>
              <a:rPr lang="en-US" altLang="zh-CN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文本框 1"/>
          <p:cNvSpPr txBox="1">
            <a:spLocks noChangeArrowheads="1"/>
          </p:cNvSpPr>
          <p:nvPr/>
        </p:nvSpPr>
        <p:spPr bwMode="auto">
          <a:xfrm>
            <a:off x="317331" y="640557"/>
            <a:ext cx="7647665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、电脑兴趣小组练习打同一份稿件，下表记录</a:t>
            </a:r>
          </a:p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的是每人打字所用的时间。</a:t>
            </a:r>
          </a:p>
        </p:txBody>
      </p:sp>
      <p:sp>
        <p:nvSpPr>
          <p:cNvPr id="33794" name="文本框 7"/>
          <p:cNvSpPr txBox="1">
            <a:spLocks noChangeArrowheads="1"/>
          </p:cNvSpPr>
          <p:nvPr/>
        </p:nvSpPr>
        <p:spPr bwMode="auto">
          <a:xfrm>
            <a:off x="5266466" y="1027510"/>
            <a:ext cx="2908456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（选自教材</a:t>
            </a:r>
            <a:r>
              <a:rPr lang="en-US" altLang="zh-CN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P47 T2</a:t>
            </a:r>
            <a:r>
              <a:rPr lang="zh-CN" altLang="en-US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graphicFrame>
        <p:nvGraphicFramePr>
          <p:cNvPr id="124959" name="表格 124958"/>
          <p:cNvGraphicFramePr/>
          <p:nvPr/>
        </p:nvGraphicFramePr>
        <p:xfrm>
          <a:off x="317331" y="2031206"/>
          <a:ext cx="8508119" cy="1394460"/>
        </p:xfrm>
        <a:graphic>
          <a:graphicData uri="http://schemas.openxmlformats.org/drawingml/2006/table">
            <a:tbl>
              <a:tblPr/>
              <a:tblGrid>
                <a:gridCol w="3133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3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3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3" marR="70303" marT="34290" marB="34290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6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小敏</a:t>
                      </a:r>
                    </a:p>
                  </a:txBody>
                  <a:tcPr marL="70303" marR="70303" marT="34290" marB="34290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6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小峰</a:t>
                      </a:r>
                    </a:p>
                  </a:txBody>
                  <a:tcPr marL="70303" marR="70303" marT="34290" marB="34290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6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小英</a:t>
                      </a:r>
                    </a:p>
                  </a:txBody>
                  <a:tcPr marL="70303" marR="70303" marT="34290" marB="34290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6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小强</a:t>
                      </a:r>
                    </a:p>
                  </a:txBody>
                  <a:tcPr marL="70303" marR="70303" marT="34290" marB="34290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6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打字所用的时间</a:t>
                      </a: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/</a:t>
                      </a:r>
                      <a:r>
                        <a:rPr lang="zh-CN" altLang="en-US" sz="26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分</a:t>
                      </a:r>
                    </a:p>
                  </a:txBody>
                  <a:tcPr marL="70303" marR="70303" marT="34290" marB="34290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30</a:t>
                      </a:r>
                      <a:endParaRPr lang="en-US" altLang="zh-CN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3" marR="70303" marT="34290" marB="34290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40</a:t>
                      </a:r>
                      <a:endParaRPr lang="en-US" altLang="zh-CN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3" marR="70303" marT="34290" marB="34290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60</a:t>
                      </a:r>
                      <a:endParaRPr lang="en-US" altLang="zh-CN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3" marR="70303" marT="34290" marB="34290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80</a:t>
                      </a:r>
                      <a:endParaRPr lang="en-US" altLang="zh-CN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3" marR="70303" marT="34290" marB="34290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6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速度</a:t>
                      </a: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/</a:t>
                      </a:r>
                      <a:r>
                        <a:rPr lang="zh-CN" altLang="en-US" sz="26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（字</a:t>
                      </a: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/</a:t>
                      </a:r>
                      <a:r>
                        <a:rPr lang="zh-CN" altLang="en-US" sz="26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分）</a:t>
                      </a:r>
                    </a:p>
                  </a:txBody>
                  <a:tcPr marL="70303" marR="70303" marT="34290" marB="34290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80</a:t>
                      </a:r>
                      <a:endParaRPr lang="en-US" altLang="zh-CN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3" marR="70303" marT="34290" marB="34290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3" marR="70303" marT="34290" marB="34290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3" marR="70303" marT="34290" marB="34290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3" marR="70303" marT="34290" marB="34290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3821" name="文本框 1"/>
          <p:cNvSpPr txBox="1">
            <a:spLocks noChangeArrowheads="1"/>
          </p:cNvSpPr>
          <p:nvPr/>
        </p:nvSpPr>
        <p:spPr bwMode="auto">
          <a:xfrm>
            <a:off x="317331" y="3806429"/>
            <a:ext cx="6309995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请把上表补充完整，再回答下列问题。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139534" y="2942034"/>
            <a:ext cx="665173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60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6482086" y="2942034"/>
            <a:ext cx="663953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40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7724557" y="2942034"/>
            <a:ext cx="665173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1"/>
          <p:cNvSpPr txBox="1">
            <a:spLocks noChangeArrowheads="1"/>
          </p:cNvSpPr>
          <p:nvPr/>
        </p:nvSpPr>
        <p:spPr bwMode="auto">
          <a:xfrm>
            <a:off x="748168" y="592931"/>
            <a:ext cx="7181433" cy="87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）不同的人在打同一份稿件的过程中，哪个</a:t>
            </a:r>
          </a:p>
          <a:p>
            <a:r>
              <a:rPr lang="zh-CN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     量没有变？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136288" y="1553766"/>
            <a:ext cx="726076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不同的人在打同一份稿件的过程中，哪个量没有变？</a:t>
            </a:r>
          </a:p>
        </p:txBody>
      </p:sp>
      <p:sp>
        <p:nvSpPr>
          <p:cNvPr id="34819" name="文本框 1"/>
          <p:cNvSpPr txBox="1">
            <a:spLocks noChangeArrowheads="1"/>
          </p:cNvSpPr>
          <p:nvPr/>
        </p:nvSpPr>
        <p:spPr bwMode="auto">
          <a:xfrm>
            <a:off x="748168" y="2228850"/>
            <a:ext cx="713749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）打字的速度和所用的时间有什么关系？</a:t>
            </a: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3493076" y="2771776"/>
            <a:ext cx="2371436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成反比例关系</a:t>
            </a:r>
            <a:endParaRPr lang="zh-CN" altLang="en-US" sz="2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821" name="文本框 1"/>
          <p:cNvSpPr txBox="1">
            <a:spLocks noChangeArrowheads="1"/>
          </p:cNvSpPr>
          <p:nvPr/>
        </p:nvSpPr>
        <p:spPr bwMode="auto">
          <a:xfrm>
            <a:off x="792106" y="3343276"/>
            <a:ext cx="7248560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）李老师打这份稿件用了24分，你知道她</a:t>
            </a:r>
          </a:p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平均每分打多少字吗？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2986569" y="4349353"/>
            <a:ext cx="3659065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她平均每分打100个字</a:t>
            </a:r>
            <a:endParaRPr lang="zh-CN" altLang="en-US" sz="2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6" descr="图片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5910" y="422672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文本框 1"/>
          <p:cNvSpPr txBox="1">
            <a:spLocks noChangeArrowheads="1"/>
          </p:cNvSpPr>
          <p:nvPr/>
        </p:nvSpPr>
        <p:spPr bwMode="auto">
          <a:xfrm>
            <a:off x="766475" y="1628776"/>
            <a:ext cx="8032123" cy="206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1.结合实例，理解反比例的意义，认识反比例。 </a:t>
            </a:r>
          </a:p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    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（重点）</a:t>
            </a:r>
          </a:p>
          <a:p>
            <a:pPr>
              <a:lnSpc>
                <a:spcPct val="120000"/>
              </a:lnSpc>
            </a:pPr>
            <a:endParaRPr lang="zh-CN" altLang="en-US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2.掌握成反比例的量的变化规律</a:t>
            </a:r>
            <a:r>
              <a:rPr lang="zh-CN" altLang="en-US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27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难点）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文本框 1"/>
          <p:cNvSpPr txBox="1">
            <a:spLocks noChangeArrowheads="1"/>
          </p:cNvSpPr>
          <p:nvPr/>
        </p:nvSpPr>
        <p:spPr bwMode="auto">
          <a:xfrm>
            <a:off x="621236" y="465535"/>
            <a:ext cx="8089486" cy="98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、学校食堂运回一批大米，每天吃的量和可以吃的</a:t>
            </a:r>
          </a:p>
          <a:p>
            <a:pPr>
              <a:lnSpc>
                <a:spcPct val="110000"/>
              </a:lnSpc>
            </a:pP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   天数如下表。</a:t>
            </a:r>
          </a:p>
        </p:txBody>
      </p:sp>
      <p:pic>
        <p:nvPicPr>
          <p:cNvPr id="35842" name="图片 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654" y="1531144"/>
            <a:ext cx="5184692" cy="141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1022781" y="3871912"/>
            <a:ext cx="7442620" cy="87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答：每天吃的量和可以吃的天数是两个变化的量。</a:t>
            </a:r>
          </a:p>
          <a:p>
            <a:r>
              <a:rPr lang="zh-CN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可以吃的天数随着每天吃的量的增加而减少。</a:t>
            </a:r>
            <a:endParaRPr lang="zh-CN" altLang="en-US" sz="2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844" name="文本框 1"/>
          <p:cNvSpPr txBox="1">
            <a:spLocks noChangeArrowheads="1"/>
          </p:cNvSpPr>
          <p:nvPr/>
        </p:nvSpPr>
        <p:spPr bwMode="auto">
          <a:xfrm>
            <a:off x="621236" y="3159919"/>
            <a:ext cx="8089486" cy="51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zh-CN" sz="2600" b="1">
                <a:latin typeface="楷体" panose="02010609060101010101" pitchFamily="49" charset="-122"/>
                <a:ea typeface="楷体" panose="02010609060101010101" pitchFamily="49" charset="-122"/>
              </a:rPr>
              <a:t>（1）表中有哪两个变化的量？它们是如何变化的？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文本框 1"/>
          <p:cNvSpPr txBox="1">
            <a:spLocks noChangeArrowheads="1"/>
          </p:cNvSpPr>
          <p:nvPr/>
        </p:nvSpPr>
        <p:spPr bwMode="auto">
          <a:xfrm>
            <a:off x="711554" y="528638"/>
            <a:ext cx="8007712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）写出前三组这两个相对应量的数的积，并比</a:t>
            </a:r>
          </a:p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  较它们的大小。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2062648" y="1503760"/>
            <a:ext cx="185272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200×30</a:t>
            </a:r>
            <a:endParaRPr lang="en-US" altLang="zh-CN" sz="27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867" name="文本框 1"/>
          <p:cNvSpPr txBox="1">
            <a:spLocks noChangeArrowheads="1"/>
          </p:cNvSpPr>
          <p:nvPr/>
        </p:nvSpPr>
        <p:spPr bwMode="auto">
          <a:xfrm>
            <a:off x="710332" y="3025379"/>
            <a:ext cx="6560198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（3）表中两个相对应的量成什么关系？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2763217" y="3924300"/>
            <a:ext cx="3307560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</a:t>
            </a:r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成反比例关系。</a:t>
            </a:r>
          </a:p>
        </p:txBody>
      </p:sp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2062649" y="2150269"/>
            <a:ext cx="2034577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＝300×20</a:t>
            </a:r>
            <a:endParaRPr lang="en-US" altLang="zh-CN" sz="27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5235953" y="1503760"/>
            <a:ext cx="2034577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＝400×15</a:t>
            </a:r>
            <a:endParaRPr lang="en-US" altLang="zh-CN" sz="27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5235953" y="2081213"/>
            <a:ext cx="1425546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＝6000</a:t>
            </a:r>
            <a:endParaRPr lang="en-US" altLang="zh-CN" sz="27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2" grpId="0"/>
      <p:bldP spid="3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图片 4" descr="图片8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93239" y="125017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48"/>
          <p:cNvSpPr>
            <a:spLocks noChangeArrowheads="1"/>
          </p:cNvSpPr>
          <p:nvPr/>
        </p:nvSpPr>
        <p:spPr bwMode="auto">
          <a:xfrm>
            <a:off x="617574" y="1441847"/>
            <a:ext cx="8084604" cy="167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1、反比例的意义：两个相关联的量，一个量变化，另</a:t>
            </a:r>
          </a:p>
          <a:p>
            <a:r>
              <a:rPr lang="zh-CN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   一个量也随着变化，如果这两个量相对应的两个数</a:t>
            </a:r>
          </a:p>
          <a:p>
            <a:r>
              <a:rPr lang="zh-CN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   的乘积一定，那么这两个量就叫作成反比例的量，</a:t>
            </a:r>
          </a:p>
          <a:p>
            <a:r>
              <a:rPr lang="zh-CN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   它们的关系叫作反比例关系。</a:t>
            </a:r>
          </a:p>
        </p:txBody>
      </p:sp>
      <p:sp>
        <p:nvSpPr>
          <p:cNvPr id="3" name="矩形 48"/>
          <p:cNvSpPr>
            <a:spLocks noChangeArrowheads="1"/>
          </p:cNvSpPr>
          <p:nvPr/>
        </p:nvSpPr>
        <p:spPr bwMode="auto">
          <a:xfrm>
            <a:off x="617574" y="3318273"/>
            <a:ext cx="8084604" cy="127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、如果用字母</a:t>
            </a:r>
            <a:r>
              <a:rPr lang="zh-CN" altLang="zh-CN" sz="26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zh-CN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zh-CN" sz="26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y</a:t>
            </a:r>
            <a:r>
              <a:rPr lang="zh-CN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表示两个相关联的量，用</a:t>
            </a:r>
            <a:r>
              <a:rPr lang="zh-CN" altLang="zh-CN" sz="26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k</a:t>
            </a:r>
            <a:r>
              <a:rPr lang="zh-CN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表示它</a:t>
            </a:r>
          </a:p>
          <a:p>
            <a:r>
              <a:rPr lang="zh-CN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   们的乘积（一定），那么反比例关系可以表示为</a:t>
            </a:r>
          </a:p>
          <a:p>
            <a:r>
              <a:rPr lang="zh-CN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zh-CN" sz="26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zh-CN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zh-CN" sz="26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y</a:t>
            </a:r>
            <a:r>
              <a:rPr lang="zh-CN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zh-CN" altLang="zh-CN" sz="26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k</a:t>
            </a:r>
            <a:r>
              <a:rPr lang="zh-CN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(一定)。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55586" y="897154"/>
            <a:ext cx="5047019" cy="46672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52251" tIns="26126" rIns="52251" bIns="2612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700" b="1" noProof="1">
                <a:latin typeface="楷体" panose="02010609060101010101" pitchFamily="49" charset="-122"/>
                <a:ea typeface="楷体" panose="02010609060101010101" pitchFamily="49" charset="-122"/>
              </a:rPr>
              <a:t>这节课你们都学会了哪些知识？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图片 5" descr="图片9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27251" y="122635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38" name="组合 6"/>
          <p:cNvGrpSpPr/>
          <p:nvPr/>
        </p:nvGrpSpPr>
        <p:grpSpPr bwMode="auto">
          <a:xfrm>
            <a:off x="1039868" y="1352550"/>
            <a:ext cx="7086234" cy="2970610"/>
            <a:chOff x="2107" y="3122"/>
            <a:chExt cx="14514" cy="6236"/>
          </a:xfrm>
        </p:grpSpPr>
        <p:sp>
          <p:nvSpPr>
            <p:cNvPr id="3" name="矩形 2"/>
            <p:cNvSpPr/>
            <p:nvPr/>
          </p:nvSpPr>
          <p:spPr>
            <a:xfrm>
              <a:off x="2107" y="3122"/>
              <a:ext cx="14514" cy="6236"/>
            </a:xfrm>
            <a:prstGeom prst="rect">
              <a:avLst/>
            </a:prstGeom>
            <a:solidFill>
              <a:srgbClr val="FFB343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5" name="矩形 4"/>
            <p:cNvSpPr/>
            <p:nvPr/>
          </p:nvSpPr>
          <p:spPr>
            <a:xfrm>
              <a:off x="2479" y="3417"/>
              <a:ext cx="13724" cy="5694"/>
            </a:xfrm>
            <a:prstGeom prst="rect">
              <a:avLst/>
            </a:prstGeom>
            <a:solidFill>
              <a:srgbClr val="00493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</p:grp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670867" y="2075260"/>
            <a:ext cx="5165164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作业</a:t>
            </a:r>
            <a:r>
              <a:rPr lang="en-US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完成教材相关练习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670868" y="2999185"/>
            <a:ext cx="6611458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作业</a:t>
            </a:r>
            <a:r>
              <a:rPr lang="en-US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完成对应的练习题</a:t>
            </a: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4"/>
          <p:cNvSpPr txBox="1">
            <a:spLocks noChangeArrowheads="1"/>
          </p:cNvSpPr>
          <p:nvPr/>
        </p:nvSpPr>
        <p:spPr bwMode="auto">
          <a:xfrm>
            <a:off x="792107" y="1016794"/>
            <a:ext cx="1613503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判断题。</a:t>
            </a:r>
          </a:p>
        </p:txBody>
      </p:sp>
      <p:pic>
        <p:nvPicPr>
          <p:cNvPr id="7170" name="图片 3" descr="图片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23589" y="119063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14"/>
          <p:cNvSpPr txBox="1">
            <a:spLocks noChangeArrowheads="1"/>
          </p:cNvSpPr>
          <p:nvPr/>
        </p:nvSpPr>
        <p:spPr bwMode="auto">
          <a:xfrm>
            <a:off x="792106" y="1706166"/>
            <a:ext cx="7726997" cy="106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）如果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en-US" altLang="zh-CN" sz="27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8y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7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y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均不为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），那么</a:t>
            </a:r>
            <a:r>
              <a:rPr lang="en-US" altLang="zh-CN" sz="27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y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与</a:t>
            </a:r>
            <a:r>
              <a:rPr lang="en-US" altLang="zh-CN" sz="27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成</a:t>
            </a:r>
          </a:p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正比例。                  （     ）</a:t>
            </a:r>
          </a:p>
        </p:txBody>
      </p:sp>
      <p:sp>
        <p:nvSpPr>
          <p:cNvPr id="7172" name="Text Box 14"/>
          <p:cNvSpPr txBox="1">
            <a:spLocks noChangeArrowheads="1"/>
          </p:cNvSpPr>
          <p:nvPr/>
        </p:nvSpPr>
        <p:spPr bwMode="auto">
          <a:xfrm>
            <a:off x="792106" y="3108723"/>
            <a:ext cx="7726997" cy="106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）如果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i="1"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700" b="1" i="1">
                <a:latin typeface="Times New Roman" panose="02020603050405020304" pitchFamily="18" charset="0"/>
                <a:ea typeface="楷体" panose="02010609060101010101" pitchFamily="49" charset="-122"/>
              </a:rPr>
              <a:t>y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均不为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），那么</a:t>
            </a:r>
            <a:r>
              <a:rPr lang="en-US" altLang="zh-CN" sz="2700" b="1" i="1">
                <a:latin typeface="Times New Roman" panose="02020603050405020304" pitchFamily="18" charset="0"/>
                <a:ea typeface="楷体" panose="02010609060101010101" pitchFamily="49" charset="-122"/>
              </a:rPr>
              <a:t>y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与</a:t>
            </a:r>
          </a:p>
          <a:p>
            <a:pPr>
              <a:lnSpc>
                <a:spcPct val="120000"/>
              </a:lnSpc>
            </a:pP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en-US" altLang="zh-CN" sz="2700" b="1" i="1"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成正比例。               （     ）</a:t>
            </a:r>
          </a:p>
        </p:txBody>
      </p:sp>
      <p:grpSp>
        <p:nvGrpSpPr>
          <p:cNvPr id="7173" name="组合 10"/>
          <p:cNvGrpSpPr/>
          <p:nvPr/>
        </p:nvGrpSpPr>
        <p:grpSpPr bwMode="auto">
          <a:xfrm>
            <a:off x="2497147" y="2917031"/>
            <a:ext cx="497965" cy="938225"/>
            <a:chOff x="15343" y="6936"/>
            <a:chExt cx="1020" cy="1969"/>
          </a:xfrm>
        </p:grpSpPr>
        <p:sp>
          <p:nvSpPr>
            <p:cNvPr id="7174" name="文本框 5"/>
            <p:cNvSpPr txBox="1">
              <a:spLocks noChangeArrowheads="1"/>
            </p:cNvSpPr>
            <p:nvPr/>
          </p:nvSpPr>
          <p:spPr bwMode="auto">
            <a:xfrm>
              <a:off x="15489" y="6936"/>
              <a:ext cx="727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700" b="1" i="1">
                  <a:latin typeface="Times New Roman" panose="02020603050405020304" pitchFamily="18" charset="0"/>
                  <a:ea typeface="楷体" panose="02010609060101010101" pitchFamily="49" charset="-122"/>
                </a:rPr>
                <a:t>x</a:t>
              </a:r>
              <a:endParaRPr lang="en-US" altLang="zh-CN" sz="27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15343" y="7811"/>
              <a:ext cx="102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76" name="文本框 7"/>
            <p:cNvSpPr txBox="1">
              <a:spLocks noChangeArrowheads="1"/>
            </p:cNvSpPr>
            <p:nvPr/>
          </p:nvSpPr>
          <p:spPr bwMode="auto">
            <a:xfrm>
              <a:off x="15489" y="7839"/>
              <a:ext cx="728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</a:p>
          </p:txBody>
        </p:sp>
      </p:grpSp>
      <p:grpSp>
        <p:nvGrpSpPr>
          <p:cNvPr id="7177" name="组合 8"/>
          <p:cNvGrpSpPr/>
          <p:nvPr/>
        </p:nvGrpSpPr>
        <p:grpSpPr bwMode="auto">
          <a:xfrm>
            <a:off x="3523589" y="2863453"/>
            <a:ext cx="497965" cy="991796"/>
            <a:chOff x="15343" y="6823"/>
            <a:chExt cx="1020" cy="2082"/>
          </a:xfrm>
        </p:grpSpPr>
        <p:sp>
          <p:nvSpPr>
            <p:cNvPr id="7178" name="文本框 9"/>
            <p:cNvSpPr txBox="1">
              <a:spLocks noChangeArrowheads="1"/>
            </p:cNvSpPr>
            <p:nvPr/>
          </p:nvSpPr>
          <p:spPr bwMode="auto">
            <a:xfrm>
              <a:off x="15489" y="6823"/>
              <a:ext cx="727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700" b="1" i="1">
                  <a:latin typeface="Times New Roman" panose="02020603050405020304" pitchFamily="18" charset="0"/>
                  <a:ea typeface="楷体" panose="02010609060101010101" pitchFamily="49" charset="-122"/>
                </a:rPr>
                <a:t>y</a:t>
              </a:r>
              <a:endParaRPr lang="en-US" altLang="zh-CN" sz="27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15343" y="7810"/>
              <a:ext cx="102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80" name="文本框 12"/>
            <p:cNvSpPr txBox="1">
              <a:spLocks noChangeArrowheads="1"/>
            </p:cNvSpPr>
            <p:nvPr/>
          </p:nvSpPr>
          <p:spPr bwMode="auto">
            <a:xfrm>
              <a:off x="15489" y="7839"/>
              <a:ext cx="728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8</a:t>
              </a:r>
            </a:p>
          </p:txBody>
        </p:sp>
      </p:grp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6884852" y="2222897"/>
            <a:ext cx="616353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√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6884852" y="3604023"/>
            <a:ext cx="616353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1" descr="5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398682" y="1672829"/>
            <a:ext cx="1177785" cy="179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10"/>
          <p:cNvGrpSpPr/>
          <p:nvPr/>
        </p:nvGrpSpPr>
        <p:grpSpPr bwMode="auto">
          <a:xfrm>
            <a:off x="1016679" y="1507331"/>
            <a:ext cx="5310403" cy="1826058"/>
            <a:chOff x="2988" y="3678"/>
            <a:chExt cx="10874" cy="6611"/>
          </a:xfrm>
        </p:grpSpPr>
        <p:sp>
          <p:nvSpPr>
            <p:cNvPr id="8" name="矩形标注 7"/>
            <p:cNvSpPr/>
            <p:nvPr/>
          </p:nvSpPr>
          <p:spPr>
            <a:xfrm>
              <a:off x="2988" y="3678"/>
              <a:ext cx="10874" cy="6608"/>
            </a:xfrm>
            <a:prstGeom prst="wedgeRectCallout">
              <a:avLst>
                <a:gd name="adj1" fmla="val 59082"/>
                <a:gd name="adj2" fmla="val -14696"/>
              </a:avLst>
            </a:prstGeom>
            <a:noFill/>
            <a:ln w="38100">
              <a:solidFill>
                <a:srgbClr val="94F4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9220" name="文本框 24"/>
            <p:cNvSpPr txBox="1">
              <a:spLocks noChangeArrowheads="1"/>
            </p:cNvSpPr>
            <p:nvPr/>
          </p:nvSpPr>
          <p:spPr bwMode="auto">
            <a:xfrm>
              <a:off x="3219" y="3938"/>
              <a:ext cx="10457" cy="6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前面我们学过速度一定，路程与时间成正比例，那么，当路程一定时，时间和速度是什么关系？今天我们来探究与它相关的问题。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图片 3" descr="图片5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16266" y="119063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图片 2" descr="标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4141" y="808435"/>
            <a:ext cx="165744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文本框 5"/>
          <p:cNvSpPr txBox="1">
            <a:spLocks noChangeArrowheads="1"/>
          </p:cNvSpPr>
          <p:nvPr/>
        </p:nvSpPr>
        <p:spPr bwMode="auto">
          <a:xfrm>
            <a:off x="504068" y="797719"/>
            <a:ext cx="1362080" cy="45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知识点</a:t>
            </a:r>
            <a:endParaRPr lang="en-US" altLang="zh-CN" sz="25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268" name="文本框 7"/>
          <p:cNvSpPr txBox="1">
            <a:spLocks noChangeArrowheads="1"/>
          </p:cNvSpPr>
          <p:nvPr/>
        </p:nvSpPr>
        <p:spPr bwMode="auto">
          <a:xfrm>
            <a:off x="2094381" y="808435"/>
            <a:ext cx="2287221" cy="45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反比例的意义</a:t>
            </a:r>
          </a:p>
        </p:txBody>
      </p:sp>
      <p:grpSp>
        <p:nvGrpSpPr>
          <p:cNvPr id="11269" name="组合 2"/>
          <p:cNvGrpSpPr/>
          <p:nvPr/>
        </p:nvGrpSpPr>
        <p:grpSpPr bwMode="auto">
          <a:xfrm>
            <a:off x="591944" y="2010967"/>
            <a:ext cx="7957672" cy="2092873"/>
            <a:chOff x="739" y="3001"/>
            <a:chExt cx="16301" cy="4395"/>
          </a:xfrm>
        </p:grpSpPr>
        <p:sp>
          <p:nvSpPr>
            <p:cNvPr id="11270" name="矩形 48"/>
            <p:cNvSpPr>
              <a:spLocks noChangeArrowheads="1"/>
            </p:cNvSpPr>
            <p:nvPr/>
          </p:nvSpPr>
          <p:spPr bwMode="auto">
            <a:xfrm>
              <a:off x="1710" y="3001"/>
              <a:ext cx="15330" cy="4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用</a:t>
              </a:r>
              <a:r>
                <a:rPr lang="zh-CN" altLang="zh-CN" sz="2600" b="1" i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x</a:t>
              </a:r>
              <a:r>
                <a:rPr lang="zh-CN" altLang="zh-CN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，</a:t>
              </a:r>
              <a:r>
                <a:rPr lang="zh-CN" altLang="zh-CN" sz="2600" b="1" i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y</a:t>
              </a:r>
              <a:r>
                <a:rPr lang="zh-CN" altLang="zh-CN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表示长方形相邻两边的边长，表1是面积为24 cm</a:t>
              </a:r>
              <a:r>
                <a:rPr lang="zh-CN" altLang="zh-CN" sz="2600" b="1" baseline="30000" dirty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zh-CN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的长方形相邻两边边长的变化关系，表2是周长为24 cm的长方形相邻两边边长的变化关系。请把表格填写完整，并说说你分别发现了什么。（单位：cm）</a:t>
              </a:r>
            </a:p>
          </p:txBody>
        </p:sp>
        <p:sp>
          <p:nvSpPr>
            <p:cNvPr id="5" name="椭圆 1"/>
            <p:cNvSpPr/>
            <p:nvPr/>
          </p:nvSpPr>
          <p:spPr>
            <a:xfrm>
              <a:off x="739" y="3184"/>
              <a:ext cx="680" cy="67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A2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33000"/>
                </a:lnSpc>
              </a:pPr>
              <a:endParaRPr lang="zh-CN" altLang="en-US" noProof="1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组合 37"/>
          <p:cNvGrpSpPr/>
          <p:nvPr/>
        </p:nvGrpSpPr>
        <p:grpSpPr bwMode="auto">
          <a:xfrm>
            <a:off x="781121" y="2024062"/>
            <a:ext cx="6727406" cy="1252538"/>
            <a:chOff x="1599" y="4250"/>
            <a:chExt cx="13782" cy="2630"/>
          </a:xfrm>
        </p:grpSpPr>
        <p:pic>
          <p:nvPicPr>
            <p:cNvPr id="13314" name="Picture 3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37" y="4250"/>
              <a:ext cx="11844" cy="2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5" name="文本框 35"/>
            <p:cNvSpPr txBox="1">
              <a:spLocks noChangeArrowheads="1"/>
            </p:cNvSpPr>
            <p:nvPr/>
          </p:nvSpPr>
          <p:spPr bwMode="auto">
            <a:xfrm>
              <a:off x="1599" y="5057"/>
              <a:ext cx="1938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表</a:t>
              </a:r>
              <a:r>
                <a:rPr lang="en-US" altLang="zh-CN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</a:p>
          </p:txBody>
        </p:sp>
      </p:grpSp>
      <p:grpSp>
        <p:nvGrpSpPr>
          <p:cNvPr id="13316" name="组合 36"/>
          <p:cNvGrpSpPr/>
          <p:nvPr/>
        </p:nvGrpSpPr>
        <p:grpSpPr bwMode="auto">
          <a:xfrm>
            <a:off x="781121" y="491729"/>
            <a:ext cx="6635869" cy="1239440"/>
            <a:chOff x="1599" y="1033"/>
            <a:chExt cx="13593" cy="2602"/>
          </a:xfrm>
        </p:grpSpPr>
        <p:pic>
          <p:nvPicPr>
            <p:cNvPr id="13317" name="Picture 3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37" y="1033"/>
              <a:ext cx="11655" cy="2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8" name="文本框 34"/>
            <p:cNvSpPr txBox="1">
              <a:spLocks noChangeArrowheads="1"/>
            </p:cNvSpPr>
            <p:nvPr/>
          </p:nvSpPr>
          <p:spPr bwMode="auto">
            <a:xfrm>
              <a:off x="1599" y="1826"/>
              <a:ext cx="1938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表</a:t>
              </a:r>
              <a:r>
                <a:rPr lang="en-US" altLang="zh-CN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</a:p>
          </p:txBody>
        </p:sp>
      </p:grp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5104139" y="595313"/>
            <a:ext cx="407648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6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681437" y="595313"/>
            <a:ext cx="407648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8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6259955" y="616744"/>
            <a:ext cx="601707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12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861662" y="616744"/>
            <a:ext cx="554108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24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790879" y="1171575"/>
            <a:ext cx="507729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8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364515" y="1171575"/>
            <a:ext cx="506509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6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004058" y="1171575"/>
            <a:ext cx="507729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4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5631396" y="1171575"/>
            <a:ext cx="507729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6259954" y="1171575"/>
            <a:ext cx="506508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861661" y="1171575"/>
            <a:ext cx="507729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104139" y="2138363"/>
            <a:ext cx="456468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5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5681436" y="2138363"/>
            <a:ext cx="457688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6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6309995" y="2138363"/>
            <a:ext cx="456468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7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6959302" y="2138363"/>
            <a:ext cx="45768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8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3840920" y="2720578"/>
            <a:ext cx="457688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9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4480463" y="2720578"/>
            <a:ext cx="457688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8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5054099" y="2720578"/>
            <a:ext cx="457688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7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5681436" y="2720578"/>
            <a:ext cx="457688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6</a:t>
            </a: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6309995" y="2720578"/>
            <a:ext cx="456468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5</a:t>
            </a: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6959302" y="2720578"/>
            <a:ext cx="456468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4</a:t>
            </a:r>
          </a:p>
        </p:txBody>
      </p:sp>
      <p:grpSp>
        <p:nvGrpSpPr>
          <p:cNvPr id="34" name="组合 33"/>
          <p:cNvGrpSpPr/>
          <p:nvPr/>
        </p:nvGrpSpPr>
        <p:grpSpPr bwMode="auto">
          <a:xfrm>
            <a:off x="1474366" y="3443288"/>
            <a:ext cx="6287294" cy="1190625"/>
            <a:chOff x="3243" y="7186"/>
            <a:chExt cx="12877" cy="2500"/>
          </a:xfrm>
        </p:grpSpPr>
        <p:grpSp>
          <p:nvGrpSpPr>
            <p:cNvPr id="13340" name="组合 26"/>
            <p:cNvGrpSpPr/>
            <p:nvPr/>
          </p:nvGrpSpPr>
          <p:grpSpPr bwMode="auto">
            <a:xfrm>
              <a:off x="6145" y="7941"/>
              <a:ext cx="9975" cy="1585"/>
              <a:chOff x="5964" y="7556"/>
              <a:chExt cx="9975" cy="1585"/>
            </a:xfrm>
          </p:grpSpPr>
          <p:sp>
            <p:nvSpPr>
              <p:cNvPr id="13341" name="文本框 23"/>
              <p:cNvSpPr txBox="1">
                <a:spLocks noChangeArrowheads="1"/>
              </p:cNvSpPr>
              <p:nvPr/>
            </p:nvSpPr>
            <p:spPr bwMode="auto">
              <a:xfrm>
                <a:off x="6437" y="7820"/>
                <a:ext cx="9502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观察表格，你发现了什么？</a:t>
                </a:r>
              </a:p>
            </p:txBody>
          </p:sp>
          <p:sp>
            <p:nvSpPr>
              <p:cNvPr id="26" name="圆角矩形标注 25"/>
              <p:cNvSpPr/>
              <p:nvPr/>
            </p:nvSpPr>
            <p:spPr>
              <a:xfrm>
                <a:off x="5964" y="7556"/>
                <a:ext cx="9636" cy="1585"/>
              </a:xfrm>
              <a:prstGeom prst="wedgeRoundRectCallout">
                <a:avLst>
                  <a:gd name="adj1" fmla="val -56080"/>
                  <a:gd name="adj2" fmla="val -13137"/>
                  <a:gd name="adj3" fmla="val 16667"/>
                </a:avLst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pic>
          <p:nvPicPr>
            <p:cNvPr id="13343" name="图片 27" descr="37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3243" y="7186"/>
              <a:ext cx="1917" cy="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 bwMode="auto">
          <a:xfrm>
            <a:off x="2115130" y="891779"/>
            <a:ext cx="6251411" cy="1368028"/>
            <a:chOff x="221" y="897"/>
            <a:chExt cx="12802" cy="2873"/>
          </a:xfrm>
        </p:grpSpPr>
        <p:sp>
          <p:nvSpPr>
            <p:cNvPr id="15362" name="文本框 1"/>
            <p:cNvSpPr txBox="1">
              <a:spLocks noChangeArrowheads="1"/>
            </p:cNvSpPr>
            <p:nvPr/>
          </p:nvSpPr>
          <p:spPr bwMode="auto">
            <a:xfrm>
              <a:off x="658" y="1036"/>
              <a:ext cx="11979" cy="2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我发现了</a:t>
              </a:r>
              <a:r>
                <a:rPr lang="en-US" altLang="zh-CN" sz="2600" b="1" i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x</a:t>
              </a:r>
              <a:r>
                <a:rPr lang="zh-CN" altLang="en-US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，</a:t>
              </a:r>
              <a:r>
                <a:rPr lang="en-US" altLang="zh-CN" sz="2600" b="1" i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y</a:t>
              </a:r>
              <a:r>
                <a:rPr lang="zh-CN" altLang="en-US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都是相关联的量，长方形一条边的边长都随着两边边长的增加而减小。</a:t>
              </a:r>
            </a:p>
          </p:txBody>
        </p:sp>
        <p:sp>
          <p:nvSpPr>
            <p:cNvPr id="7" name="圆角矩形标注 6"/>
            <p:cNvSpPr/>
            <p:nvPr/>
          </p:nvSpPr>
          <p:spPr>
            <a:xfrm>
              <a:off x="221" y="897"/>
              <a:ext cx="12802" cy="2873"/>
            </a:xfrm>
            <a:prstGeom prst="wedgeRoundRectCallout">
              <a:avLst>
                <a:gd name="adj1" fmla="val -55487"/>
                <a:gd name="adj2" fmla="val -2346"/>
                <a:gd name="adj3" fmla="val 16667"/>
              </a:avLst>
            </a:prstGeom>
            <a:noFill/>
            <a:ln w="317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</p:grpSp>
      <p:pic>
        <p:nvPicPr>
          <p:cNvPr id="15364" name="图片 4" descr="4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050" y="1012032"/>
            <a:ext cx="815295" cy="140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组合 9"/>
          <p:cNvGrpSpPr/>
          <p:nvPr/>
        </p:nvGrpSpPr>
        <p:grpSpPr bwMode="auto">
          <a:xfrm>
            <a:off x="1037426" y="2657475"/>
            <a:ext cx="6356374" cy="1807845"/>
            <a:chOff x="3213" y="5038"/>
            <a:chExt cx="13018" cy="3796"/>
          </a:xfrm>
        </p:grpSpPr>
        <p:grpSp>
          <p:nvGrpSpPr>
            <p:cNvPr id="15366" name="组合 7"/>
            <p:cNvGrpSpPr/>
            <p:nvPr/>
          </p:nvGrpSpPr>
          <p:grpSpPr bwMode="auto">
            <a:xfrm>
              <a:off x="6640" y="5038"/>
              <a:ext cx="9591" cy="3605"/>
              <a:chOff x="6144" y="4822"/>
              <a:chExt cx="9591" cy="3605"/>
            </a:xfrm>
          </p:grpSpPr>
          <p:sp>
            <p:nvSpPr>
              <p:cNvPr id="15367" name="文本框 3"/>
              <p:cNvSpPr txBox="1">
                <a:spLocks noChangeArrowheads="1"/>
              </p:cNvSpPr>
              <p:nvPr/>
            </p:nvSpPr>
            <p:spPr bwMode="auto">
              <a:xfrm>
                <a:off x="6966" y="5681"/>
                <a:ext cx="8584" cy="1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长方形相邻两边的边长之间的变化规律相同吗？</a:t>
                </a:r>
              </a:p>
            </p:txBody>
          </p:sp>
          <p:sp>
            <p:nvSpPr>
              <p:cNvPr id="5" name="云形标注 4"/>
              <p:cNvSpPr/>
              <p:nvPr/>
            </p:nvSpPr>
            <p:spPr>
              <a:xfrm>
                <a:off x="6144" y="4822"/>
                <a:ext cx="9591" cy="3605"/>
              </a:xfrm>
              <a:prstGeom prst="cloudCallout">
                <a:avLst>
                  <a:gd name="adj1" fmla="val -57662"/>
                  <a:gd name="adj2" fmla="val 21048"/>
                </a:avLst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pic>
          <p:nvPicPr>
            <p:cNvPr id="15369" name="图片 8" descr="4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3" y="6271"/>
              <a:ext cx="1632" cy="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4" name="组合 35"/>
          <p:cNvGrpSpPr/>
          <p:nvPr/>
        </p:nvGrpSpPr>
        <p:grpSpPr bwMode="auto">
          <a:xfrm>
            <a:off x="1410900" y="541735"/>
            <a:ext cx="5527653" cy="1139428"/>
            <a:chOff x="4727" y="3480"/>
            <a:chExt cx="11322" cy="2398"/>
          </a:xfrm>
        </p:grpSpPr>
        <p:sp>
          <p:nvSpPr>
            <p:cNvPr id="38" name="圆角矩形标注 37"/>
            <p:cNvSpPr/>
            <p:nvPr/>
          </p:nvSpPr>
          <p:spPr>
            <a:xfrm>
              <a:off x="4727" y="3480"/>
              <a:ext cx="11322" cy="2398"/>
            </a:xfrm>
            <a:prstGeom prst="wedgeRoundRectCallout">
              <a:avLst>
                <a:gd name="adj1" fmla="val 54774"/>
                <a:gd name="adj2" fmla="val -11280"/>
                <a:gd name="adj3" fmla="val 16667"/>
              </a:avLst>
            </a:prstGeom>
            <a:noFill/>
            <a:ln w="31750">
              <a:solidFill>
                <a:srgbClr val="E3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17411" name="矩形 17"/>
            <p:cNvSpPr>
              <a:spLocks noChangeArrowheads="1"/>
            </p:cNvSpPr>
            <p:nvPr/>
          </p:nvSpPr>
          <p:spPr bwMode="auto">
            <a:xfrm>
              <a:off x="5541" y="3782"/>
              <a:ext cx="9695" cy="1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6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我们仔细分析两个表格，看看有什么规律。</a:t>
              </a:r>
            </a:p>
          </p:txBody>
        </p:sp>
      </p:grpSp>
      <p:pic>
        <p:nvPicPr>
          <p:cNvPr id="17412" name="图片 1" descr="3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429196" y="446485"/>
            <a:ext cx="1188769" cy="132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770137" y="2121694"/>
            <a:ext cx="7750187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表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：面积是24 cm</a:t>
            </a:r>
            <a:r>
              <a:rPr lang="zh-CN" altLang="zh-CN" sz="2700" b="1" baseline="300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的长方形，1×24＝</a:t>
            </a:r>
          </a:p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2×12＝3×8＝…相邻两边长的积都是24。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770137" y="3288506"/>
            <a:ext cx="7956451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表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：周长是 24cm 的长方形，1×11＝11</a:t>
            </a:r>
            <a:r>
              <a:rPr lang="zh-CN" altLang="zh-CN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zh-CN" altLang="zh-CN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2×10＝20，…不相等。1＋11＝2＋10＝…</a:t>
            </a:r>
          </a:p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相邻两边长的积不相等，但相邻两边长的和</a:t>
            </a:r>
          </a:p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相等。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4" name="组合 35"/>
          <p:cNvGrpSpPr/>
          <p:nvPr/>
        </p:nvGrpSpPr>
        <p:grpSpPr bwMode="auto">
          <a:xfrm>
            <a:off x="1200974" y="1818085"/>
            <a:ext cx="5527653" cy="1506140"/>
            <a:chOff x="4727" y="3480"/>
            <a:chExt cx="11322" cy="3168"/>
          </a:xfrm>
        </p:grpSpPr>
        <p:sp>
          <p:nvSpPr>
            <p:cNvPr id="38" name="圆角矩形标注 37"/>
            <p:cNvSpPr/>
            <p:nvPr/>
          </p:nvSpPr>
          <p:spPr>
            <a:xfrm>
              <a:off x="4727" y="3480"/>
              <a:ext cx="11322" cy="3168"/>
            </a:xfrm>
            <a:prstGeom prst="wedgeRoundRectCallout">
              <a:avLst>
                <a:gd name="adj1" fmla="val 54774"/>
                <a:gd name="adj2" fmla="val -11280"/>
                <a:gd name="adj3" fmla="val 16667"/>
              </a:avLst>
            </a:prstGeom>
            <a:noFill/>
            <a:ln w="31750">
              <a:solidFill>
                <a:srgbClr val="E3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19459" name="矩形 17"/>
            <p:cNvSpPr>
              <a:spLocks noChangeArrowheads="1"/>
            </p:cNvSpPr>
            <p:nvPr/>
          </p:nvSpPr>
          <p:spPr bwMode="auto">
            <a:xfrm>
              <a:off x="5112" y="3782"/>
              <a:ext cx="10736" cy="2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6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观察表1、表2可以发现：这两个表中长方形相邻两边长之间的变化规律不同。</a:t>
              </a:r>
            </a:p>
          </p:txBody>
        </p:sp>
      </p:grpSp>
      <p:pic>
        <p:nvPicPr>
          <p:cNvPr id="19460" name="图片 4" descr="4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126511" y="1890713"/>
            <a:ext cx="1421884" cy="138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804f8f90-6b9a-4f37-b4da-a82f96252237}"/>
</p:tagLst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1279</Words>
  <Application>Microsoft Office PowerPoint</Application>
  <PresentationFormat>全屏显示(16:9)</PresentationFormat>
  <Paragraphs>154</Paragraphs>
  <Slides>23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楷体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2018-10-27T09:08:00Z</dcterms:created>
  <dcterms:modified xsi:type="dcterms:W3CDTF">2023-01-17T01:23:03Z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1EE46AED1310471FBEAB1BF1BF9CBCE0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