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3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412" r:id="rId15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FE1"/>
    <a:srgbClr val="21B1C5"/>
    <a:srgbClr val="57D2E3"/>
    <a:srgbClr val="FF6699"/>
    <a:srgbClr val="FFCCFF"/>
    <a:srgbClr val="FF66FF"/>
    <a:srgbClr val="E6FBFE"/>
    <a:srgbClr val="B2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816" y="-90"/>
      </p:cViewPr>
      <p:guideLst>
        <p:guide orient="horz" pos="2153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-4149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C23EA9-E334-493F-B64C-ECE6D971E3F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AF375E5-9426-4257-8000-BE1971F71B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75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758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86018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9459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308814C-01D0-41DC-96E7-0CCFE8B286F9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10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88066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1507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7A15B25-FFEC-47C2-9C4D-7DE72BAFA8B8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11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90114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3555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0C6F296-8B04-485B-8878-5DA53B07EDDF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12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92162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603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BBD3D64-9B9C-4340-BC4A-F584DCEC2568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13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208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208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69634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CBD05D0-9680-4E26-9F0F-D7E79C5265CD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2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71682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219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E7E88AD-269E-4E73-9FDD-FEBCEDD09528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3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73730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9459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9FA245C-5D31-4269-9D6D-D190AF2BDD1A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4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75778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B179255-837F-406E-B1FD-1C55EAF1F91B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5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77826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5363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CFE6C7F-497B-48D0-9713-1DB8BF172996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6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79874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7411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FAD360D-74A3-443D-94AF-E64ECB6628A9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7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81922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74CB2FF-5CBF-406F-BFC3-1A8154D835CA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8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83970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7411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3EE701D-8436-483D-B024-88676F752D9D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9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1"/>
          <p:cNvGrpSpPr/>
          <p:nvPr userDrawn="1"/>
        </p:nvGrpSpPr>
        <p:grpSpPr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2052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4" y="171611"/>
            <a:ext cx="12192000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075" name="图片 21"/>
          <p:cNvPicPr>
            <a:picLocks noChangeAspect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4100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4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363" y="2373313"/>
            <a:ext cx="7770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27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6562" name="矩形 24"/>
          <p:cNvSpPr/>
          <p:nvPr/>
        </p:nvSpPr>
        <p:spPr>
          <a:xfrm>
            <a:off x="1687513" y="1987550"/>
            <a:ext cx="453072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第三单元 </a:t>
            </a:r>
            <a:r>
              <a:rPr lang="en-US" altLang="zh-CN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 </a:t>
            </a: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小数的意义和性质</a:t>
            </a:r>
          </a:p>
        </p:txBody>
      </p:sp>
      <p:pic>
        <p:nvPicPr>
          <p:cNvPr id="66564" name="Picture 16" descr="F52FA8698EADA84D9D913F21EE602D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49701" y="1536700"/>
            <a:ext cx="4042299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566" name="TextBox 2"/>
          <p:cNvSpPr txBox="1"/>
          <p:nvPr/>
        </p:nvSpPr>
        <p:spPr>
          <a:xfrm>
            <a:off x="6527" y="2651918"/>
            <a:ext cx="8143174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求一个小</a:t>
            </a:r>
            <a:r>
              <a:rPr lang="zh-CN" altLang="en-US" sz="4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数的近似数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2430869" y="583489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Box 1"/>
          <p:cNvSpPr txBox="1"/>
          <p:nvPr/>
        </p:nvSpPr>
        <p:spPr>
          <a:xfrm>
            <a:off x="584200" y="1344613"/>
            <a:ext cx="10763250" cy="22209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王强参加飞行员体检时，量得身高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1.748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米，体重是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65.25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千克。他的身高精确到百分位是多少米？体重精确到个位是多少千克？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3298825" y="3565525"/>
            <a:ext cx="5905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1.748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1.75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3298825" y="4419600"/>
            <a:ext cx="5905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65.25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千克≈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千克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584200" y="5538788"/>
            <a:ext cx="1133475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答：他的身高精确到百分位是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1.75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米，体重精确到个位是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千克。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Box 1"/>
          <p:cNvSpPr txBox="1"/>
          <p:nvPr/>
        </p:nvSpPr>
        <p:spPr>
          <a:xfrm>
            <a:off x="938213" y="1104900"/>
            <a:ext cx="5824537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     里填“＝”或“≈”。</a:t>
            </a:r>
          </a:p>
        </p:txBody>
      </p:sp>
      <p:grpSp>
        <p:nvGrpSpPr>
          <p:cNvPr id="87042" name="组合 8"/>
          <p:cNvGrpSpPr/>
          <p:nvPr/>
        </p:nvGrpSpPr>
        <p:grpSpPr>
          <a:xfrm>
            <a:off x="3000375" y="2139950"/>
            <a:ext cx="5238750" cy="584200"/>
            <a:chOff x="2036006" y="1996851"/>
            <a:chExt cx="3929033" cy="584973"/>
          </a:xfrm>
        </p:grpSpPr>
        <p:sp>
          <p:nvSpPr>
            <p:cNvPr id="87043" name="TextBox 1"/>
            <p:cNvSpPr txBox="1"/>
            <p:nvPr/>
          </p:nvSpPr>
          <p:spPr>
            <a:xfrm>
              <a:off x="2036006" y="1996851"/>
              <a:ext cx="3929033" cy="5849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324000         32.4</a:t>
              </a: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万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3429027" y="2000030"/>
              <a:ext cx="571496" cy="5722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87045" name="组合 9"/>
          <p:cNvGrpSpPr/>
          <p:nvPr/>
        </p:nvGrpSpPr>
        <p:grpSpPr>
          <a:xfrm>
            <a:off x="3000375" y="3140075"/>
            <a:ext cx="5238750" cy="584200"/>
            <a:chOff x="2107443" y="1996851"/>
            <a:chExt cx="3929033" cy="584973"/>
          </a:xfrm>
        </p:grpSpPr>
        <p:sp>
          <p:nvSpPr>
            <p:cNvPr id="87046" name="TextBox 1"/>
            <p:cNvSpPr txBox="1"/>
            <p:nvPr/>
          </p:nvSpPr>
          <p:spPr>
            <a:xfrm>
              <a:off x="2107443" y="1996851"/>
              <a:ext cx="3929033" cy="5849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324000         32</a:t>
              </a: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万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3429027" y="2000030"/>
              <a:ext cx="571496" cy="5722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87048" name="组合 12"/>
          <p:cNvGrpSpPr/>
          <p:nvPr/>
        </p:nvGrpSpPr>
        <p:grpSpPr>
          <a:xfrm>
            <a:off x="3000375" y="4140200"/>
            <a:ext cx="6096000" cy="614363"/>
            <a:chOff x="2184745" y="1957656"/>
            <a:chExt cx="4571975" cy="614064"/>
          </a:xfrm>
        </p:grpSpPr>
        <p:sp>
          <p:nvSpPr>
            <p:cNvPr id="87049" name="TextBox 1"/>
            <p:cNvSpPr txBox="1"/>
            <p:nvPr/>
          </p:nvSpPr>
          <p:spPr>
            <a:xfrm>
              <a:off x="2184745" y="1957656"/>
              <a:ext cx="4571975" cy="5849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4090000000         41</a:t>
              </a: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亿</a:t>
              </a:r>
            </a:p>
          </p:txBody>
        </p:sp>
        <p:sp>
          <p:nvSpPr>
            <p:cNvPr id="16" name="椭圆 15"/>
            <p:cNvSpPr/>
            <p:nvPr/>
          </p:nvSpPr>
          <p:spPr>
            <a:xfrm>
              <a:off x="4286187" y="2000498"/>
              <a:ext cx="571497" cy="57122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87051" name="组合 21"/>
          <p:cNvGrpSpPr/>
          <p:nvPr/>
        </p:nvGrpSpPr>
        <p:grpSpPr>
          <a:xfrm>
            <a:off x="3000375" y="5180013"/>
            <a:ext cx="6096000" cy="584200"/>
            <a:chOff x="2184745" y="1996851"/>
            <a:chExt cx="4571975" cy="584973"/>
          </a:xfrm>
        </p:grpSpPr>
        <p:sp>
          <p:nvSpPr>
            <p:cNvPr id="87052" name="TextBox 1"/>
            <p:cNvSpPr txBox="1"/>
            <p:nvPr/>
          </p:nvSpPr>
          <p:spPr>
            <a:xfrm>
              <a:off x="2184745" y="1996851"/>
              <a:ext cx="4571975" cy="5849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4090000000         40.9</a:t>
              </a: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亿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4286187" y="2000030"/>
              <a:ext cx="571497" cy="5722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5" name="TextBox 1"/>
          <p:cNvSpPr txBox="1"/>
          <p:nvPr/>
        </p:nvSpPr>
        <p:spPr>
          <a:xfrm>
            <a:off x="4572000" y="2139950"/>
            <a:ext cx="1333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4572000" y="3140075"/>
            <a:ext cx="1333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5516563" y="4111625"/>
            <a:ext cx="1333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5516563" y="5180013"/>
            <a:ext cx="1333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87058" name="Oval 19"/>
          <p:cNvSpPr/>
          <p:nvPr/>
        </p:nvSpPr>
        <p:spPr>
          <a:xfrm>
            <a:off x="1550988" y="1141413"/>
            <a:ext cx="609600" cy="596900"/>
          </a:xfrm>
          <a:prstGeom prst="ellipse">
            <a:avLst/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0" hangingPunct="0"/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extBox 1"/>
          <p:cNvSpPr txBox="1"/>
          <p:nvPr/>
        </p:nvSpPr>
        <p:spPr>
          <a:xfrm>
            <a:off x="666750" y="1146175"/>
            <a:ext cx="10763250" cy="15684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我国陆地各种地形的面积如下表。先把表中的数改写成用“万”作单位的数，再保留一位小数。</a:t>
            </a:r>
          </a:p>
        </p:txBody>
      </p:sp>
      <p:pic>
        <p:nvPicPr>
          <p:cNvPr id="89090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851150"/>
            <a:ext cx="11334750" cy="314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TextBox 1"/>
          <p:cNvSpPr txBox="1"/>
          <p:nvPr/>
        </p:nvSpPr>
        <p:spPr>
          <a:xfrm>
            <a:off x="5156200" y="3559175"/>
            <a:ext cx="34163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319.68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5143500" y="4059238"/>
            <a:ext cx="3416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249.6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5156200" y="4487863"/>
            <a:ext cx="3416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180.48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5143500" y="4987925"/>
            <a:ext cx="34163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115.2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143500" y="5416550"/>
            <a:ext cx="34163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95.04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8299450" y="3571875"/>
            <a:ext cx="34163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319.7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8286750" y="4071938"/>
            <a:ext cx="3416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249.6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8299450" y="4500563"/>
            <a:ext cx="3416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180.5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8286750" y="5000625"/>
            <a:ext cx="34163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115.2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8286750" y="5429250"/>
            <a:ext cx="34163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95.0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Box 1"/>
          <p:cNvSpPr txBox="1"/>
          <p:nvPr/>
        </p:nvSpPr>
        <p:spPr>
          <a:xfrm>
            <a:off x="488950" y="1333500"/>
            <a:ext cx="10763250" cy="23082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思考题：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有一个三位小数，精确到百分位是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4.80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。这个三位小数最大是多少？最小呢？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3443288" y="3641725"/>
            <a:ext cx="5905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最大：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4.804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443288" y="4424363"/>
            <a:ext cx="5905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最小：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4.795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Box 1"/>
          <p:cNvSpPr txBox="1"/>
          <p:nvPr/>
        </p:nvSpPr>
        <p:spPr>
          <a:xfrm>
            <a:off x="1373188" y="1739900"/>
            <a:ext cx="106680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将下面的数改写成用“万”或“亿”作单位的数。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610" name="TextBox 1"/>
          <p:cNvSpPr txBox="1"/>
          <p:nvPr/>
        </p:nvSpPr>
        <p:spPr>
          <a:xfrm>
            <a:off x="1674813" y="2889250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453400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611" name="TextBox 1"/>
          <p:cNvSpPr txBox="1"/>
          <p:nvPr/>
        </p:nvSpPr>
        <p:spPr>
          <a:xfrm>
            <a:off x="4627563" y="2892425"/>
            <a:ext cx="31115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1250000000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612" name="TextBox 1"/>
          <p:cNvSpPr txBox="1"/>
          <p:nvPr/>
        </p:nvSpPr>
        <p:spPr>
          <a:xfrm>
            <a:off x="8342313" y="2892425"/>
            <a:ext cx="2095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31000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674813" y="3817938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45.34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4627563" y="3821113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12.5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2463" y="3783013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1"/>
          <p:cNvSpPr txBox="1"/>
          <p:nvPr/>
        </p:nvSpPr>
        <p:spPr>
          <a:xfrm>
            <a:off x="4714875" y="3998913"/>
            <a:ext cx="571500" cy="641350"/>
          </a:xfrm>
          <a:prstGeom prst="rect">
            <a:avLst/>
          </a:prstGeom>
          <a:solidFill>
            <a:srgbClr val="FFCCFF"/>
          </a:solidFill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658" name="TextBox 1"/>
          <p:cNvSpPr txBox="1"/>
          <p:nvPr/>
        </p:nvSpPr>
        <p:spPr>
          <a:xfrm>
            <a:off x="1619250" y="857250"/>
            <a:ext cx="10287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地球和太阳之间的距离是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1.496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亿千米。</a:t>
            </a:r>
          </a:p>
        </p:txBody>
      </p:sp>
      <p:grpSp>
        <p:nvGrpSpPr>
          <p:cNvPr id="70659" name="组合 4"/>
          <p:cNvGrpSpPr/>
          <p:nvPr/>
        </p:nvGrpSpPr>
        <p:grpSpPr>
          <a:xfrm>
            <a:off x="463550" y="852488"/>
            <a:ext cx="800100" cy="655637"/>
            <a:chOff x="357158" y="928670"/>
            <a:chExt cx="600065" cy="655853"/>
          </a:xfrm>
        </p:grpSpPr>
        <p:pic>
          <p:nvPicPr>
            <p:cNvPr id="70660" name="图片 16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0661" name="TextBox 8"/>
            <p:cNvSpPr txBox="1"/>
            <p:nvPr/>
          </p:nvSpPr>
          <p:spPr>
            <a:xfrm>
              <a:off x="428594" y="1047772"/>
              <a:ext cx="41909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6667500" y="1490663"/>
            <a:ext cx="1285875" cy="15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17"/>
          <p:cNvGrpSpPr/>
          <p:nvPr/>
        </p:nvGrpSpPr>
        <p:grpSpPr>
          <a:xfrm>
            <a:off x="762000" y="1785938"/>
            <a:ext cx="10763250" cy="1528762"/>
            <a:chOff x="571472" y="2571744"/>
            <a:chExt cx="8072494" cy="1528947"/>
          </a:xfrm>
        </p:grpSpPr>
        <p:sp>
          <p:nvSpPr>
            <p:cNvPr id="15" name="圆角矩形标注 14"/>
            <p:cNvSpPr/>
            <p:nvPr/>
          </p:nvSpPr>
          <p:spPr bwMode="auto">
            <a:xfrm>
              <a:off x="571472" y="2857529"/>
              <a:ext cx="6715172" cy="1214584"/>
            </a:xfrm>
            <a:prstGeom prst="wedgeRoundRectCallout">
              <a:avLst>
                <a:gd name="adj1" fmla="val 54033"/>
                <a:gd name="adj2" fmla="val 32506"/>
                <a:gd name="adj3" fmla="val 16667"/>
              </a:avLst>
            </a:prstGeom>
            <a:solidFill>
              <a:schemeClr val="accent2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1.496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亿千米精确到十分位大约是多少亿千米？</a:t>
              </a:r>
            </a:p>
          </p:txBody>
        </p:sp>
        <p:pic>
          <p:nvPicPr>
            <p:cNvPr id="70665" name="图片 16" descr="豆角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786710" y="2571744"/>
              <a:ext cx="857256" cy="152894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" name="组合 24"/>
          <p:cNvGrpSpPr/>
          <p:nvPr/>
        </p:nvGrpSpPr>
        <p:grpSpPr>
          <a:xfrm>
            <a:off x="3000375" y="3998913"/>
            <a:ext cx="2857500" cy="647700"/>
            <a:chOff x="2571760" y="4282867"/>
            <a:chExt cx="2143116" cy="648342"/>
          </a:xfrm>
        </p:grpSpPr>
        <p:sp>
          <p:nvSpPr>
            <p:cNvPr id="70667" name="TextBox 1"/>
            <p:cNvSpPr txBox="1"/>
            <p:nvPr/>
          </p:nvSpPr>
          <p:spPr>
            <a:xfrm>
              <a:off x="2571760" y="4282867"/>
              <a:ext cx="428623" cy="6419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668" name="TextBox 1"/>
            <p:cNvSpPr txBox="1"/>
            <p:nvPr/>
          </p:nvSpPr>
          <p:spPr>
            <a:xfrm>
              <a:off x="3000383" y="4286045"/>
              <a:ext cx="428623" cy="64198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669" name="TextBox 1"/>
            <p:cNvSpPr txBox="1"/>
            <p:nvPr/>
          </p:nvSpPr>
          <p:spPr>
            <a:xfrm>
              <a:off x="3429006" y="4286045"/>
              <a:ext cx="428624" cy="64198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670" name="TextBox 1"/>
            <p:cNvSpPr txBox="1"/>
            <p:nvPr/>
          </p:nvSpPr>
          <p:spPr>
            <a:xfrm>
              <a:off x="3857630" y="4289223"/>
              <a:ext cx="428623" cy="64198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671" name="TextBox 1"/>
            <p:cNvSpPr txBox="1"/>
            <p:nvPr/>
          </p:nvSpPr>
          <p:spPr>
            <a:xfrm>
              <a:off x="4286253" y="4286044"/>
              <a:ext cx="428623" cy="64177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9" name="直接连接符 38"/>
          <p:cNvCxnSpPr/>
          <p:nvPr/>
        </p:nvCxnSpPr>
        <p:spPr>
          <a:xfrm>
            <a:off x="3238500" y="2962275"/>
            <a:ext cx="2571750" cy="15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"/>
          <p:cNvSpPr txBox="1"/>
          <p:nvPr/>
        </p:nvSpPr>
        <p:spPr>
          <a:xfrm>
            <a:off x="2571750" y="3313113"/>
            <a:ext cx="93345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就是保留一位小数，看百分位上的数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3905250" y="4810125"/>
            <a:ext cx="55245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大于</a:t>
            </a: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，向十分位进</a:t>
            </a: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0" name="TextBox 1"/>
          <p:cNvSpPr txBox="1"/>
          <p:nvPr/>
        </p:nvSpPr>
        <p:spPr>
          <a:xfrm>
            <a:off x="5965825" y="3998913"/>
            <a:ext cx="19875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2571750" y="5640388"/>
            <a:ext cx="7810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1.496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亿千米≈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亿千米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9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Box 8"/>
          <p:cNvSpPr txBox="1"/>
          <p:nvPr/>
        </p:nvSpPr>
        <p:spPr>
          <a:xfrm>
            <a:off x="0" y="966788"/>
            <a:ext cx="22733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72706" name="TextBox 1"/>
          <p:cNvSpPr txBox="1"/>
          <p:nvPr/>
        </p:nvSpPr>
        <p:spPr>
          <a:xfrm>
            <a:off x="1812925" y="1566863"/>
            <a:ext cx="5243513" cy="647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求下面小数的近似数。</a:t>
            </a:r>
          </a:p>
        </p:txBody>
      </p:sp>
      <p:sp>
        <p:nvSpPr>
          <p:cNvPr id="72707" name="TextBox 1"/>
          <p:cNvSpPr txBox="1"/>
          <p:nvPr/>
        </p:nvSpPr>
        <p:spPr>
          <a:xfrm>
            <a:off x="1857375" y="2352675"/>
            <a:ext cx="466725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）精确到十分位：</a:t>
            </a:r>
          </a:p>
        </p:txBody>
      </p:sp>
      <p:sp>
        <p:nvSpPr>
          <p:cNvPr id="72708" name="TextBox 1"/>
          <p:cNvSpPr txBox="1"/>
          <p:nvPr/>
        </p:nvSpPr>
        <p:spPr>
          <a:xfrm>
            <a:off x="4095750" y="3500438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7.54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709" name="TextBox 1"/>
          <p:cNvSpPr txBox="1"/>
          <p:nvPr/>
        </p:nvSpPr>
        <p:spPr>
          <a:xfrm>
            <a:off x="4095750" y="4429125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0.365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710" name="TextBox 1"/>
          <p:cNvSpPr txBox="1"/>
          <p:nvPr/>
        </p:nvSpPr>
        <p:spPr>
          <a:xfrm>
            <a:off x="4095750" y="5357813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2.692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429250" y="3500438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429250" y="4429125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429250" y="5354638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1"/>
          <p:cNvSpPr txBox="1"/>
          <p:nvPr/>
        </p:nvSpPr>
        <p:spPr>
          <a:xfrm>
            <a:off x="5238750" y="3857625"/>
            <a:ext cx="571500" cy="641350"/>
          </a:xfrm>
          <a:prstGeom prst="rect">
            <a:avLst/>
          </a:prstGeom>
          <a:solidFill>
            <a:srgbClr val="FFCCFF"/>
          </a:solidFill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754" name="TextBox 1"/>
          <p:cNvSpPr txBox="1"/>
          <p:nvPr/>
        </p:nvSpPr>
        <p:spPr>
          <a:xfrm>
            <a:off x="1631950" y="857250"/>
            <a:ext cx="10287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地球和太阳之间的距离是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1.496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亿千米。</a:t>
            </a:r>
          </a:p>
        </p:txBody>
      </p:sp>
      <p:grpSp>
        <p:nvGrpSpPr>
          <p:cNvPr id="74755" name="组合 4"/>
          <p:cNvGrpSpPr/>
          <p:nvPr/>
        </p:nvGrpSpPr>
        <p:grpSpPr>
          <a:xfrm>
            <a:off x="476250" y="827088"/>
            <a:ext cx="800100" cy="655637"/>
            <a:chOff x="357158" y="928670"/>
            <a:chExt cx="600065" cy="655853"/>
          </a:xfrm>
        </p:grpSpPr>
        <p:pic>
          <p:nvPicPr>
            <p:cNvPr id="74756" name="图片 16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4757" name="TextBox 8"/>
            <p:cNvSpPr txBox="1"/>
            <p:nvPr/>
          </p:nvSpPr>
          <p:spPr>
            <a:xfrm>
              <a:off x="428594" y="1047772"/>
              <a:ext cx="41909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6357938" y="1571625"/>
            <a:ext cx="1285875" cy="15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759" name="组合 17"/>
          <p:cNvGrpSpPr/>
          <p:nvPr/>
        </p:nvGrpSpPr>
        <p:grpSpPr>
          <a:xfrm>
            <a:off x="762000" y="1785938"/>
            <a:ext cx="10763250" cy="1528762"/>
            <a:chOff x="571472" y="2571744"/>
            <a:chExt cx="8072494" cy="1528947"/>
          </a:xfrm>
        </p:grpSpPr>
        <p:sp>
          <p:nvSpPr>
            <p:cNvPr id="15" name="圆角矩形标注 14"/>
            <p:cNvSpPr/>
            <p:nvPr/>
          </p:nvSpPr>
          <p:spPr bwMode="auto">
            <a:xfrm>
              <a:off x="571472" y="2857529"/>
              <a:ext cx="6715172" cy="1214584"/>
            </a:xfrm>
            <a:prstGeom prst="wedgeRoundRectCallout">
              <a:avLst>
                <a:gd name="adj1" fmla="val 54033"/>
                <a:gd name="adj2" fmla="val 32506"/>
                <a:gd name="adj3" fmla="val 16667"/>
              </a:avLst>
            </a:prstGeom>
            <a:solidFill>
              <a:schemeClr val="accent2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1.496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亿千米精确到百分位大约是多少亿千米？</a:t>
              </a:r>
            </a:p>
          </p:txBody>
        </p:sp>
        <p:pic>
          <p:nvPicPr>
            <p:cNvPr id="74761" name="图片 16" descr="豆角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786710" y="2571744"/>
              <a:ext cx="857256" cy="152894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74762" name="组合 24"/>
          <p:cNvGrpSpPr/>
          <p:nvPr/>
        </p:nvGrpSpPr>
        <p:grpSpPr>
          <a:xfrm>
            <a:off x="2952750" y="3857625"/>
            <a:ext cx="2857500" cy="647700"/>
            <a:chOff x="2571760" y="4282867"/>
            <a:chExt cx="2143116" cy="648342"/>
          </a:xfrm>
        </p:grpSpPr>
        <p:sp>
          <p:nvSpPr>
            <p:cNvPr id="74763" name="TextBox 1"/>
            <p:cNvSpPr txBox="1"/>
            <p:nvPr/>
          </p:nvSpPr>
          <p:spPr>
            <a:xfrm>
              <a:off x="2571760" y="4282867"/>
              <a:ext cx="428623" cy="6419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764" name="TextBox 1"/>
            <p:cNvSpPr txBox="1"/>
            <p:nvPr/>
          </p:nvSpPr>
          <p:spPr>
            <a:xfrm>
              <a:off x="3000383" y="4286045"/>
              <a:ext cx="428623" cy="64198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765" name="TextBox 1"/>
            <p:cNvSpPr txBox="1"/>
            <p:nvPr/>
          </p:nvSpPr>
          <p:spPr>
            <a:xfrm>
              <a:off x="3429006" y="4286045"/>
              <a:ext cx="428624" cy="64198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766" name="TextBox 1"/>
            <p:cNvSpPr txBox="1"/>
            <p:nvPr/>
          </p:nvSpPr>
          <p:spPr>
            <a:xfrm>
              <a:off x="3857630" y="4289223"/>
              <a:ext cx="428623" cy="64198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767" name="TextBox 1"/>
            <p:cNvSpPr txBox="1"/>
            <p:nvPr/>
          </p:nvSpPr>
          <p:spPr>
            <a:xfrm>
              <a:off x="4286253" y="4286044"/>
              <a:ext cx="428623" cy="64177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9" name="直接连接符 38"/>
          <p:cNvCxnSpPr/>
          <p:nvPr/>
        </p:nvCxnSpPr>
        <p:spPr>
          <a:xfrm>
            <a:off x="3238500" y="2941638"/>
            <a:ext cx="2571750" cy="15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"/>
          <p:cNvSpPr txBox="1"/>
          <p:nvPr/>
        </p:nvSpPr>
        <p:spPr>
          <a:xfrm>
            <a:off x="3095625" y="2954338"/>
            <a:ext cx="428625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保留几位小数？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3905250" y="4630738"/>
            <a:ext cx="55245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大于</a:t>
            </a: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，向百分位进</a:t>
            </a: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0" name="TextBox 1"/>
          <p:cNvSpPr txBox="1"/>
          <p:nvPr/>
        </p:nvSpPr>
        <p:spPr>
          <a:xfrm>
            <a:off x="5918200" y="3857625"/>
            <a:ext cx="19875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2571750" y="5640388"/>
            <a:ext cx="7810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1.496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亿千米≈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亿千米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9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Box 1"/>
          <p:cNvSpPr txBox="1"/>
          <p:nvPr/>
        </p:nvSpPr>
        <p:spPr>
          <a:xfrm>
            <a:off x="1644650" y="857250"/>
            <a:ext cx="10287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地球和太阳之间的距离是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1.496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亿千米。</a:t>
            </a:r>
          </a:p>
        </p:txBody>
      </p:sp>
      <p:grpSp>
        <p:nvGrpSpPr>
          <p:cNvPr id="76802" name="组合 4"/>
          <p:cNvGrpSpPr/>
          <p:nvPr/>
        </p:nvGrpSpPr>
        <p:grpSpPr>
          <a:xfrm>
            <a:off x="488950" y="852488"/>
            <a:ext cx="800100" cy="655637"/>
            <a:chOff x="357158" y="928670"/>
            <a:chExt cx="600065" cy="655853"/>
          </a:xfrm>
        </p:grpSpPr>
        <p:pic>
          <p:nvPicPr>
            <p:cNvPr id="76803" name="图片 16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6804" name="TextBox 8"/>
            <p:cNvSpPr txBox="1"/>
            <p:nvPr/>
          </p:nvSpPr>
          <p:spPr>
            <a:xfrm>
              <a:off x="428594" y="1047772"/>
              <a:ext cx="41909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6789738" y="1419225"/>
            <a:ext cx="1285875" cy="15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06" name="TextBox 1"/>
          <p:cNvSpPr txBox="1"/>
          <p:nvPr/>
        </p:nvSpPr>
        <p:spPr>
          <a:xfrm>
            <a:off x="2571750" y="2143125"/>
            <a:ext cx="6762750" cy="17399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精确到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十分位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是：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精确到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百分位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是：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</a:p>
        </p:txBody>
      </p:sp>
      <p:grpSp>
        <p:nvGrpSpPr>
          <p:cNvPr id="3" name="组合 26"/>
          <p:cNvGrpSpPr/>
          <p:nvPr/>
        </p:nvGrpSpPr>
        <p:grpSpPr>
          <a:xfrm>
            <a:off x="1143000" y="4643438"/>
            <a:ext cx="10096500" cy="1285875"/>
            <a:chOff x="1214414" y="4214818"/>
            <a:chExt cx="7572457" cy="1285884"/>
          </a:xfrm>
        </p:grpSpPr>
        <p:sp>
          <p:nvSpPr>
            <p:cNvPr id="25" name="圆角矩形标注 24"/>
            <p:cNvSpPr/>
            <p:nvPr/>
          </p:nvSpPr>
          <p:spPr bwMode="auto">
            <a:xfrm>
              <a:off x="2643179" y="4286255"/>
              <a:ext cx="6143692" cy="785819"/>
            </a:xfrm>
            <a:prstGeom prst="wedgeRoundRectCallout">
              <a:avLst>
                <a:gd name="adj1" fmla="val -56243"/>
                <a:gd name="adj2" fmla="val 21424"/>
                <a:gd name="adj3" fmla="val 16667"/>
              </a:avLst>
            </a:prstGeom>
            <a:solidFill>
              <a:schemeClr val="accent2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想一想，</a:t>
              </a: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1.50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中的</a:t>
              </a: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0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可以去掉吗？</a:t>
              </a:r>
            </a:p>
          </p:txBody>
        </p:sp>
        <p:pic>
          <p:nvPicPr>
            <p:cNvPr id="76809" name="图片 25" descr="茄子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214414" y="4214818"/>
              <a:ext cx="1123563" cy="128588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6953250" y="3844925"/>
            <a:ext cx="4572000" cy="5794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1" kern="1200" cap="none" spc="0" normalizeH="0" baseline="0" noProof="0" dirty="0">
                <a:latin typeface="微软雅黑" panose="020B0503020204020204" pitchFamily="34" charset="-122"/>
                <a:ea typeface="宋体" panose="02010600030101010101" pitchFamily="2" charset="-122"/>
                <a:cs typeface="+mn-cs"/>
                <a:sym typeface="+mn-ea"/>
              </a:rPr>
              <a:t>1.50</a:t>
            </a:r>
            <a:r>
              <a:rPr kumimoji="0" lang="zh-CN" altLang="en-US" sz="3200" b="1" kern="1200" cap="none" spc="0" normalizeH="0" baseline="0" noProof="0" dirty="0">
                <a:latin typeface="微软雅黑" panose="020B0503020204020204" pitchFamily="34" charset="-122"/>
                <a:ea typeface="宋体" panose="02010600030101010101" pitchFamily="2" charset="-122"/>
                <a:cs typeface="+mn-cs"/>
                <a:sym typeface="+mn-ea"/>
              </a:rPr>
              <a:t>比</a:t>
            </a:r>
            <a:r>
              <a:rPr kumimoji="0" lang="en-US" altLang="zh-CN" sz="3200" b="1" kern="1200" cap="none" spc="0" normalizeH="0" baseline="0" noProof="0" dirty="0">
                <a:latin typeface="微软雅黑" panose="020B0503020204020204" pitchFamily="34" charset="-122"/>
                <a:ea typeface="宋体" panose="02010600030101010101" pitchFamily="2" charset="-122"/>
                <a:cs typeface="+mn-cs"/>
                <a:sym typeface="+mn-ea"/>
              </a:rPr>
              <a:t>1.5</a:t>
            </a:r>
            <a:r>
              <a:rPr kumimoji="0" lang="zh-CN" altLang="en-US" sz="3200" b="1" kern="1200" cap="none" spc="0" normalizeH="0" baseline="0" noProof="0" dirty="0">
                <a:latin typeface="微软雅黑" panose="020B0503020204020204" pitchFamily="34" charset="-122"/>
                <a:ea typeface="宋体" panose="02010600030101010101" pitchFamily="2" charset="-122"/>
                <a:cs typeface="+mn-cs"/>
                <a:sym typeface="+mn-ea"/>
              </a:rPr>
              <a:t>更精确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Box 8"/>
          <p:cNvSpPr txBox="1"/>
          <p:nvPr/>
        </p:nvSpPr>
        <p:spPr>
          <a:xfrm>
            <a:off x="0" y="990600"/>
            <a:ext cx="22733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试一试</a:t>
            </a:r>
          </a:p>
        </p:txBody>
      </p:sp>
      <p:sp>
        <p:nvSpPr>
          <p:cNvPr id="78850" name="TextBox 1"/>
          <p:cNvSpPr txBox="1"/>
          <p:nvPr/>
        </p:nvSpPr>
        <p:spPr>
          <a:xfrm>
            <a:off x="762000" y="1785938"/>
            <a:ext cx="11144250" cy="16557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地球和月球之间的距离大约是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38.44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万千米，保留一位小数大约是多少万千米？</a:t>
            </a:r>
          </a:p>
        </p:txBody>
      </p:sp>
      <p:grpSp>
        <p:nvGrpSpPr>
          <p:cNvPr id="78851" name="组合 21"/>
          <p:cNvGrpSpPr/>
          <p:nvPr/>
        </p:nvGrpSpPr>
        <p:grpSpPr>
          <a:xfrm>
            <a:off x="1824038" y="4094163"/>
            <a:ext cx="8191500" cy="641350"/>
            <a:chOff x="1928774" y="3429000"/>
            <a:chExt cx="6143688" cy="641567"/>
          </a:xfrm>
        </p:grpSpPr>
        <p:sp>
          <p:nvSpPr>
            <p:cNvPr id="78852" name="TextBox 1"/>
            <p:cNvSpPr txBox="1"/>
            <p:nvPr/>
          </p:nvSpPr>
          <p:spPr>
            <a:xfrm>
              <a:off x="1928774" y="3429000"/>
              <a:ext cx="6143688" cy="6415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38.44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万千米≈              万千米</a:t>
              </a: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4179078" y="3916527"/>
              <a:ext cx="1643079" cy="1589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1"/>
          <p:cNvSpPr txBox="1"/>
          <p:nvPr/>
        </p:nvSpPr>
        <p:spPr>
          <a:xfrm>
            <a:off x="5299075" y="4003675"/>
            <a:ext cx="20701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38.4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Box 8"/>
          <p:cNvSpPr txBox="1"/>
          <p:nvPr/>
        </p:nvSpPr>
        <p:spPr>
          <a:xfrm>
            <a:off x="0" y="982663"/>
            <a:ext cx="22733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80898" name="TextBox 1"/>
          <p:cNvSpPr txBox="1"/>
          <p:nvPr/>
        </p:nvSpPr>
        <p:spPr>
          <a:xfrm>
            <a:off x="952500" y="1574800"/>
            <a:ext cx="11144250" cy="5857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求下面小数的近似数。</a:t>
            </a:r>
          </a:p>
        </p:txBody>
      </p:sp>
      <p:sp>
        <p:nvSpPr>
          <p:cNvPr id="80899" name="TextBox 1"/>
          <p:cNvSpPr txBox="1"/>
          <p:nvPr/>
        </p:nvSpPr>
        <p:spPr>
          <a:xfrm>
            <a:off x="1703388" y="2444750"/>
            <a:ext cx="1114425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）精确到百分位：</a:t>
            </a:r>
          </a:p>
        </p:txBody>
      </p:sp>
      <p:sp>
        <p:nvSpPr>
          <p:cNvPr id="80900" name="TextBox 1"/>
          <p:cNvSpPr txBox="1"/>
          <p:nvPr/>
        </p:nvSpPr>
        <p:spPr>
          <a:xfrm>
            <a:off x="4095750" y="3427413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0.158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901" name="TextBox 1"/>
          <p:cNvSpPr txBox="1"/>
          <p:nvPr/>
        </p:nvSpPr>
        <p:spPr>
          <a:xfrm>
            <a:off x="4095750" y="4356100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6.454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902" name="TextBox 1"/>
          <p:cNvSpPr txBox="1"/>
          <p:nvPr/>
        </p:nvSpPr>
        <p:spPr>
          <a:xfrm>
            <a:off x="4095750" y="5284788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0.503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429250" y="3427413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429250" y="4356100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6.45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429250" y="5281613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Box 1"/>
          <p:cNvSpPr txBox="1"/>
          <p:nvPr/>
        </p:nvSpPr>
        <p:spPr>
          <a:xfrm>
            <a:off x="796925" y="1631950"/>
            <a:ext cx="1076325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写出各小数的近似数。</a:t>
            </a:r>
          </a:p>
        </p:txBody>
      </p:sp>
      <p:pic>
        <p:nvPicPr>
          <p:cNvPr id="82946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2714625"/>
            <a:ext cx="11049000" cy="2079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"/>
          <p:cNvSpPr txBox="1"/>
          <p:nvPr/>
        </p:nvSpPr>
        <p:spPr>
          <a:xfrm>
            <a:off x="2774950" y="3214688"/>
            <a:ext cx="3416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2762250" y="3773488"/>
            <a:ext cx="3416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774950" y="4273550"/>
            <a:ext cx="34163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5822950" y="3214688"/>
            <a:ext cx="3416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3.8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5810250" y="3773488"/>
            <a:ext cx="3416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10.0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5822950" y="4273550"/>
            <a:ext cx="34163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8585200" y="3214688"/>
            <a:ext cx="3416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3.82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8572500" y="3773488"/>
            <a:ext cx="3416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8585200" y="4273550"/>
            <a:ext cx="34163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1.05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宽屏</PresentationFormat>
  <Paragraphs>114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2023-01-17T01:23:07Z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96A64820D43C47C7A0EC683B27A04282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