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315" r:id="rId3"/>
    <p:sldId id="263" r:id="rId4"/>
    <p:sldId id="284" r:id="rId5"/>
    <p:sldId id="302" r:id="rId6"/>
    <p:sldId id="304" r:id="rId7"/>
    <p:sldId id="311" r:id="rId8"/>
    <p:sldId id="289" r:id="rId9"/>
    <p:sldId id="305" r:id="rId10"/>
    <p:sldId id="297" r:id="rId11"/>
    <p:sldId id="312" r:id="rId12"/>
    <p:sldId id="285" r:id="rId13"/>
    <p:sldId id="262" r:id="rId14"/>
    <p:sldId id="300" r:id="rId15"/>
    <p:sldId id="303" r:id="rId16"/>
    <p:sldId id="261" r:id="rId17"/>
    <p:sldId id="299" r:id="rId18"/>
    <p:sldId id="314" r:id="rId19"/>
    <p:sldId id="270" r:id="rId20"/>
    <p:sldId id="281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A0E"/>
    <a:srgbClr val="0000CC"/>
    <a:srgbClr val="F49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/>
  </p:normalViewPr>
  <p:slideViewPr>
    <p:cSldViewPr snapToGrid="0">
      <p:cViewPr>
        <p:scale>
          <a:sx n="100" d="100"/>
          <a:sy n="100" d="100"/>
        </p:scale>
        <p:origin x="-240" y="-264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3BE1-118B-46D7-B2FE-6BAC68F9873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D034D-71DD-4137-A47D-A36A6A3170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D034D-71DD-4137-A47D-A36A6A31705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30820CF-B880-4189-942D-D702A7CBA730}" type="datetimeFigureOut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0C913308-F349-4B6D-A68A-DD1791B4A57B}" type="slidenum">
              <a:rPr lang="zh-CN" alt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52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2  Good Health to You!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87335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7  Always Have Breakfast!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2971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026" name="Picture 2" descr="C:\Users\Administrator\Desktop\QQ截图201810301118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408" y="905962"/>
            <a:ext cx="5694040" cy="57610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37895" y="243696"/>
            <a:ext cx="5509226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and strong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313803" y="212689"/>
            <a:ext cx="3542150" cy="44581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480180" y="1997710"/>
            <a:ext cx="3316406" cy="7096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Practice</a:t>
            </a:r>
            <a:endParaRPr lang="zh-CN" altLang="en-US" sz="4000" b="1" spc="300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02240" y="1794210"/>
            <a:ext cx="4583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adapt the dialogue</a:t>
            </a:r>
            <a:endParaRPr lang="zh-CN" altLang="en-US" sz="36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132399" y="244982"/>
            <a:ext cx="1628776" cy="1104282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01083" y="2632814"/>
            <a:ext cx="1575285" cy="106801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93891" y="2783031"/>
            <a:ext cx="3429007" cy="45720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5956" y="834010"/>
            <a:ext cx="6444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A: I’m weak and sick.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B: I’m health and strong.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Because I always have breakfast.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619" y="162047"/>
            <a:ext cx="2617119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编排对话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2122" y="2593123"/>
            <a:ext cx="6444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A: I never have breakfast.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B: It’s bad for you. You need to 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have breakfast. That’s good for 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you.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300168" y="-1053470"/>
            <a:ext cx="4326340" cy="73613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933017" y="3725413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418175" y="1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323179" y="2296315"/>
            <a:ext cx="6233793" cy="132343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Consolidation and Extension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478269">
            <a:off x="1702226" y="2661185"/>
            <a:ext cx="1525902" cy="1860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457866">
            <a:off x="1843470" y="4376142"/>
            <a:ext cx="1144426" cy="2480284"/>
          </a:xfrm>
          <a:prstGeom prst="rect">
            <a:avLst/>
          </a:prstGeom>
        </p:spPr>
      </p:pic>
      <p:sp>
        <p:nvSpPr>
          <p:cNvPr id="13" name="Rectangle 47"/>
          <p:cNvSpPr/>
          <p:nvPr/>
        </p:nvSpPr>
        <p:spPr bwMode="auto">
          <a:xfrm>
            <a:off x="4041982" y="1139854"/>
            <a:ext cx="2252733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36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【嵐】芊柔体" charset="0"/>
              </a:rPr>
              <a:t>Let’s do it !</a:t>
            </a:r>
            <a:endParaRPr lang="zh-CN" altLang="en-US" sz="36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【嵐】芊柔体" charset="0"/>
            </a:endParaRPr>
          </a:p>
        </p:txBody>
      </p:sp>
      <p:pic>
        <p:nvPicPr>
          <p:cNvPr id="8" name="图片 7" descr="IMG20181008105813_mh1538968116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9570" y="1896359"/>
            <a:ext cx="6764520" cy="443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331463" y="2619740"/>
            <a:ext cx="4176285" cy="26873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01869" y="3075875"/>
            <a:ext cx="2700000" cy="36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4065" y="3611302"/>
            <a:ext cx="3745516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and write.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2475" y="883361"/>
            <a:ext cx="6444473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to be healthy and strong?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6689" y="1531342"/>
            <a:ext cx="7216043" cy="379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参考句式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want to be______.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 _______.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favourite food ______.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eat breakfast _______ times a ______.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Let’s ______.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713116" y="421341"/>
            <a:ext cx="2220173" cy="2396554"/>
            <a:chOff x="3830035" y="2125652"/>
            <a:chExt cx="3614705" cy="2926407"/>
          </a:xfrm>
        </p:grpSpPr>
        <p:sp>
          <p:nvSpPr>
            <p:cNvPr id="15" name="矩形 14"/>
            <p:cNvSpPr/>
            <p:nvPr/>
          </p:nvSpPr>
          <p:spPr>
            <a:xfrm>
              <a:off x="3830035" y="2125652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935067" y="2399400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3" name="组合 22"/>
          <p:cNvGrpSpPr/>
          <p:nvPr/>
        </p:nvGrpSpPr>
        <p:grpSpPr>
          <a:xfrm>
            <a:off x="6134489" y="1992573"/>
            <a:ext cx="2381714" cy="2547216"/>
            <a:chOff x="3845569" y="2345164"/>
            <a:chExt cx="3614705" cy="2926407"/>
          </a:xfrm>
        </p:grpSpPr>
        <p:sp>
          <p:nvSpPr>
            <p:cNvPr id="24" name="矩形 23"/>
            <p:cNvSpPr/>
            <p:nvPr/>
          </p:nvSpPr>
          <p:spPr>
            <a:xfrm>
              <a:off x="3845569" y="2345164"/>
              <a:ext cx="3614705" cy="292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88900" dir="5400000" algn="t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97206" y="2477797"/>
              <a:ext cx="3404640" cy="191982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27" name="矩形 26"/>
          <p:cNvSpPr/>
          <p:nvPr/>
        </p:nvSpPr>
        <p:spPr>
          <a:xfrm>
            <a:off x="764141" y="1145312"/>
            <a:ext cx="41523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200" dirty="0" smtClean="0">
                <a:ln w="2921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4800" b="1" cap="none" spc="200" dirty="0">
              <a:ln w="2921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" y="2037467"/>
            <a:ext cx="5270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做完课后的配套练习题。</a:t>
            </a:r>
            <a:endParaRPr lang="en-US" altLang="zh-CN" sz="3200" b="1" dirty="0" smtClean="0">
              <a:solidFill>
                <a:srgbClr val="6D3A0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 smtClean="0">
                <a:solidFill>
                  <a:srgbClr val="6D3A0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跟随录音朗诵练习本课的单词与句型。 </a:t>
            </a:r>
            <a:endParaRPr lang="zh-CN" altLang="en-US" sz="3200" b="1" dirty="0">
              <a:solidFill>
                <a:srgbClr val="6D3A0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038942" y="1819522"/>
            <a:ext cx="3337870" cy="2072863"/>
            <a:chOff x="6762506" y="1299875"/>
            <a:chExt cx="4450493" cy="2072863"/>
          </a:xfrm>
        </p:grpSpPr>
        <p:sp>
          <p:nvSpPr>
            <p:cNvPr id="14" name="文本框 13"/>
            <p:cNvSpPr txBox="1"/>
            <p:nvPr/>
          </p:nvSpPr>
          <p:spPr>
            <a:xfrm>
              <a:off x="10240748" y="1926188"/>
              <a:ext cx="24630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8800" dirty="0">
                <a:latin typeface="叶根友特色简体升级版" panose="02010601030101010101" pitchFamily="2" charset="-122"/>
                <a:ea typeface="叶根友特色简体升级版" panose="02010601030101010101" pitchFamily="2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0592915" y="1299875"/>
              <a:ext cx="620084" cy="950030"/>
            </a:xfrm>
            <a:custGeom>
              <a:avLst/>
              <a:gdLst>
                <a:gd name="connsiteX0" fmla="*/ 30969 w 620084"/>
                <a:gd name="connsiteY0" fmla="*/ 47662 h 950030"/>
                <a:gd name="connsiteX1" fmla="*/ 512232 w 620084"/>
                <a:gd name="connsiteY1" fmla="*/ 35630 h 950030"/>
                <a:gd name="connsiteX2" fmla="*/ 584422 w 620084"/>
                <a:gd name="connsiteY2" fmla="*/ 444704 h 950030"/>
                <a:gd name="connsiteX3" fmla="*/ 55032 w 620084"/>
                <a:gd name="connsiteY3" fmla="*/ 781588 h 950030"/>
                <a:gd name="connsiteX4" fmla="*/ 43000 w 620084"/>
                <a:gd name="connsiteY4" fmla="*/ 950030 h 95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084" h="950030">
                  <a:moveTo>
                    <a:pt x="30969" y="47662"/>
                  </a:moveTo>
                  <a:cubicBezTo>
                    <a:pt x="225479" y="8559"/>
                    <a:pt x="419990" y="-30544"/>
                    <a:pt x="512232" y="35630"/>
                  </a:cubicBezTo>
                  <a:cubicBezTo>
                    <a:pt x="604474" y="101804"/>
                    <a:pt x="660622" y="320378"/>
                    <a:pt x="584422" y="444704"/>
                  </a:cubicBezTo>
                  <a:cubicBezTo>
                    <a:pt x="508222" y="569030"/>
                    <a:pt x="145269" y="697367"/>
                    <a:pt x="55032" y="781588"/>
                  </a:cubicBezTo>
                  <a:cubicBezTo>
                    <a:pt x="-35205" y="865809"/>
                    <a:pt x="3897" y="907919"/>
                    <a:pt x="43000" y="95003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8903368" y="2213811"/>
              <a:ext cx="1925053" cy="871304"/>
            </a:xfrm>
            <a:custGeom>
              <a:avLst/>
              <a:gdLst>
                <a:gd name="connsiteX0" fmla="*/ 1925053 w 1925053"/>
                <a:gd name="connsiteY0" fmla="*/ 709863 h 871304"/>
                <a:gd name="connsiteX1" fmla="*/ 1419726 w 1925053"/>
                <a:gd name="connsiteY1" fmla="*/ 842210 h 871304"/>
                <a:gd name="connsiteX2" fmla="*/ 794084 w 1925053"/>
                <a:gd name="connsiteY2" fmla="*/ 216568 h 871304"/>
                <a:gd name="connsiteX3" fmla="*/ 0 w 1925053"/>
                <a:gd name="connsiteY3" fmla="*/ 0 h 87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5053" h="871304">
                  <a:moveTo>
                    <a:pt x="1925053" y="709863"/>
                  </a:moveTo>
                  <a:cubicBezTo>
                    <a:pt x="1766637" y="817144"/>
                    <a:pt x="1608221" y="924426"/>
                    <a:pt x="1419726" y="842210"/>
                  </a:cubicBezTo>
                  <a:cubicBezTo>
                    <a:pt x="1231231" y="759994"/>
                    <a:pt x="1030705" y="356936"/>
                    <a:pt x="794084" y="216568"/>
                  </a:cubicBezTo>
                  <a:cubicBezTo>
                    <a:pt x="557463" y="76200"/>
                    <a:pt x="278731" y="38100"/>
                    <a:pt x="0" y="0"/>
                  </a:cubicBezTo>
                </a:path>
              </a:pathLst>
            </a:custGeom>
            <a:noFill/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725905" y="2056820"/>
              <a:ext cx="241177" cy="241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9D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62506" y="1660872"/>
              <a:ext cx="438838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 smtClean="0">
                  <a:latin typeface="叶根友特色简体升级版" panose="02010601030101010101" pitchFamily="2" charset="-122"/>
                  <a:ea typeface="叶根友特色简体升级版" panose="02010601030101010101" pitchFamily="2" charset="-122"/>
                </a:rPr>
                <a:t>THANKS</a:t>
              </a:r>
              <a:endParaRPr lang="zh-CN" altLang="en-US" sz="8000" b="1" dirty="0">
                <a:latin typeface="叶根友特色简体升级版" panose="02010601030101010101" pitchFamily="2" charset="-122"/>
                <a:ea typeface="叶根友特色简体升级版" panose="02010601030101010101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463384" y="3651786"/>
            <a:ext cx="3018382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6D3A0E"/>
                </a:solidFill>
                <a:effectLst>
                  <a:outerShdw blurRad="101600" dist="152400" dir="156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Greeting</a:t>
            </a:r>
            <a:endParaRPr lang="en-US" altLang="zh-CN" sz="3600" b="1" dirty="0">
              <a:solidFill>
                <a:srgbClr val="6D3A0E"/>
              </a:solidFill>
              <a:effectLst>
                <a:outerShdw blurRad="101600" dist="152400" dir="156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74632" y="5135239"/>
            <a:ext cx="2700550" cy="2025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9769" y="3557779"/>
            <a:ext cx="2215860" cy="28512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2507126" y="-4334"/>
            <a:ext cx="3542150" cy="43660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3085" y="1931799"/>
            <a:ext cx="3172673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6D3A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  <a:endParaRPr lang="zh-CN" altLang="en-US" sz="4000" b="1" dirty="0">
              <a:solidFill>
                <a:srgbClr val="6D3A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359864" y="258752"/>
            <a:ext cx="3542150" cy="43660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654188" y="1997710"/>
            <a:ext cx="2927445" cy="7096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Review</a:t>
            </a:r>
            <a:endParaRPr lang="zh-CN" altLang="en-US" sz="4000" b="1" spc="300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8947" y="1944094"/>
            <a:ext cx="7214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(1)You always wear shoes from Monday to Sunday.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(2)You never eat dount on Sunday.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(3)You usually go to school by bus from Monday to Friday.</a:t>
            </a:r>
          </a:p>
          <a:p>
            <a:pPr>
              <a:lnSpc>
                <a:spcPct val="125000"/>
              </a:lnSpc>
            </a:pP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(4)You sometimes go to school on foot.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8041" y="902170"/>
            <a:ext cx="3954126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根据内容填表格。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6727" y="4589544"/>
            <a:ext cx="634853" cy="19237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33439" y="1016351"/>
            <a:ext cx="663841" cy="201163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68122" y="486672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7901" y="501301"/>
            <a:ext cx="1406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4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782677" y="1639460"/>
          <a:ext cx="6760891" cy="415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250"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always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usually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sometimes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never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Sunday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Tuesday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Wednesday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Thursday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Friday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25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Saturday</a:t>
                      </a:r>
                    </a:p>
                  </a:txBody>
                  <a:tcPr marL="68580" marR="68580">
                    <a:lnL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49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359864" y="258752"/>
            <a:ext cx="3542150" cy="43660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250328" y="3234094"/>
            <a:ext cx="1740781" cy="1180219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957562" y="327264"/>
            <a:ext cx="1991004" cy="1349866"/>
          </a:xfrm>
          <a:prstGeom prst="rect">
            <a:avLst/>
          </a:prstGeom>
          <a:effectLst>
            <a:outerShdw blurRad="254000" dist="254000" dir="2700000" algn="tl" rotWithShape="0">
              <a:srgbClr val="0070C0">
                <a:alpha val="40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3457576" y="2010868"/>
            <a:ext cx="3419474" cy="70788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b="1" spc="300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Presentation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848441">
            <a:off x="1025143" y="4008152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2239519" y="4626007"/>
            <a:ext cx="5802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These flowers are healthy and strong.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图片 9" descr="6485153bdbbc020f32a86bfff7b2faf0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39519" y="1425624"/>
            <a:ext cx="3141672" cy="2804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848441">
            <a:off x="1025144" y="3989451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848441">
            <a:off x="1102046" y="5640811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1588667" y="4747911"/>
            <a:ext cx="6563129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How often do you have breakfast?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7943cf9b6cf484f2dbe6edcb3cf39bc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31409" y="2096660"/>
            <a:ext cx="2853520" cy="253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848441">
            <a:off x="3491977" y="3102345"/>
            <a:ext cx="1154083" cy="86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848441">
            <a:off x="3558643" y="4849242"/>
            <a:ext cx="1055746" cy="7918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 flipH="1">
            <a:off x="4532503" y="2815630"/>
            <a:ext cx="3650736" cy="256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once</a:t>
            </a:r>
          </a:p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twice</a:t>
            </a:r>
          </a:p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three times</a:t>
            </a:r>
          </a:p>
          <a:p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four times </a:t>
            </a:r>
          </a:p>
          <a:p>
            <a:r>
              <a:rPr lang="zh-CN" altLang="en-US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基数词</a:t>
            </a:r>
            <a:r>
              <a:rPr lang="en-US" altLang="zh-CN" sz="3200" b="1" dirty="0" smtClean="0">
                <a:solidFill>
                  <a:srgbClr val="6D3A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+times</a:t>
            </a:r>
            <a:endParaRPr lang="zh-CN" altLang="en-US" sz="3200" b="1" dirty="0">
              <a:solidFill>
                <a:srgbClr val="6D3A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图片 10" descr="7943cf9b6cf484f2dbe6edcb3cf39bc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6176" y="3161186"/>
            <a:ext cx="2853520" cy="253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1"/>
  <p:tag name="KSO_WM_DOC_GUID" val="{c3fddefa-a113-4498-b1e2-8fdc12874126}"/>
</p:tagLst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253</Words>
  <Application>Microsoft Office PowerPoint</Application>
  <PresentationFormat>全屏显示(4:3)</PresentationFormat>
  <Paragraphs>88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【嵐】芊柔体</vt:lpstr>
      <vt:lpstr>等线</vt:lpstr>
      <vt:lpstr>方正静蕾简体</vt:lpstr>
      <vt:lpstr>宋体</vt:lpstr>
      <vt:lpstr>微软雅黑</vt:lpstr>
      <vt:lpstr>叶根友特色简体升级版</vt:lpstr>
      <vt:lpstr>Arial</vt:lpstr>
      <vt:lpstr>Calibri</vt:lpstr>
      <vt:lpstr>Times New Roman</vt:lpstr>
      <vt:lpstr>Wingdings</vt:lpstr>
      <vt:lpstr>WWW.2PPT.COM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2018-07-14T06:23:00Z</dcterms:created>
  <dcterms:modified xsi:type="dcterms:W3CDTF">2023-01-17T01:23:32Z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D22FBA92C43D40EAAF8AC6E59C672003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