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4" r:id="rId5"/>
    <p:sldId id="261" r:id="rId6"/>
    <p:sldId id="265" r:id="rId7"/>
    <p:sldId id="266" r:id="rId8"/>
    <p:sldId id="303" r:id="rId9"/>
    <p:sldId id="277" r:id="rId10"/>
    <p:sldId id="278" r:id="rId11"/>
    <p:sldId id="267" r:id="rId12"/>
    <p:sldId id="279" r:id="rId13"/>
    <p:sldId id="280" r:id="rId14"/>
    <p:sldId id="281" r:id="rId15"/>
    <p:sldId id="282" r:id="rId16"/>
    <p:sldId id="283" r:id="rId17"/>
    <p:sldId id="284" r:id="rId18"/>
    <p:sldId id="304" r:id="rId19"/>
    <p:sldId id="295" r:id="rId20"/>
    <p:sldId id="296" r:id="rId21"/>
    <p:sldId id="297" r:id="rId22"/>
    <p:sldId id="298" r:id="rId23"/>
    <p:sldId id="299" r:id="rId24"/>
    <p:sldId id="305" r:id="rId25"/>
    <p:sldId id="301" r:id="rId26"/>
    <p:sldId id="302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orient="horz" pos="3407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082" y="-1146"/>
      </p:cViewPr>
      <p:guideLst>
        <p:guide orient="horz" pos="1933"/>
        <p:guide orient="horz" pos="34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7A06-4018-49DA-B9AA-1BB70A3CEE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4F16-3C15-43EF-9713-F8A79DC388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4F16-3C15-43EF-9713-F8A79DC3882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6739" y="13996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D1E4-C2B5-4E13-9B7D-D74BA9019C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4284-33D5-4536-BA75-0F41E91D9E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609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49013" y="-1"/>
            <a:ext cx="3677039" cy="532374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080338" y="339757"/>
            <a:ext cx="1954593" cy="163208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761999"/>
            <a:ext cx="12192000" cy="60960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26033" y="761999"/>
            <a:ext cx="5631879" cy="563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31">
        <p14:ripple/>
      </p:transition>
    </mc:Choice>
    <mc:Fallback xmlns="">
      <p:transition spd="slow" advTm="6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3696035"/>
            <a:ext cx="3865944" cy="31624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815" y="104373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、打春牛</a:t>
            </a:r>
          </a:p>
        </p:txBody>
      </p:sp>
      <p:sp>
        <p:nvSpPr>
          <p:cNvPr id="2" name="矩形 1"/>
          <p:cNvSpPr/>
          <p:nvPr/>
        </p:nvSpPr>
        <p:spPr>
          <a:xfrm>
            <a:off x="677815" y="1690062"/>
            <a:ext cx="5273534" cy="321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有用以桑木为骨架做成的春牛，是专供“打春牛”风俗活动用的“牛”。冬至节后辰日取土合成泥坯，雕做成大小类似牛形状。上画四时八节，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360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时辰图纹。立春前一日，官民先于约定的农坛上祭祀。</a:t>
            </a:r>
          </a:p>
          <a:p>
            <a:pPr algn="just">
              <a:lnSpc>
                <a:spcPct val="12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尔后由县执事亲手扶犁执鞭打“春牛”，以示春耕开始。接着由群众作扶犁耕地状。边耕边打“春牛”，口喊：一打“风调雨顺”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二打“国泰民安”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三打“五谷丰登”等吉祥话语。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533" y="2128611"/>
            <a:ext cx="4787921" cy="3667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21">
        <p15:prstTrans prst="pageCurlDouble"/>
      </p:transition>
    </mc:Choice>
    <mc:Fallback xmlns="">
      <p:transition spd="slow" advTm="43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96000" y="1917950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、迎春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0" y="2666456"/>
            <a:ext cx="5734356" cy="347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为了迎春，先在县城郊区选择一片风水好地，搭起“春棚”准备迎春。春棚一般搭在交通要道，便于集中人群的地方。四周插上彩旗。</a:t>
            </a:r>
          </a:p>
          <a:p>
            <a:pPr algn="just"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迎春活动是在立春当天举行，具体时间以历书表为准，有时在当日辰时，有时在子时半夜。迎春活动一般都在浩浩荡荡的仪仗队伍中，抬上春官游行显威，前拥后挤，威风无比。并有报子、马弁等身着长袍马褂，或各样奇装异服，坐在二人抬的独木杠子上，边进行边做戏，打浑斗趣，引人发笑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7874" t="5487" r="7429" b="-2118"/>
          <a:stretch>
            <a:fillRect/>
          </a:stretch>
        </p:blipFill>
        <p:spPr>
          <a:xfrm>
            <a:off x="361644" y="1330643"/>
            <a:ext cx="5517382" cy="382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62">
        <p15:prstTrans prst="pageCurlDouble"/>
      </p:transition>
    </mc:Choice>
    <mc:Fallback xmlns="">
      <p:transition spd="slow" advTm="4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6" y="1244335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、游春、报春</a:t>
            </a:r>
          </a:p>
        </p:txBody>
      </p:sp>
      <p:sp>
        <p:nvSpPr>
          <p:cNvPr id="8" name="矩形 7"/>
          <p:cNvSpPr/>
          <p:nvPr/>
        </p:nvSpPr>
        <p:spPr>
          <a:xfrm>
            <a:off x="677816" y="1950753"/>
            <a:ext cx="5734356" cy="383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迎春报喜后开始游春，各村各社的锣鼓队和仪仗队走在前边，由四人或八人抬的巨大春牛塑像走在后边。边走边舞，锣鼓喧天，鞭炮齐鸣。游行的队伍浩浩荡荡，十分壮观。游遍周围村庄，大街小巷。</a:t>
            </a:r>
          </a:p>
          <a:p>
            <a:pPr algn="just"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游春的队伍进入春场（检阅场地）后，绕场游两圈，然后各自列队站在安排的场地上。按传统的风俗，设有报春台，身着奇装异服的报子，手执红黄各色彩旗，上场第一报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——“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风调雨顺”，群众同声呼应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第二报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——“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五谷丰登”，群众亦同声呼应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第三报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——“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国泰民安”，群众再同声呼应。每来报者均有赏。</a:t>
            </a:r>
          </a:p>
        </p:txBody>
      </p:sp>
      <p:sp>
        <p:nvSpPr>
          <p:cNvPr id="2" name="椭圆 1"/>
          <p:cNvSpPr/>
          <p:nvPr/>
        </p:nvSpPr>
        <p:spPr>
          <a:xfrm>
            <a:off x="6742960" y="1767555"/>
            <a:ext cx="4198985" cy="419898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09">
        <p15:prstTrans prst="pageCurlDouble"/>
      </p:transition>
    </mc:Choice>
    <mc:Fallback xmlns="">
      <p:transition spd="slow" advTm="32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77754" y="969772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、春社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49165"/>
          <a:stretch>
            <a:fillRect/>
          </a:stretch>
        </p:blipFill>
        <p:spPr>
          <a:xfrm>
            <a:off x="6538321" y="1913449"/>
            <a:ext cx="4846911" cy="17463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2648" t="54800" b="-365"/>
          <a:stretch>
            <a:fillRect/>
          </a:stretch>
        </p:blipFill>
        <p:spPr>
          <a:xfrm>
            <a:off x="955712" y="1891082"/>
            <a:ext cx="5264274" cy="17463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5313" y="3912432"/>
            <a:ext cx="11064567" cy="2207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春社是古时春天祭祀土地神的日子。周代为甲日，后多在立春后第五个戊日举行。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礼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·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明堂位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：“是故夏礿、秋尝、冬丞、春社、秋省，而遂大蜡，天子之祭也。”汉以前只有春社，汉以后始有春、秋二社，约在春分、秋分前后举行。</a:t>
            </a:r>
          </a:p>
          <a:p>
            <a:pPr algn="just"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社日以祭神为主，并兼有乡邻聚会的意思。南朝梁宗懔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荆楚岁时记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：“社日，四邻并结综会社，牲醪，为屋于树下，先祭神，然后飨其昨。”唐代诗人王驾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社日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诗：“桑柘影斜春社散，家家扶得醉人归。”可见古人对祭祀社神十分重视，以后成为风俗流传后代，成为一种祭祀活动，意为大地繁衍万物，祷告祭祀，以祈求六畜兴旺，五谷丰登。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91">
        <p15:prstTrans prst="pageCurlDouble"/>
      </p:transition>
    </mc:Choice>
    <mc:Fallback xmlns="">
      <p:transition spd="slow" advTm="3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69422" y="1458183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、贴宜春字画</a:t>
            </a:r>
          </a:p>
        </p:txBody>
      </p:sp>
      <p:sp>
        <p:nvSpPr>
          <p:cNvPr id="12" name="矩形 11"/>
          <p:cNvSpPr/>
          <p:nvPr/>
        </p:nvSpPr>
        <p:spPr>
          <a:xfrm>
            <a:off x="5269422" y="2312708"/>
            <a:ext cx="5299986" cy="347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春天到了，给门壁上张贴宜春字画，这种风俗在唐代长安就有。据记载：立春日，唐代长安人常在门上张贴迎春祝吉的字画，字称“宜春字”，画称“宜春画”。</a:t>
            </a:r>
          </a:p>
          <a:p>
            <a:pPr algn="just"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如“迎春”、“春色宜人”、“春光明媚”、“春暖花开”等内容。还有人给门楣上张贴一段祝愿之词，表示迎春的志愿。如果会绘画的人，常给门楣上画一幅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腊梅图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</a:p>
          <a:p>
            <a:pPr algn="just">
              <a:lnSpc>
                <a:spcPct val="13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25971" b="15376"/>
          <a:stretch>
            <a:fillRect/>
          </a:stretch>
        </p:blipFill>
        <p:spPr>
          <a:xfrm flipH="1">
            <a:off x="-30563" y="799475"/>
            <a:ext cx="5299985" cy="6058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93">
        <p15:prstTrans prst="pageCurlDouble"/>
      </p:transition>
    </mc:Choice>
    <mc:Fallback xmlns="">
      <p:transition spd="slow" advTm="3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6" y="1123875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7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、戴春鸡</a:t>
            </a:r>
          </a:p>
        </p:txBody>
      </p:sp>
      <p:sp>
        <p:nvSpPr>
          <p:cNvPr id="12" name="矩形 11"/>
          <p:cNvSpPr/>
          <p:nvPr/>
        </p:nvSpPr>
        <p:spPr>
          <a:xfrm>
            <a:off x="677816" y="1885634"/>
            <a:ext cx="5299986" cy="223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戴春鸡是陕西铜川一带人民的古老风俗。每年立春日，母亲用布制作一个约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厘米长的公鸡，缝在小孩帽子的顶端，表示祝愿“春吉（鸡）”立春日，妇女用线穿豆挂于牛角，或用麻豆撤在牛的身上，认为这样做，可以使幼儿免患麻疹。前者称为“禳儿疹”，后者称为“散疹”。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8267"/>
          <a:stretch>
            <a:fillRect/>
          </a:stretch>
        </p:blipFill>
        <p:spPr>
          <a:xfrm flipH="1">
            <a:off x="6451266" y="2123268"/>
            <a:ext cx="5062918" cy="36524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03" y="3860507"/>
            <a:ext cx="4855079" cy="3270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12">
        <p15:prstTrans prst="pageCurlDouble"/>
      </p:transition>
    </mc:Choice>
    <mc:Fallback xmlns="">
      <p:transition spd="slow" advTm="3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6" y="108241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、佩燕子</a:t>
            </a:r>
          </a:p>
        </p:txBody>
      </p:sp>
      <p:sp>
        <p:nvSpPr>
          <p:cNvPr id="12" name="矩形 11"/>
          <p:cNvSpPr/>
          <p:nvPr/>
        </p:nvSpPr>
        <p:spPr>
          <a:xfrm>
            <a:off x="677815" y="1885634"/>
            <a:ext cx="6389411" cy="275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佩燕子是长安、关中一带人民的古俗。每年立春日，人们喜欢在胸前佩戴用彩绸剪成的“燕子”，这种风俗起自唐代，现在仍然在农村中流行。因为燕子是报春的使者，也是幸福吉利的象征。</a:t>
            </a:r>
          </a:p>
          <a:p>
            <a:pPr algn="just"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每年立春这天，人们都喜欢佩戴“燕子”，特别是小孩，父母早就给他（她）们准备好了，他们戴在胸前，手之舞之，足之蹈之，兴高采烈，雀跃有余。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198603" y="1685"/>
            <a:ext cx="4167340" cy="60336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0" y="4177550"/>
            <a:ext cx="4855079" cy="32701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067225" y="473715"/>
            <a:ext cx="2168525" cy="1810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60">
        <p15:prstTrans prst="pageCurlDouble"/>
      </p:transition>
    </mc:Choice>
    <mc:Fallback xmlns="">
      <p:transition spd="slow" advTm="3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6" y="1084119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、吊春穗</a:t>
            </a:r>
          </a:p>
        </p:txBody>
      </p:sp>
      <p:sp>
        <p:nvSpPr>
          <p:cNvPr id="12" name="矩形 11"/>
          <p:cNvSpPr/>
          <p:nvPr/>
        </p:nvSpPr>
        <p:spPr>
          <a:xfrm>
            <a:off x="677816" y="1885634"/>
            <a:ext cx="4607106" cy="223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吊春穗是一种传统的习俗，流传在陕西澄城一带。每年立春日，妇女用各色布绺编成布穗，或用彩色线缠成各种形态的“麦穗”。然后吊在小孩或青年人的身上，也可挂在牲口如驴、马、牛的身上，藉以祝福来年风调雨顺，五谷丰收。</a:t>
            </a:r>
          </a:p>
        </p:txBody>
      </p:sp>
      <p:pic>
        <p:nvPicPr>
          <p:cNvPr id="1026" name="Picture 2" descr="https://timgsa.baidu.com/timg?image&amp;quality=80&amp;size=b9999_10000&amp;sec=1547803192911&amp;di=c9229a109924ae37a752cf76025b8639&amp;imgtype=0&amp;src=http%3A%2F%2F5b0988e595225.cdn.sohucs.com%2Fimages%2F20180202%2F037deb5dda524dc28926a3110438f61c.jpe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5749872" y="1843014"/>
            <a:ext cx="5646550" cy="3961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262068" y="0"/>
            <a:ext cx="4929931" cy="5339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l="50000" t="9672"/>
          <a:stretch>
            <a:fillRect/>
          </a:stretch>
        </p:blipFill>
        <p:spPr>
          <a:xfrm flipH="1">
            <a:off x="0" y="3945817"/>
            <a:ext cx="2914955" cy="2925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20">
        <p15:prstTrans prst="pageCurlDouble"/>
      </p:transition>
    </mc:Choice>
    <mc:Fallback xmlns="">
      <p:transition spd="slow" advTm="5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8432" y="1823629"/>
            <a:ext cx="2835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PART 03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60814" y="2426478"/>
            <a:ext cx="7870371" cy="1824530"/>
            <a:chOff x="2160814" y="2426478"/>
            <a:chExt cx="7870371" cy="182453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60814" y="2426478"/>
              <a:ext cx="7870371" cy="182453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179545" y="2883872"/>
              <a:ext cx="383290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·</a:t>
              </a: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养生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42453" y="1685"/>
            <a:ext cx="3349547" cy="48495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7" y="2546032"/>
            <a:ext cx="2886075" cy="3762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l="34365" r="21124"/>
          <a:stretch>
            <a:fillRect/>
          </a:stretch>
        </p:blipFill>
        <p:spPr>
          <a:xfrm>
            <a:off x="10569429" y="4089308"/>
            <a:ext cx="855518" cy="15239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055035" y="509939"/>
            <a:ext cx="1954593" cy="16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66">
        <p:circle/>
      </p:transition>
    </mc:Choice>
    <mc:Fallback xmlns="">
      <p:transition spd="slow" advTm="67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910001" y="1608347"/>
            <a:ext cx="2310833" cy="2310833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625015" y="1605594"/>
            <a:ext cx="2310833" cy="2310833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256152" y="1623492"/>
            <a:ext cx="2310833" cy="2310833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971166" y="1644352"/>
            <a:ext cx="2310833" cy="2310833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55712" y="4079171"/>
            <a:ext cx="2120454" cy="984885"/>
            <a:chOff x="955712" y="4423728"/>
            <a:chExt cx="2120454" cy="984885"/>
          </a:xfrm>
        </p:grpSpPr>
        <p:sp>
          <p:nvSpPr>
            <p:cNvPr id="8" name="矩形 7"/>
            <p:cNvSpPr/>
            <p:nvPr/>
          </p:nvSpPr>
          <p:spPr>
            <a:xfrm>
              <a:off x="955712" y="4823838"/>
              <a:ext cx="2120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馅（萝卜，豆芽，豆子，为主）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70211" y="442372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春饼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16555" y="4079171"/>
            <a:ext cx="2120454" cy="1723549"/>
            <a:chOff x="3616555" y="4423728"/>
            <a:chExt cx="2120454" cy="1723549"/>
          </a:xfrm>
        </p:grpSpPr>
        <p:sp>
          <p:nvSpPr>
            <p:cNvPr id="25" name="矩形 24"/>
            <p:cNvSpPr/>
            <p:nvPr/>
          </p:nvSpPr>
          <p:spPr>
            <a:xfrm>
              <a:off x="3616555" y="4823838"/>
              <a:ext cx="21204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《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岁时广记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》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：“京师富贵人家造面蚕，名曰‘探官蚕’。又因立春日做此，故又称‘探春蚕’。”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941430" y="4423728"/>
              <a:ext cx="17620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春卷（春蚕）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6531" y="4079171"/>
            <a:ext cx="2120454" cy="1477328"/>
            <a:chOff x="6446531" y="4423728"/>
            <a:chExt cx="2120454" cy="1477328"/>
          </a:xfrm>
        </p:grpSpPr>
        <p:sp>
          <p:nvSpPr>
            <p:cNvPr id="27" name="矩形 26"/>
            <p:cNvSpPr/>
            <p:nvPr/>
          </p:nvSpPr>
          <p:spPr>
            <a:xfrm>
              <a:off x="6446531" y="4823838"/>
              <a:ext cx="21204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主要是蔬菜取生菜瓜果饼糖放盘中为春盘（或拼成盘）馈送亲友或自食取迎春之意。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42982" y="442372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春盘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42949" y="4079171"/>
            <a:ext cx="2120454" cy="1231107"/>
            <a:chOff x="9242949" y="4423728"/>
            <a:chExt cx="2120454" cy="1231107"/>
          </a:xfrm>
        </p:grpSpPr>
        <p:sp>
          <p:nvSpPr>
            <p:cNvPr id="29" name="矩形 28"/>
            <p:cNvSpPr/>
            <p:nvPr/>
          </p:nvSpPr>
          <p:spPr>
            <a:xfrm>
              <a:off x="9242949" y="4823838"/>
              <a:ext cx="21204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明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《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酌中志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》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：“立春之时，无贵贱嚼罗卜，曰‘咬春’。”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777768" y="442372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咬春</a:t>
              </a:r>
            </a:p>
          </p:txBody>
        </p:sp>
      </p:grpSp>
    </p:spTree>
  </p:cSld>
  <p:clrMapOvr>
    <a:masterClrMapping/>
  </p:clrMapOvr>
  <p:transition spd="slow" advTm="96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9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320" y="1321246"/>
            <a:ext cx="5297640" cy="51533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-31563"/>
          <a:stretch>
            <a:fillRect/>
          </a:stretch>
        </p:blipFill>
        <p:spPr>
          <a:xfrm>
            <a:off x="6793896" y="0"/>
            <a:ext cx="5297640" cy="28633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16244" y="2481671"/>
            <a:ext cx="5835444" cy="2547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我们中国的传统文化中春比年大，这是华人的一个重要的节气。民间是以立春日和时辰为一年农事之始，俗以为立春宜晴不宜阴。如当日晴则代表未来的一年之内是大丰收之年，国泰民安、风调雨顺；如果是阴天或下雨，则代表未来的一年内不太顺利，农作物不会有好的收成，因此民间有“晴则诸事吉，阴乃万事愁”的说法。这本是来自于民间的一种俗语。</a:t>
            </a:r>
          </a:p>
          <a:p>
            <a:pPr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 advTm="42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9"/>
          <p:cNvSpPr/>
          <p:nvPr/>
        </p:nvSpPr>
        <p:spPr>
          <a:xfrm>
            <a:off x="960961" y="1239865"/>
            <a:ext cx="3655172" cy="2409370"/>
          </a:xfrm>
          <a:prstGeom prst="roundRect">
            <a:avLst>
              <a:gd name="adj" fmla="val 9539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圆角矩形 2"/>
          <p:cNvSpPr/>
          <p:nvPr/>
        </p:nvSpPr>
        <p:spPr>
          <a:xfrm>
            <a:off x="960829" y="3793422"/>
            <a:ext cx="3655940" cy="2409370"/>
          </a:xfrm>
          <a:prstGeom prst="roundRect">
            <a:avLst>
              <a:gd name="adj" fmla="val 9539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勾"/>
          <p:cNvSpPr/>
          <p:nvPr/>
        </p:nvSpPr>
        <p:spPr bwMode="auto">
          <a:xfrm>
            <a:off x="5019670" y="1638781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39660" y="1933421"/>
            <a:ext cx="5666105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特别是初春，天气由寒转暖，各种致病的细菌、病毒随之生长繁殖。温热毒邪开始活动，现代医学所说的流感、流脑、麻疹、猩红热、肺炎也多有发生和流行。为避免春季疾病的发生，在预防措施中，首先要消灭传染源；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5462935" y="1627064"/>
            <a:ext cx="1686560" cy="31854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一是要防病保健。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勾"/>
          <p:cNvSpPr/>
          <p:nvPr/>
        </p:nvSpPr>
        <p:spPr bwMode="auto">
          <a:xfrm>
            <a:off x="5019670" y="365150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939660" y="3946140"/>
            <a:ext cx="5666105" cy="3939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使室内空气流通，保持空气清新；</a:t>
            </a:r>
          </a:p>
        </p:txBody>
      </p:sp>
      <p:sp>
        <p:nvSpPr>
          <p:cNvPr id="54" name="Text Placeholder 3"/>
          <p:cNvSpPr txBox="1"/>
          <p:nvPr/>
        </p:nvSpPr>
        <p:spPr>
          <a:xfrm>
            <a:off x="5462935" y="3644174"/>
            <a:ext cx="1686560" cy="3097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二要常开窗</a:t>
            </a:r>
          </a:p>
        </p:txBody>
      </p:sp>
      <p:sp>
        <p:nvSpPr>
          <p:cNvPr id="55" name="勾"/>
          <p:cNvSpPr/>
          <p:nvPr/>
        </p:nvSpPr>
        <p:spPr bwMode="auto">
          <a:xfrm>
            <a:off x="5019670" y="5229679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052447" y="5524319"/>
            <a:ext cx="5553318" cy="7140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提高机体的防御能力。此外，注意口鼻保健，阻断温邪上受首先犯肺之路。</a:t>
            </a:r>
            <a:endParaRPr sz="1600" b="1" dirty="0">
              <a:solidFill>
                <a:srgbClr val="56565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5462935" y="5222353"/>
            <a:ext cx="1686560" cy="3097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三要加强锻炼</a:t>
            </a:r>
          </a:p>
        </p:txBody>
      </p:sp>
    </p:spTree>
  </p:cSld>
  <p:clrMapOvr>
    <a:masterClrMapping/>
  </p:clrMapOvr>
  <p:transition spd="slow" advTm="618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9" grpId="0" bldLvl="0" animBg="1"/>
      <p:bldP spid="50" grpId="0"/>
      <p:bldP spid="51" grpId="0"/>
      <p:bldP spid="52" grpId="0" bldLvl="0" animBg="1"/>
      <p:bldP spid="53" grpId="0"/>
      <p:bldP spid="54" grpId="0"/>
      <p:bldP spid="55" grpId="0" bldLvl="0" animBg="1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955713" y="1625040"/>
            <a:ext cx="5140288" cy="22321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应有目的地选择一些柔肝养肝、疏肝理气的草药和食品，草药如枸杞、郁金、丹参、元胡等；食品可选择辛温发散的大枣、豆豉、葱、香菜、花生等作为配料，多吃些油菜、香菜、韭菜、洋葱、芥菜、白萝卜、茼蒿、大头菜、茴香、白菜、芹菜、菠菜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01" y="1256227"/>
            <a:ext cx="6858989" cy="5201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2941835"/>
            <a:ext cx="4787921" cy="3916644"/>
          </a:xfrm>
          <a:prstGeom prst="rect">
            <a:avLst/>
          </a:prstGeom>
        </p:spPr>
      </p:pic>
    </p:spTree>
  </p:cSld>
  <p:clrMapOvr>
    <a:masterClrMapping/>
  </p:clrMapOvr>
  <p:transition spd="slow" advTm="408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07850" y="1825760"/>
            <a:ext cx="5140288" cy="22321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立春后，进入春季是运动养生的最佳时机，健身保健从运动锻炼做起，运动锻炼可以提高人体抵抗力，活络筋骨。俗话说：“一年之计在于春，一日之计在于晨。”一天之中清晨是阳气始生之时，因此进入春季，清晨最适合运动。慢跑、散步、郊游、登山等都是不错的选择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41835"/>
            <a:ext cx="4787921" cy="39166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7042" y="114322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t="16657" b="18908"/>
          <a:stretch>
            <a:fillRect/>
          </a:stretch>
        </p:blipFill>
        <p:spPr>
          <a:xfrm>
            <a:off x="5848138" y="1643843"/>
            <a:ext cx="6858000" cy="4418924"/>
          </a:xfrm>
          <a:prstGeom prst="rect">
            <a:avLst/>
          </a:prstGeom>
        </p:spPr>
      </p:pic>
    </p:spTree>
  </p:cSld>
  <p:clrMapOvr>
    <a:masterClrMapping/>
  </p:clrMapOvr>
  <p:transition spd="slow" advTm="533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07850" y="1825760"/>
            <a:ext cx="5140288" cy="25922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春季气候变化较大，天气乍寒乍暖，由于人体腠理开始变得疏松，对寒邪的抵抗能力有所减弱，所以，初春时节特别是生活在北方地区的人不宜顿去棉服，年老体弱者换装尤宜审慎，不可骤减。</a:t>
            </a:r>
            <a:r>
              <a:rPr lang="en-US" altLang="zh-CN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《</a:t>
            </a: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千金要方</a:t>
            </a:r>
            <a:r>
              <a:rPr lang="en-US" altLang="zh-CN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》</a:t>
            </a: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主张春时衣着宜“下厚上薄”，</a:t>
            </a:r>
            <a:r>
              <a:rPr lang="en-US" altLang="zh-CN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《</a:t>
            </a: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老老恒言</a:t>
            </a:r>
            <a:r>
              <a:rPr lang="en-US" altLang="zh-CN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》</a:t>
            </a:r>
            <a:r>
              <a:rPr lang="zh-CN" altLang="en-US" b="1" dirty="0">
                <a:solidFill>
                  <a:srgbClr val="56565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亦云：“春冻半泮，下体宁过于暖，上体无妨略减，所以养阳之生气”。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7042" y="114322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保暖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32981" y="1251695"/>
            <a:ext cx="2885118" cy="48935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802901" y="561102"/>
            <a:ext cx="1394301" cy="1164241"/>
          </a:xfrm>
          <a:prstGeom prst="rect">
            <a:avLst/>
          </a:prstGeom>
        </p:spPr>
      </p:pic>
    </p:spTree>
  </p:cSld>
  <p:clrMapOvr>
    <a:masterClrMapping/>
  </p:clrMapOvr>
  <p:transition spd="slow" advTm="556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8432" y="1823629"/>
            <a:ext cx="2835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PART 04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60814" y="2426478"/>
            <a:ext cx="7870371" cy="1824530"/>
            <a:chOff x="2160814" y="2426478"/>
            <a:chExt cx="7870371" cy="182453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60814" y="2426478"/>
              <a:ext cx="7870371" cy="182453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243568" y="2883872"/>
              <a:ext cx="370486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·</a:t>
              </a: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诗词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42453" y="1685"/>
            <a:ext cx="3349547" cy="48495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7" y="2546032"/>
            <a:ext cx="2886075" cy="3762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l="34365" r="21124"/>
          <a:stretch>
            <a:fillRect/>
          </a:stretch>
        </p:blipFill>
        <p:spPr>
          <a:xfrm>
            <a:off x="10569429" y="4089308"/>
            <a:ext cx="855518" cy="15239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055035" y="509939"/>
            <a:ext cx="1954593" cy="16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08">
        <p:circle/>
      </p:transition>
    </mc:Choice>
    <mc:Fallback xmlns="">
      <p:transition spd="slow" advTm="660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105012" y="1143223"/>
            <a:ext cx="5140288" cy="2194489"/>
            <a:chOff x="707850" y="1143223"/>
            <a:chExt cx="5140288" cy="2194489"/>
          </a:xfrm>
        </p:grpSpPr>
        <p:sp>
          <p:nvSpPr>
            <p:cNvPr id="50" name="矩形 49"/>
            <p:cNvSpPr/>
            <p:nvPr/>
          </p:nvSpPr>
          <p:spPr>
            <a:xfrm>
              <a:off x="707850" y="1825760"/>
              <a:ext cx="5140288" cy="151195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日出风和宿醉醒，山家乐事满系龄。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年丰腊雪经三白，地唆春郊已遍青。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菜细簇花宣薄饼，湖村好景吟难尽。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酒香浮蚁泻长瓶，乞与侯家作画屏。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7042" y="1143223"/>
              <a:ext cx="19800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立春日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》</a:t>
              </a:r>
            </a:p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　　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439059" y="138005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【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南宋　陆游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】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00234" y="3198213"/>
            <a:ext cx="5140288" cy="2194489"/>
            <a:chOff x="6382957" y="3198213"/>
            <a:chExt cx="5140288" cy="2194489"/>
          </a:xfrm>
        </p:grpSpPr>
        <p:sp>
          <p:nvSpPr>
            <p:cNvPr id="13" name="矩形 12"/>
            <p:cNvSpPr/>
            <p:nvPr/>
          </p:nvSpPr>
          <p:spPr>
            <a:xfrm>
              <a:off x="6382957" y="3880750"/>
              <a:ext cx="5140288" cy="151195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日出风和宿醉醒，山家乐事满系龄。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年丰腊雪经三白，地唆春郊已遍青。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菜细簇花宣薄饼，湖村好景吟难尽。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酒香浮蚁泻长瓶，乞与侯家作画屏。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03504" y="319821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》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　　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405018" y="343504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左河水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5012" y="3411681"/>
            <a:ext cx="2172982" cy="3148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76386" y="722525"/>
            <a:ext cx="4085762" cy="2669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54">
        <p14:reveal/>
      </p:transition>
    </mc:Choice>
    <mc:Fallback xmlns="">
      <p:transition spd="slow" advTm="4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262068" y="0"/>
            <a:ext cx="4929931" cy="5339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39093" y="2312662"/>
            <a:ext cx="4279769" cy="427976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77593" y="1582745"/>
            <a:ext cx="5140288" cy="2241869"/>
            <a:chOff x="1377593" y="1582745"/>
            <a:chExt cx="5140288" cy="2241869"/>
          </a:xfrm>
        </p:grpSpPr>
        <p:sp>
          <p:nvSpPr>
            <p:cNvPr id="50" name="矩形 49"/>
            <p:cNvSpPr/>
            <p:nvPr/>
          </p:nvSpPr>
          <p:spPr>
            <a:xfrm>
              <a:off x="1377593" y="2312662"/>
              <a:ext cx="5140288" cy="151195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春日春盘细生菜，忽忆两京梅发时。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盘出高门行白玉，菜传纤手送青丝。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巫峡寒江那对眼，杜陵远客不胜悲。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此身未知归定处，呼儿觅纸一题诗。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56219" y="1582745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》</a:t>
              </a:r>
            </a:p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　　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468947" y="1987934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[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唐　杜甫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]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0231" y="3536945"/>
            <a:ext cx="5140288" cy="2241869"/>
            <a:chOff x="6790231" y="3536945"/>
            <a:chExt cx="5140288" cy="2241869"/>
          </a:xfrm>
        </p:grpSpPr>
        <p:sp>
          <p:nvSpPr>
            <p:cNvPr id="13" name="矩形 12"/>
            <p:cNvSpPr/>
            <p:nvPr/>
          </p:nvSpPr>
          <p:spPr>
            <a:xfrm>
              <a:off x="6790231" y="4266862"/>
              <a:ext cx="5140288" cy="151195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年去年来白发新，匆匆马上又逢春。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关河底事空留客？岁月无情不贷人。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一寸丹心图报国，两行清泪为思亲。</a:t>
              </a:r>
            </a:p>
            <a:p>
              <a:pPr lvl="0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565656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孤怀激烈难消遣，漫把金盘簇五辛。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20930" y="3536945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立春日感怀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》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　　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29090" y="396888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【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明　于谦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55">
        <p14:reveal/>
      </p:transition>
    </mc:Choice>
    <mc:Fallback xmlns="">
      <p:transition spd="slow" advTm="5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49013" y="-1"/>
            <a:ext cx="3677039" cy="532374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080338" y="339757"/>
            <a:ext cx="1954593" cy="163208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761999"/>
            <a:ext cx="12192000" cy="60960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36767" y="-387122"/>
            <a:ext cx="1018687" cy="1246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26033" y="761999"/>
            <a:ext cx="5631879" cy="563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97">
        <p:split orient="vert"/>
      </p:transition>
    </mc:Choice>
    <mc:Fallback xmlns="">
      <p:transition spd="slow" advTm="63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-0.14167 C 0.06576 -0.12454 0.05886 -0.0456 0.0336 0.03519 C 0.00781 0.11713 -0.02604 0.17199 -0.04349 0.1544 C -0.06055 0.1375 -0.09401 0.19097 -0.12044 0.27292 C -0.14492 0.3537 -0.15247 0.43241 -0.13542 0.45023 " pathEditMode="relative" rAng="7140000" ptsTypes="AA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264920" cy="3347973"/>
          </a:xfrm>
          <a:prstGeom prst="rect">
            <a:avLst/>
          </a:prstGeom>
        </p:spPr>
      </p:pic>
      <p:pic>
        <p:nvPicPr>
          <p:cNvPr id="4" name="图片 3" descr="圆框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65345" y="502285"/>
            <a:ext cx="3166110" cy="2491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42255" y="935990"/>
            <a:ext cx="18116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8755" y="1906905"/>
            <a:ext cx="1938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  <a:sym typeface="+mn-ea"/>
              </a:rPr>
              <a:t>Contents</a:t>
            </a:r>
          </a:p>
        </p:txBody>
      </p:sp>
      <p:sp>
        <p:nvSpPr>
          <p:cNvPr id="7" name="椭圆 6"/>
          <p:cNvSpPr/>
          <p:nvPr/>
        </p:nvSpPr>
        <p:spPr>
          <a:xfrm>
            <a:off x="1942465" y="3157741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31110" y="3037726"/>
            <a:ext cx="34918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立春</a:t>
            </a:r>
            <a:r>
              <a:rPr lang="en-US" altLang="zh-CN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节气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  <a:sym typeface="+mn-ea"/>
              </a:rPr>
              <a:t>When a cigarette falls in love with a match.</a:t>
            </a:r>
          </a:p>
        </p:txBody>
      </p:sp>
      <p:sp>
        <p:nvSpPr>
          <p:cNvPr id="9" name="椭圆 8"/>
          <p:cNvSpPr/>
          <p:nvPr/>
        </p:nvSpPr>
        <p:spPr>
          <a:xfrm>
            <a:off x="6622415" y="3157741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1942465" y="4307726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3</a:t>
            </a:r>
          </a:p>
        </p:txBody>
      </p:sp>
      <p:sp>
        <p:nvSpPr>
          <p:cNvPr id="11" name="椭圆 10"/>
          <p:cNvSpPr/>
          <p:nvPr/>
        </p:nvSpPr>
        <p:spPr>
          <a:xfrm>
            <a:off x="6622415" y="4307726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31109" y="4234352"/>
            <a:ext cx="34918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立春</a:t>
            </a:r>
            <a:r>
              <a:rPr lang="en-US" altLang="zh-CN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养生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  <a:sym typeface="+mn-ea"/>
              </a:rPr>
              <a:t>When a cigarette falls in love with a match.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17411" y="3030240"/>
            <a:ext cx="34918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立春</a:t>
            </a:r>
            <a:r>
              <a:rPr lang="en-US" altLang="zh-CN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习俗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  <a:sym typeface="+mn-ea"/>
              </a:rPr>
              <a:t>When a cigarette falls in love with a match.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17410" y="4226866"/>
            <a:ext cx="34918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立春</a:t>
            </a:r>
            <a:r>
              <a:rPr lang="en-US" altLang="zh-CN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5656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诗词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  <a:sym typeface="+mn-ea"/>
              </a:rPr>
              <a:t>When a cigarette falls in love with a match.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03648" y="831194"/>
            <a:ext cx="1826617" cy="152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16">
        <p14:reveal/>
      </p:transition>
    </mc:Choice>
    <mc:Fallback xmlns="">
      <p:transition spd="slow" advTm="8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8432" y="1823629"/>
            <a:ext cx="2835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PART 01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60814" y="2426478"/>
            <a:ext cx="7870371" cy="1824530"/>
            <a:chOff x="2160814" y="2426478"/>
            <a:chExt cx="7870371" cy="182453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60814" y="2426478"/>
              <a:ext cx="7870371" cy="182453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243569" y="2883872"/>
              <a:ext cx="370486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·</a:t>
              </a: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节气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42453" y="1685"/>
            <a:ext cx="3349547" cy="48495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7" y="2546032"/>
            <a:ext cx="2886075" cy="3762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l="34365" r="21124"/>
          <a:stretch>
            <a:fillRect/>
          </a:stretch>
        </p:blipFill>
        <p:spPr>
          <a:xfrm>
            <a:off x="10569429" y="4089308"/>
            <a:ext cx="855518" cy="15239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055035" y="509939"/>
            <a:ext cx="1954593" cy="16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16">
        <p:circle/>
      </p:transition>
    </mc:Choice>
    <mc:Fallback xmlns="">
      <p:transition spd="slow" advTm="671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262068" y="0"/>
            <a:ext cx="4929931" cy="53394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69965" y="2127062"/>
            <a:ext cx="5418184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立春，是干支历二十四节气中的第一个节气，又名岁首、立春节、正月节。干支纪年法，以立春为岁首，交节日为月首。“立春”是依据黄道推算出来的，当北斗七星的斗柄指向寅时为立春节点，即太阳到达黄经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315°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时。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月令七十二候集解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：“立春，正月节；立，建始也；五行之气往者过来者续于此；而春木之气始至，故谓之立也。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102" y="1115509"/>
            <a:ext cx="5738026" cy="5738026"/>
          </a:xfrm>
          <a:prstGeom prst="rect">
            <a:avLst/>
          </a:prstGeom>
        </p:spPr>
      </p:pic>
    </p:spTree>
  </p:cSld>
  <p:clrMapOvr>
    <a:masterClrMapping/>
  </p:clrMapOvr>
  <p:transition spd="slow" advTm="42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5" y="121300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节律</a:t>
            </a:r>
          </a:p>
        </p:txBody>
      </p:sp>
      <p:sp>
        <p:nvSpPr>
          <p:cNvPr id="9" name="矩形 8"/>
          <p:cNvSpPr/>
          <p:nvPr/>
        </p:nvSpPr>
        <p:spPr>
          <a:xfrm>
            <a:off x="677816" y="2136338"/>
            <a:ext cx="5418184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中文名 ：立春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别    名：岁首、立春节、正月节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代表寓意： 一年之始，春季的开始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气候特点： 气温回升、阳气上升、万物苏萌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所属季节：春季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时    间： 公历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日交节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太阳位置 ：太阳到达黄经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315°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前一节气：大寒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后一节气：雨水</a:t>
            </a:r>
          </a:p>
        </p:txBody>
      </p:sp>
      <p:pic>
        <p:nvPicPr>
          <p:cNvPr id="10" name="图片 9" descr="图片包含 服装&#10;&#10;自动生成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883728" y="1881630"/>
            <a:ext cx="5418184" cy="405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262068" y="0"/>
            <a:ext cx="4929931" cy="5339443"/>
          </a:xfrm>
          <a:prstGeom prst="rect">
            <a:avLst/>
          </a:prstGeom>
        </p:spPr>
      </p:pic>
    </p:spTree>
  </p:cSld>
  <p:clrMapOvr>
    <a:masterClrMapping/>
  </p:clrMapOvr>
  <p:transition spd="slow" advTm="43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5" y="75185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立春三候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79997" y="3255144"/>
            <a:ext cx="1015663" cy="2200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一候东风解冻。说的是立春前五日东风送暖，大地开始解冻。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72596" y="3180614"/>
            <a:ext cx="1292662" cy="2242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二候蜇虫始振。“蛰”是隐藏的意思，立春五日后，蜇居的虫类慢慢从冬眠中苏醒。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48857" y="3180614"/>
            <a:ext cx="2123658" cy="2275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三候鱼陟负冰。再过五日，河里的冰开始溶化，鱼开始到水面上游动，此时水面上还有没完全溶解的碎冰片，如同被鱼负着一般浮在水面。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77815" y="1939839"/>
            <a:ext cx="2156741" cy="2156741"/>
            <a:chOff x="628970" y="1956542"/>
            <a:chExt cx="2398845" cy="2398845"/>
          </a:xfrm>
        </p:grpSpPr>
        <p:sp>
          <p:nvSpPr>
            <p:cNvPr id="26" name="Oval 5"/>
            <p:cNvSpPr/>
            <p:nvPr/>
          </p:nvSpPr>
          <p:spPr>
            <a:xfrm>
              <a:off x="715246" y="2054184"/>
              <a:ext cx="2226292" cy="2203559"/>
            </a:xfrm>
            <a:prstGeom prst="ellipse">
              <a:avLst/>
            </a:prstGeom>
            <a:blipFill rotWithShape="1">
              <a:blip r:embed="rId3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28970" y="1956542"/>
              <a:ext cx="2398845" cy="23988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81592" y="2032569"/>
            <a:ext cx="2156741" cy="2156741"/>
            <a:chOff x="4417186" y="1956542"/>
            <a:chExt cx="2398845" cy="2398845"/>
          </a:xfrm>
        </p:grpSpPr>
        <p:sp>
          <p:nvSpPr>
            <p:cNvPr id="27" name="Oval 6"/>
            <p:cNvSpPr/>
            <p:nvPr/>
          </p:nvSpPr>
          <p:spPr>
            <a:xfrm>
              <a:off x="4532096" y="2090794"/>
              <a:ext cx="2152313" cy="2130337"/>
            </a:xfrm>
            <a:prstGeom prst="ellipse">
              <a:avLst/>
            </a:prstGeom>
            <a:blipFill rotWithShape="1"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417186" y="1956542"/>
              <a:ext cx="2398845" cy="23988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83596" y="2032569"/>
            <a:ext cx="2156741" cy="2156741"/>
            <a:chOff x="8240827" y="1956542"/>
            <a:chExt cx="2398845" cy="2398845"/>
          </a:xfrm>
        </p:grpSpPr>
        <p:sp>
          <p:nvSpPr>
            <p:cNvPr id="33" name="椭圆 32"/>
            <p:cNvSpPr/>
            <p:nvPr/>
          </p:nvSpPr>
          <p:spPr>
            <a:xfrm>
              <a:off x="8240827" y="1956542"/>
              <a:ext cx="2398845" cy="23988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7"/>
            <p:cNvSpPr/>
            <p:nvPr/>
          </p:nvSpPr>
          <p:spPr>
            <a:xfrm>
              <a:off x="8325862" y="2054184"/>
              <a:ext cx="2226291" cy="2203559"/>
            </a:xfrm>
            <a:prstGeom prst="ellipse">
              <a:avLst/>
            </a:prstGeom>
            <a:blipFill rotWithShape="1">
              <a:blip r:embed="rId5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87828" y="627951"/>
            <a:ext cx="1271989" cy="1062111"/>
          </a:xfrm>
          <a:prstGeom prst="rect">
            <a:avLst/>
          </a:prstGeom>
        </p:spPr>
      </p:pic>
    </p:spTree>
  </p:cSld>
  <p:clrMapOvr>
    <a:masterClrMapping/>
  </p:clrMapOvr>
  <p:transition spd="slow" advTm="96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8432" y="1823629"/>
            <a:ext cx="2835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PART 02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60814" y="2426478"/>
            <a:ext cx="7870371" cy="1824530"/>
            <a:chOff x="2160814" y="2426478"/>
            <a:chExt cx="7870371" cy="182453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60814" y="2426478"/>
              <a:ext cx="7870371" cy="182453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179545" y="2883872"/>
              <a:ext cx="383290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立春</a:t>
              </a:r>
              <a:r>
                <a:rPr lang="en-US" altLang="zh-CN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·</a:t>
              </a:r>
              <a:r>
                <a: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习俗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42453" y="1685"/>
            <a:ext cx="3349547" cy="48495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7" y="2546032"/>
            <a:ext cx="2886075" cy="3762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4986133"/>
            <a:ext cx="12192000" cy="187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l="34365" r="21124"/>
          <a:stretch>
            <a:fillRect/>
          </a:stretch>
        </p:blipFill>
        <p:spPr>
          <a:xfrm>
            <a:off x="10569429" y="4089308"/>
            <a:ext cx="855518" cy="15239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055035" y="509939"/>
            <a:ext cx="1954593" cy="16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57">
        <p:circle/>
      </p:transition>
    </mc:Choice>
    <mc:Fallback xmlns="">
      <p:transition spd="slow" advTm="61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7815" y="98131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、糊春牛</a:t>
            </a:r>
          </a:p>
        </p:txBody>
      </p:sp>
      <p:sp>
        <p:nvSpPr>
          <p:cNvPr id="2" name="矩形 1"/>
          <p:cNvSpPr/>
          <p:nvPr/>
        </p:nvSpPr>
        <p:spPr>
          <a:xfrm>
            <a:off x="677815" y="1772777"/>
            <a:ext cx="5377913" cy="311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糊春牛这项风俗活动是在立春前开始进行的，按传统的作法，由县政府（县衙）聘请纸扎能手好匠，于立春前到县城聚会，精心制作春牛图像。一般用竹篾绑成牛的骨架，用春木做腿，再糊上纸，涂上颜料，一个牛的形象就制作成功了。</a:t>
            </a:r>
          </a:p>
          <a:p>
            <a:pPr>
              <a:lnSpc>
                <a:spcPct val="130000"/>
              </a:lnSpc>
            </a:pP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俗谓糊上红黄色的纸多，当年就“五谷丰收”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糊上黑色纸，当年收成不好。春牛糊好后，举行开光点睛仪式，即设立香案，顶礼朝拜。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10137" r="17402"/>
          <a:stretch>
            <a:fillRect/>
          </a:stretch>
        </p:blipFill>
        <p:spPr>
          <a:xfrm>
            <a:off x="6136274" y="2533740"/>
            <a:ext cx="5377913" cy="370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 b="21050"/>
          <a:stretch>
            <a:fillRect/>
          </a:stretch>
        </p:blipFill>
        <p:spPr>
          <a:xfrm>
            <a:off x="741714" y="4780525"/>
            <a:ext cx="4873672" cy="207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65">
        <p15:prstTrans prst="pageCurlDouble"/>
      </p:transition>
    </mc:Choice>
    <mc:Fallback xmlns="">
      <p:transition spd="slow" advTm="6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2269</Words>
  <Application>Microsoft Office PowerPoint</Application>
  <PresentationFormat>宽屏</PresentationFormat>
  <Paragraphs>144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等线 Light</vt:lpstr>
      <vt:lpstr>方正宋刻本秀楷简体</vt:lpstr>
      <vt:lpstr>思源黑体 CN Light</vt:lpstr>
      <vt:lpstr>思源黑体 CN Medium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2022-03-08T03:45:40Z</dcterms:created>
  <dcterms:modified xsi:type="dcterms:W3CDTF">2023-01-10T07:07:37Z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70DF7E33882E4BDB860B4C8B1341D562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