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8" r:id="rId2"/>
    <p:sldId id="269" r:id="rId3"/>
    <p:sldId id="310" r:id="rId4"/>
    <p:sldId id="311" r:id="rId5"/>
    <p:sldId id="312" r:id="rId6"/>
    <p:sldId id="313" r:id="rId7"/>
    <p:sldId id="314" r:id="rId8"/>
    <p:sldId id="274" r:id="rId9"/>
    <p:sldId id="315" r:id="rId10"/>
    <p:sldId id="316" r:id="rId11"/>
    <p:sldId id="317" r:id="rId12"/>
    <p:sldId id="271" r:id="rId13"/>
    <p:sldId id="318" r:id="rId14"/>
    <p:sldId id="319" r:id="rId15"/>
    <p:sldId id="320" r:id="rId16"/>
    <p:sldId id="279" r:id="rId17"/>
    <p:sldId id="303" r:id="rId18"/>
    <p:sldId id="275" r:id="rId19"/>
    <p:sldId id="321" r:id="rId20"/>
    <p:sldId id="322" r:id="rId21"/>
    <p:sldId id="323" r:id="rId22"/>
    <p:sldId id="281" r:id="rId23"/>
    <p:sldId id="324" r:id="rId24"/>
    <p:sldId id="325" r:id="rId25"/>
    <p:sldId id="326" r:id="rId26"/>
    <p:sldId id="327" r:id="rId27"/>
    <p:sldId id="328" r:id="rId28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5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2745B-9124-491D-BD73-ED975FB39FA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1AA77-371B-469C-8D21-D9E6C093E6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1AA77-371B-469C-8D21-D9E6C093E6A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2147" y="0"/>
            <a:ext cx="91761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-1922462" y="17491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B484B58A-3AFA-4664-B77E-AC54ACFC16D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25439"/>
            <a:ext cx="2057400" cy="58007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25439"/>
            <a:ext cx="6019800" cy="580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0EC5D42B-67C2-4CA8-B3F3-826ACE1F80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表占位符 2"/>
          <p:cNvSpPr>
            <a:spLocks noGrp="1"/>
          </p:cNvSpPr>
          <p:nvPr>
            <p:ph type="chart" idx="1" hasCustomPrompt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zh-CN" altLang="en-US" noProof="0" smtClean="0"/>
              <a:t>单击图标添加图表</a:t>
            </a:r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C9A9E257-FF7A-4F06-818F-2CE09552467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9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8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8C937AB-5291-48FC-9075-9F29944D13C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4311219-3137-4116-8B60-8BD82302B8E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C933BB82-64F6-4D2D-9915-C00213516C6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6876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221089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021388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21388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76988" y="599281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6DE04267-3D2F-40E6-8007-5C8581F285D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55B8E448-24DB-4366-A9C3-FF2DDAC181C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CCB85349-EEC9-45AA-B68E-B3E0E2F1B6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DC100501-0A83-4016-9E02-0F71F295CFB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82A83AAF-5E70-43DC-8BFD-9A6F493E7CB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5051E929-9909-47D4-ADB9-7D87878B65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2E36755E-5561-45D3-B18D-581975A5E52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6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917575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5123" name="文本占位符 5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2030414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just" rtl="0" eaLnBrk="1" fontAlgn="base" hangingPunct="1">
        <a:lnSpc>
          <a:spcPct val="15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592594"/>
            <a:ext cx="9144000" cy="101566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sz="6000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0" name="文本框 5"/>
          <p:cNvSpPr txBox="1"/>
          <p:nvPr/>
        </p:nvSpPr>
        <p:spPr>
          <a:xfrm>
            <a:off x="1314065" y="1633696"/>
            <a:ext cx="4882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Unit 4</a:t>
            </a:r>
            <a:r>
              <a:rPr lang="zh-CN" altLang="en-US" sz="2400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en-US" altLang="zh-CN" sz="2400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After­School  Activities</a:t>
            </a:r>
            <a:endParaRPr lang="zh-CN" altLang="en-US" sz="2400" dirty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4" y="538267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05663" y="949252"/>
            <a:ext cx="8411765" cy="493981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15. </a:t>
            </a:r>
            <a:r>
              <a:rPr lang="zh-CN" altLang="en-US" sz="3000" dirty="0" smtClean="0"/>
              <a:t>例如</a:t>
            </a:r>
            <a:r>
              <a:rPr lang="en-US" altLang="zh-CN" sz="3000" dirty="0" smtClean="0"/>
              <a:t>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16. </a:t>
            </a:r>
            <a:r>
              <a:rPr lang="zh-CN" altLang="en-US" sz="3000" dirty="0" smtClean="0"/>
              <a:t>吃午饭</a:t>
            </a:r>
            <a:r>
              <a:rPr lang="en-US" altLang="zh-CN" sz="3000" dirty="0" smtClean="0"/>
              <a:t>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17. </a:t>
            </a:r>
            <a:r>
              <a:rPr lang="zh-CN" altLang="en-US" sz="3000" dirty="0" smtClean="0"/>
              <a:t>匆忙做</a:t>
            </a:r>
            <a:r>
              <a:rPr lang="en-US" altLang="zh-CN" sz="3000" dirty="0" smtClean="0"/>
              <a:t>……______________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18. </a:t>
            </a:r>
            <a:r>
              <a:rPr lang="zh-CN" altLang="en-US" sz="3000" dirty="0" smtClean="0"/>
              <a:t>网上冲浪；浏览因特网</a:t>
            </a:r>
            <a:r>
              <a:rPr lang="en-US" altLang="zh-CN" sz="3000" dirty="0" smtClean="0"/>
              <a:t>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19. </a:t>
            </a:r>
            <a:r>
              <a:rPr lang="zh-CN" altLang="en-US" sz="3000" dirty="0" smtClean="0"/>
              <a:t>帮助</a:t>
            </a:r>
            <a:r>
              <a:rPr lang="en-US" altLang="zh-CN" sz="3000" dirty="0" smtClean="0"/>
              <a:t>……</a:t>
            </a:r>
            <a:r>
              <a:rPr lang="zh-CN" altLang="en-US" sz="3000" dirty="0" smtClean="0"/>
              <a:t>做</a:t>
            </a:r>
            <a:r>
              <a:rPr lang="en-US" altLang="zh-CN" sz="3000" dirty="0" smtClean="0"/>
              <a:t>……____________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20. </a:t>
            </a:r>
            <a:r>
              <a:rPr lang="zh-CN" altLang="en-US" sz="3000" dirty="0" smtClean="0"/>
              <a:t>做家务</a:t>
            </a:r>
            <a:r>
              <a:rPr lang="en-US" altLang="zh-CN" sz="3000" dirty="0" smtClean="0"/>
              <a:t>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21. </a:t>
            </a:r>
            <a:r>
              <a:rPr lang="zh-CN" altLang="en-US" sz="3000" dirty="0" smtClean="0"/>
              <a:t>在通电话</a:t>
            </a:r>
            <a:r>
              <a:rPr lang="en-US" altLang="zh-CN" sz="3000" dirty="0" smtClean="0"/>
              <a:t>____________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矩形 6"/>
          <p:cNvSpPr/>
          <p:nvPr/>
        </p:nvSpPr>
        <p:spPr>
          <a:xfrm>
            <a:off x="2349103" y="1212455"/>
            <a:ext cx="1742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for example</a:t>
            </a:r>
          </a:p>
        </p:txBody>
      </p:sp>
      <p:sp>
        <p:nvSpPr>
          <p:cNvPr id="5" name="矩形 4"/>
          <p:cNvSpPr/>
          <p:nvPr/>
        </p:nvSpPr>
        <p:spPr>
          <a:xfrm>
            <a:off x="2566817" y="1909141"/>
            <a:ext cx="1612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have lunch</a:t>
            </a:r>
          </a:p>
        </p:txBody>
      </p:sp>
      <p:sp>
        <p:nvSpPr>
          <p:cNvPr id="8" name="矩形 7"/>
          <p:cNvSpPr/>
          <p:nvPr/>
        </p:nvSpPr>
        <p:spPr>
          <a:xfrm>
            <a:off x="3024016" y="2576797"/>
            <a:ext cx="25619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 a hurry to do…</a:t>
            </a:r>
          </a:p>
        </p:txBody>
      </p:sp>
      <p:sp>
        <p:nvSpPr>
          <p:cNvPr id="9" name="矩形 8"/>
          <p:cNvSpPr/>
          <p:nvPr/>
        </p:nvSpPr>
        <p:spPr>
          <a:xfrm>
            <a:off x="4417389" y="3273485"/>
            <a:ext cx="2356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surf the Internet</a:t>
            </a:r>
          </a:p>
        </p:txBody>
      </p:sp>
      <p:sp>
        <p:nvSpPr>
          <p:cNvPr id="10" name="矩形 9"/>
          <p:cNvSpPr/>
          <p:nvPr/>
        </p:nvSpPr>
        <p:spPr>
          <a:xfrm>
            <a:off x="3709816" y="3955654"/>
            <a:ext cx="1946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help…with…</a:t>
            </a:r>
          </a:p>
        </p:txBody>
      </p:sp>
      <p:sp>
        <p:nvSpPr>
          <p:cNvPr id="11" name="矩形 10"/>
          <p:cNvSpPr/>
          <p:nvPr/>
        </p:nvSpPr>
        <p:spPr>
          <a:xfrm>
            <a:off x="2381760" y="4637825"/>
            <a:ext cx="2717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 (the) housework</a:t>
            </a:r>
          </a:p>
        </p:txBody>
      </p:sp>
      <p:sp>
        <p:nvSpPr>
          <p:cNvPr id="13" name="矩形 12"/>
          <p:cNvSpPr/>
          <p:nvPr/>
        </p:nvSpPr>
        <p:spPr>
          <a:xfrm>
            <a:off x="2849846" y="5319996"/>
            <a:ext cx="1879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on the phone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  <p:bldP spid="8" grpId="0"/>
      <p:bldP spid="9" grpId="0"/>
      <p:bldP spid="10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05663" y="1443120"/>
            <a:ext cx="8411765" cy="25939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22. </a:t>
            </a:r>
            <a:r>
              <a:rPr lang="zh-CN" altLang="en-US" sz="2800" dirty="0" smtClean="0"/>
              <a:t>仅仅两站地远</a:t>
            </a:r>
            <a:r>
              <a:rPr lang="en-US" altLang="zh-CN" sz="2800" dirty="0" smtClean="0"/>
              <a:t>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23. </a:t>
            </a:r>
            <a:r>
              <a:rPr lang="zh-CN" altLang="en-US" sz="2800" dirty="0" smtClean="0"/>
              <a:t>周末玩得愉快</a:t>
            </a:r>
            <a:r>
              <a:rPr lang="en-US" altLang="zh-CN" sz="2800" dirty="0" smtClean="0"/>
              <a:t>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24. </a:t>
            </a:r>
            <a:r>
              <a:rPr lang="zh-CN" altLang="en-US" sz="2800" dirty="0" smtClean="0"/>
              <a:t>去爬山</a:t>
            </a:r>
            <a:r>
              <a:rPr lang="en-US" altLang="zh-CN" sz="2800" dirty="0" smtClean="0"/>
              <a:t>________________________________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25. </a:t>
            </a:r>
            <a:r>
              <a:rPr lang="zh-CN" altLang="en-US" sz="2800" dirty="0" smtClean="0"/>
              <a:t>乘公共汽车</a:t>
            </a:r>
            <a:r>
              <a:rPr lang="en-US" altLang="zh-CN" sz="2800" dirty="0" smtClean="0"/>
              <a:t>_________________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矩形 6"/>
          <p:cNvSpPr/>
          <p:nvPr/>
        </p:nvSpPr>
        <p:spPr>
          <a:xfrm>
            <a:off x="3239214" y="1422852"/>
            <a:ext cx="27446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just two stops away</a:t>
            </a:r>
          </a:p>
        </p:txBody>
      </p:sp>
      <p:sp>
        <p:nvSpPr>
          <p:cNvPr id="5" name="矩形 4"/>
          <p:cNvSpPr/>
          <p:nvPr/>
        </p:nvSpPr>
        <p:spPr>
          <a:xfrm>
            <a:off x="3239214" y="2151630"/>
            <a:ext cx="3726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have a good/great weekend</a:t>
            </a:r>
          </a:p>
        </p:txBody>
      </p:sp>
      <p:sp>
        <p:nvSpPr>
          <p:cNvPr id="8" name="矩形 7"/>
          <p:cNvSpPr/>
          <p:nvPr/>
        </p:nvSpPr>
        <p:spPr>
          <a:xfrm>
            <a:off x="2180131" y="2740110"/>
            <a:ext cx="5450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climb a mountain/go mountain climbing</a:t>
            </a:r>
          </a:p>
        </p:txBody>
      </p:sp>
      <p:sp>
        <p:nvSpPr>
          <p:cNvPr id="9" name="矩形 8"/>
          <p:cNvSpPr/>
          <p:nvPr/>
        </p:nvSpPr>
        <p:spPr>
          <a:xfrm>
            <a:off x="2993421" y="3448943"/>
            <a:ext cx="2470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take a bus/by bus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621509" y="976978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重点句型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8685" y="112449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91886" y="2130503"/>
            <a:ext cx="8273143" cy="39018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 smtClean="0"/>
              <a:t>根据汉语意思完成句子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1. </a:t>
            </a:r>
            <a:r>
              <a:rPr lang="zh-CN" altLang="en-US" sz="2400" dirty="0" smtClean="0"/>
              <a:t>明天你愿意过来吃晚饭吗？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 you ________ ________ ________  ________ for dinner tomorrow?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2. </a:t>
            </a:r>
            <a:r>
              <a:rPr lang="zh-CN" altLang="en-US" sz="2400" dirty="0" smtClean="0"/>
              <a:t>每个星期二和星期四放学后在</a:t>
            </a:r>
            <a:r>
              <a:rPr lang="en-US" altLang="zh-CN" sz="2400" dirty="0" smtClean="0"/>
              <a:t>288</a:t>
            </a:r>
            <a:r>
              <a:rPr lang="zh-CN" altLang="en-US" sz="2400" dirty="0" smtClean="0"/>
              <a:t>房间加入我们。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 ________ after school ________ Tuesdays and Thursdays in Room 288.  </a:t>
            </a:r>
          </a:p>
        </p:txBody>
      </p:sp>
      <p:sp>
        <p:nvSpPr>
          <p:cNvPr id="7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8" name="矩形 7"/>
          <p:cNvSpPr/>
          <p:nvPr/>
        </p:nvSpPr>
        <p:spPr>
          <a:xfrm>
            <a:off x="590689" y="3269438"/>
            <a:ext cx="8432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Would            like/love        to           come            over　　</a:t>
            </a:r>
          </a:p>
        </p:txBody>
      </p:sp>
      <p:sp>
        <p:nvSpPr>
          <p:cNvPr id="9" name="矩形 8"/>
          <p:cNvSpPr/>
          <p:nvPr/>
        </p:nvSpPr>
        <p:spPr>
          <a:xfrm>
            <a:off x="590689" y="4855289"/>
            <a:ext cx="5937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Join             us                                  on　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3892" y="1028195"/>
            <a:ext cx="8411765" cy="52629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3. </a:t>
            </a:r>
            <a:r>
              <a:rPr lang="zh-CN" altLang="en-US" sz="2800" dirty="0" smtClean="0"/>
              <a:t>我喜欢听音乐。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I ________ ________ listen to music. 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4. </a:t>
            </a:r>
            <a:r>
              <a:rPr lang="zh-CN" altLang="en-US" sz="2800" dirty="0" smtClean="0"/>
              <a:t>没有它们我哪里也去不了。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I ________ go ________ without them.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5. </a:t>
            </a:r>
            <a:r>
              <a:rPr lang="zh-CN" altLang="en-US" sz="2800" dirty="0" smtClean="0"/>
              <a:t>你得到足够的运动了吗？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Do you ______ ________ ________</a:t>
            </a:r>
            <a:r>
              <a:rPr lang="zh-CN" altLang="en-US" sz="2800" dirty="0" smtClean="0"/>
              <a:t>？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6. </a:t>
            </a:r>
            <a:r>
              <a:rPr lang="zh-CN" altLang="en-US" sz="2800" dirty="0" smtClean="0"/>
              <a:t>我必须在室内做一些活跃的事情。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I must do ________ ________ inside.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矩形 6"/>
          <p:cNvSpPr/>
          <p:nvPr/>
        </p:nvSpPr>
        <p:spPr>
          <a:xfrm>
            <a:off x="979543" y="1785650"/>
            <a:ext cx="3073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like                to            </a:t>
            </a:r>
          </a:p>
        </p:txBody>
      </p:sp>
      <p:sp>
        <p:nvSpPr>
          <p:cNvPr id="5" name="矩形 4"/>
          <p:cNvSpPr/>
          <p:nvPr/>
        </p:nvSpPr>
        <p:spPr>
          <a:xfrm>
            <a:off x="848913" y="3149992"/>
            <a:ext cx="35862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can't              anywhere</a:t>
            </a:r>
          </a:p>
        </p:txBody>
      </p:sp>
      <p:sp>
        <p:nvSpPr>
          <p:cNvPr id="8" name="矩形 7"/>
          <p:cNvSpPr/>
          <p:nvPr/>
        </p:nvSpPr>
        <p:spPr>
          <a:xfrm>
            <a:off x="1785085" y="4283502"/>
            <a:ext cx="4349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get          enough      exercise</a:t>
            </a:r>
          </a:p>
        </p:txBody>
      </p:sp>
      <p:sp>
        <p:nvSpPr>
          <p:cNvPr id="9" name="矩形 8"/>
          <p:cNvSpPr/>
          <p:nvPr/>
        </p:nvSpPr>
        <p:spPr>
          <a:xfrm>
            <a:off x="2043232" y="5667935"/>
            <a:ext cx="3122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something     active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3892" y="1569840"/>
            <a:ext cx="8411765" cy="39018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7. </a:t>
            </a:r>
            <a:r>
              <a:rPr lang="zh-CN" altLang="en-US" sz="2400" dirty="0" smtClean="0"/>
              <a:t>这个周末你打算做什么？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What ________ ________ ________ ________ ________ this weekend?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8. </a:t>
            </a:r>
            <a:r>
              <a:rPr lang="zh-CN" altLang="en-US" sz="2400" dirty="0" smtClean="0"/>
              <a:t>这将会是一个愉快的周末！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 ________ ________ ________ a good weekend!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9. </a:t>
            </a:r>
            <a:r>
              <a:rPr lang="zh-CN" altLang="en-US" sz="2400" dirty="0" smtClean="0"/>
              <a:t>多么令人兴奋啊！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 exciting!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矩形 6"/>
          <p:cNvSpPr/>
          <p:nvPr/>
        </p:nvSpPr>
        <p:spPr>
          <a:xfrm>
            <a:off x="1594704" y="2127643"/>
            <a:ext cx="7027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are            you           going           to              do</a:t>
            </a:r>
          </a:p>
        </p:txBody>
      </p:sp>
      <p:sp>
        <p:nvSpPr>
          <p:cNvPr id="5" name="矩形 4"/>
          <p:cNvSpPr/>
          <p:nvPr/>
        </p:nvSpPr>
        <p:spPr>
          <a:xfrm>
            <a:off x="749233" y="3765812"/>
            <a:ext cx="5075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It's           going        to               be</a:t>
            </a:r>
          </a:p>
        </p:txBody>
      </p:sp>
      <p:sp>
        <p:nvSpPr>
          <p:cNvPr id="8" name="矩形 7"/>
          <p:cNvSpPr/>
          <p:nvPr/>
        </p:nvSpPr>
        <p:spPr>
          <a:xfrm>
            <a:off x="749233" y="486993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How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38320" y="1483983"/>
            <a:ext cx="8411765" cy="33478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10. </a:t>
            </a:r>
            <a:r>
              <a:rPr lang="zh-CN" altLang="en-US" sz="2400" dirty="0" smtClean="0"/>
              <a:t>您需要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我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从超市里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给您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带些东西吗？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dirty="0" smtClean="0"/>
              <a:t> </a:t>
            </a:r>
            <a:r>
              <a:rPr lang="en-US" altLang="zh-CN" sz="2400" dirty="0" smtClean="0"/>
              <a:t>________ you ________ ________ from the supermarket?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11. </a:t>
            </a:r>
            <a:r>
              <a:rPr lang="zh-CN" altLang="en-US" sz="2400" dirty="0" smtClean="0"/>
              <a:t>我可以买给您。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I can ________ it ________ you. 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12. </a:t>
            </a:r>
            <a:r>
              <a:rPr lang="zh-CN" altLang="en-US" sz="2400" dirty="0" smtClean="0"/>
              <a:t>从我家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到那座山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有三个小时的路程。</a:t>
            </a:r>
            <a:endParaRPr lang="en-US" altLang="zh-CN" sz="2400" dirty="0" smtClean="0"/>
          </a:p>
          <a:p>
            <a:pPr algn="just">
              <a:lnSpc>
                <a:spcPct val="150000"/>
              </a:lnSpc>
            </a:pPr>
            <a:r>
              <a:rPr lang="zh-CN" altLang="en-US" sz="2400" dirty="0" smtClean="0"/>
              <a:t> </a:t>
            </a:r>
            <a:r>
              <a:rPr lang="en-US" altLang="zh-CN" sz="2400" dirty="0" smtClean="0"/>
              <a:t>________ three hours ________ ________ my house.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矩形 6"/>
          <p:cNvSpPr/>
          <p:nvPr/>
        </p:nvSpPr>
        <p:spPr>
          <a:xfrm>
            <a:off x="749233" y="2008441"/>
            <a:ext cx="4887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                   need      anything</a:t>
            </a:r>
          </a:p>
        </p:txBody>
      </p:sp>
      <p:sp>
        <p:nvSpPr>
          <p:cNvPr id="5" name="矩形 4"/>
          <p:cNvSpPr/>
          <p:nvPr/>
        </p:nvSpPr>
        <p:spPr>
          <a:xfrm>
            <a:off x="1559875" y="3124024"/>
            <a:ext cx="2331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get               for</a:t>
            </a:r>
          </a:p>
        </p:txBody>
      </p:sp>
      <p:sp>
        <p:nvSpPr>
          <p:cNvPr id="8" name="矩形 7"/>
          <p:cNvSpPr/>
          <p:nvPr/>
        </p:nvSpPr>
        <p:spPr>
          <a:xfrm>
            <a:off x="749233" y="4216384"/>
            <a:ext cx="5453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It's                                away        from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95496" y="885290"/>
            <a:ext cx="2625749" cy="758873"/>
            <a:chOff x="77471" y="894080"/>
            <a:chExt cx="3804982" cy="845185"/>
          </a:xfrm>
        </p:grpSpPr>
        <p:pic>
          <p:nvPicPr>
            <p:cNvPr id="2" name="图片 1" descr="图标-03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77471" y="894080"/>
              <a:ext cx="3804982" cy="845185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401990" y="1064895"/>
              <a:ext cx="3389601" cy="5827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基础知识迁移</a:t>
              </a:r>
            </a:p>
          </p:txBody>
        </p:sp>
      </p:grpSp>
      <p:sp>
        <p:nvSpPr>
          <p:cNvPr id="5" name="Rectangle 9"/>
          <p:cNvSpPr/>
          <p:nvPr/>
        </p:nvSpPr>
        <p:spPr>
          <a:xfrm>
            <a:off x="541499" y="1649665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单词回顾</a:t>
            </a:r>
            <a:r>
              <a:rPr lang="zh-CN" altLang="en-US" sz="2400" b="1" dirty="0" smtClean="0">
                <a:solidFill>
                  <a:srgbClr val="00A6AD"/>
                </a:solidFill>
              </a:rPr>
              <a:t> 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6903" y="181331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29464" y="2378457"/>
            <a:ext cx="8618594" cy="39018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Ⅰ. </a:t>
            </a:r>
            <a:r>
              <a:rPr lang="zh-CN" altLang="en-US" sz="2400" dirty="0" smtClean="0"/>
              <a:t>根据句意及首字母提示补全单词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1. </a:t>
            </a:r>
            <a:r>
              <a:rPr lang="en-US" altLang="en-US" sz="2400" dirty="0" smtClean="0"/>
              <a:t>I don't know Li Lei, and I know n________ about him. 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2. W________ friends, we will feel lonely. 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3. The dress is too e________.  I don't have enough money. 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4. On hot days, snakes will find s________ cool to rest. 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 smtClean="0"/>
              <a:t>5. Summer comes.  Many people like to go to the swimming p______. </a:t>
            </a:r>
            <a:endParaRPr lang="en-US" altLang="en-US" sz="2400" dirty="0"/>
          </a:p>
        </p:txBody>
      </p:sp>
      <p:sp>
        <p:nvSpPr>
          <p:cNvPr id="14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5" name="矩形 14"/>
          <p:cNvSpPr/>
          <p:nvPr/>
        </p:nvSpPr>
        <p:spPr>
          <a:xfrm>
            <a:off x="5209869" y="2955326"/>
            <a:ext cx="102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othing</a:t>
            </a:r>
          </a:p>
        </p:txBody>
      </p:sp>
      <p:sp>
        <p:nvSpPr>
          <p:cNvPr id="10" name="矩形 9"/>
          <p:cNvSpPr/>
          <p:nvPr/>
        </p:nvSpPr>
        <p:spPr>
          <a:xfrm>
            <a:off x="1203121" y="3540723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ithout</a:t>
            </a:r>
          </a:p>
        </p:txBody>
      </p:sp>
      <p:sp>
        <p:nvSpPr>
          <p:cNvPr id="11" name="矩形 10"/>
          <p:cNvSpPr/>
          <p:nvPr/>
        </p:nvSpPr>
        <p:spPr>
          <a:xfrm>
            <a:off x="3216338" y="4074323"/>
            <a:ext cx="1313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xpensive</a:t>
            </a:r>
          </a:p>
        </p:txBody>
      </p:sp>
      <p:sp>
        <p:nvSpPr>
          <p:cNvPr id="13" name="矩形 12"/>
          <p:cNvSpPr/>
          <p:nvPr/>
        </p:nvSpPr>
        <p:spPr>
          <a:xfrm>
            <a:off x="4741890" y="4658322"/>
            <a:ext cx="1528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omewhere</a:t>
            </a:r>
          </a:p>
        </p:txBody>
      </p:sp>
      <p:sp>
        <p:nvSpPr>
          <p:cNvPr id="16" name="矩形 15"/>
          <p:cNvSpPr/>
          <p:nvPr/>
        </p:nvSpPr>
        <p:spPr>
          <a:xfrm>
            <a:off x="625719" y="5684011"/>
            <a:ext cx="577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ool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5" grpId="0"/>
      <p:bldP spid="10" grpId="0"/>
      <p:bldP spid="11" grpId="0"/>
      <p:bldP spid="13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94778" y="924774"/>
            <a:ext cx="8411765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Ⅱ. </a:t>
            </a:r>
            <a:r>
              <a:rPr lang="zh-CN" altLang="en-US" sz="2400" dirty="0" smtClean="0"/>
              <a:t>用括号内所给单词的适当形式填空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1. Many students enjoy________(play) computer games. 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2. Are you going________(learn) anything new this Saturday?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3. Do you think the Internet is very ________(use)?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4. He often plays bingo in________(he) free time.  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5. Danny will feel ________(bore) without music.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矩形 6"/>
          <p:cNvSpPr/>
          <p:nvPr/>
        </p:nvSpPr>
        <p:spPr>
          <a:xfrm>
            <a:off x="3452562" y="2035008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playing</a:t>
            </a:r>
          </a:p>
        </p:txBody>
      </p:sp>
      <p:sp>
        <p:nvSpPr>
          <p:cNvPr id="5" name="矩形 4"/>
          <p:cNvSpPr/>
          <p:nvPr/>
        </p:nvSpPr>
        <p:spPr>
          <a:xfrm>
            <a:off x="2549048" y="2731695"/>
            <a:ext cx="1200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 learn</a:t>
            </a:r>
          </a:p>
        </p:txBody>
      </p:sp>
      <p:sp>
        <p:nvSpPr>
          <p:cNvPr id="8" name="矩形 7"/>
          <p:cNvSpPr/>
          <p:nvPr/>
        </p:nvSpPr>
        <p:spPr>
          <a:xfrm>
            <a:off x="5041877" y="3413868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useful</a:t>
            </a:r>
          </a:p>
        </p:txBody>
      </p:sp>
      <p:sp>
        <p:nvSpPr>
          <p:cNvPr id="9" name="矩形 8"/>
          <p:cNvSpPr/>
          <p:nvPr/>
        </p:nvSpPr>
        <p:spPr>
          <a:xfrm>
            <a:off x="3931534" y="4096038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his</a:t>
            </a:r>
          </a:p>
        </p:txBody>
      </p:sp>
      <p:sp>
        <p:nvSpPr>
          <p:cNvPr id="10" name="矩形 9"/>
          <p:cNvSpPr/>
          <p:nvPr/>
        </p:nvSpPr>
        <p:spPr>
          <a:xfrm>
            <a:off x="2864733" y="4792723"/>
            <a:ext cx="948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bored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777303" y="1085305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短语运用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6250" y="124894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508337" y="1869508"/>
            <a:ext cx="8454798" cy="44558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Ⅰ. </a:t>
            </a:r>
            <a:r>
              <a:rPr lang="zh-CN" altLang="en-US" sz="2400" dirty="0" smtClean="0"/>
              <a:t>根据汉语意思完成句子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1. </a:t>
            </a:r>
            <a:r>
              <a:rPr lang="zh-CN" altLang="en-US" sz="2400" dirty="0" smtClean="0"/>
              <a:t>这个周末我希望你能来我家。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I hope you can ________ ________ ________ my home this weekend.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2. </a:t>
            </a:r>
            <a:r>
              <a:rPr lang="zh-CN" altLang="en-US" sz="2400" dirty="0" smtClean="0"/>
              <a:t>下周我们将要去旅行。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We will ________ ________ ________ ________ next week.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3. </a:t>
            </a:r>
            <a:r>
              <a:rPr lang="zh-CN" altLang="en-US" sz="2400" dirty="0" smtClean="0"/>
              <a:t>你要学会交朋友。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You should learn to ________ ________. </a:t>
            </a:r>
          </a:p>
        </p:txBody>
      </p:sp>
      <p:sp>
        <p:nvSpPr>
          <p:cNvPr id="8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9" name="矩形 8"/>
          <p:cNvSpPr/>
          <p:nvPr/>
        </p:nvSpPr>
        <p:spPr>
          <a:xfrm>
            <a:off x="2689313" y="3049311"/>
            <a:ext cx="40543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come        over                to</a:t>
            </a:r>
          </a:p>
        </p:txBody>
      </p:sp>
      <p:sp>
        <p:nvSpPr>
          <p:cNvPr id="7" name="矩形 6"/>
          <p:cNvSpPr/>
          <p:nvPr/>
        </p:nvSpPr>
        <p:spPr>
          <a:xfrm>
            <a:off x="1981737" y="4644488"/>
            <a:ext cx="51700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go            on               a              trip</a:t>
            </a:r>
          </a:p>
        </p:txBody>
      </p:sp>
      <p:sp>
        <p:nvSpPr>
          <p:cNvPr id="10" name="矩形 9"/>
          <p:cNvSpPr/>
          <p:nvPr/>
        </p:nvSpPr>
        <p:spPr>
          <a:xfrm>
            <a:off x="3341734" y="5711286"/>
            <a:ext cx="25939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make      friends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9" grpId="0"/>
      <p:bldP spid="7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05664" y="1386472"/>
            <a:ext cx="8411765" cy="22365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4. </a:t>
            </a:r>
            <a:r>
              <a:rPr lang="zh-CN" altLang="en-US" sz="2400" dirty="0" smtClean="0"/>
              <a:t>他在这次乒乓球比赛中做得不错。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He ________ ________ ________ the ping­pong game.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5. </a:t>
            </a:r>
            <a:r>
              <a:rPr lang="zh-CN" altLang="en-US" sz="2400" dirty="0" smtClean="0"/>
              <a:t>午饭你想在哪吃？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Where would you like to ________ ________</a:t>
            </a:r>
            <a:r>
              <a:rPr lang="zh-CN" altLang="en-US" sz="2400" dirty="0" smtClean="0"/>
              <a:t>？</a:t>
            </a:r>
            <a:endParaRPr lang="zh-CN" alt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矩形 6"/>
          <p:cNvSpPr/>
          <p:nvPr/>
        </p:nvSpPr>
        <p:spPr>
          <a:xfrm>
            <a:off x="1273453" y="2046515"/>
            <a:ext cx="39641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did           well             in</a:t>
            </a:r>
          </a:p>
        </p:txBody>
      </p:sp>
      <p:sp>
        <p:nvSpPr>
          <p:cNvPr id="5" name="矩形 4"/>
          <p:cNvSpPr/>
          <p:nvPr/>
        </p:nvSpPr>
        <p:spPr>
          <a:xfrm>
            <a:off x="3884471" y="2916335"/>
            <a:ext cx="2618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have         lunch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58604" y="966080"/>
            <a:ext cx="2708800" cy="675005"/>
            <a:chOff x="183" y="1646"/>
            <a:chExt cx="4986" cy="1063"/>
          </a:xfrm>
        </p:grpSpPr>
        <p:pic>
          <p:nvPicPr>
            <p:cNvPr id="4" name="图片 3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5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基础知识清单</a:t>
              </a:r>
            </a:p>
          </p:txBody>
        </p:sp>
      </p:grpSp>
      <p:sp>
        <p:nvSpPr>
          <p:cNvPr id="7" name="Rectangle 9"/>
          <p:cNvSpPr/>
          <p:nvPr/>
        </p:nvSpPr>
        <p:spPr>
          <a:xfrm>
            <a:off x="541499" y="173139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重点单词 </a:t>
            </a: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8675" y="185194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83613" y="2505648"/>
            <a:ext cx="8173640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dirty="0" smtClean="0"/>
              <a:t>根据汉语提示或词形变化要求，写出相应的单词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1. </a:t>
            </a:r>
            <a:r>
              <a:rPr lang="zh-CN" altLang="en-US" sz="2800" dirty="0" smtClean="0"/>
              <a:t>活动</a:t>
            </a:r>
            <a:r>
              <a:rPr lang="en-US" altLang="zh-CN" sz="2800" dirty="0" smtClean="0"/>
              <a:t>________</a:t>
            </a:r>
            <a:r>
              <a:rPr lang="zh-CN" altLang="en-US" sz="2800" dirty="0" smtClean="0"/>
              <a:t>　　　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2. </a:t>
            </a:r>
            <a:r>
              <a:rPr lang="zh-CN" altLang="en-US" sz="2800" dirty="0" smtClean="0"/>
              <a:t>因特网</a:t>
            </a:r>
            <a:r>
              <a:rPr lang="en-US" altLang="zh-CN" sz="28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3. </a:t>
            </a:r>
            <a:r>
              <a:rPr lang="zh-CN" altLang="en-US" sz="2800" dirty="0" smtClean="0"/>
              <a:t>家务劳动</a:t>
            </a:r>
            <a:r>
              <a:rPr lang="en-US" altLang="zh-CN" sz="2800" dirty="0" smtClean="0"/>
              <a:t>________ 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4. </a:t>
            </a:r>
            <a:r>
              <a:rPr lang="zh-CN" altLang="en-US" sz="2800" dirty="0" smtClean="0"/>
              <a:t>排球</a:t>
            </a:r>
            <a:r>
              <a:rPr lang="en-US" altLang="zh-CN" sz="28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5. </a:t>
            </a:r>
            <a:r>
              <a:rPr lang="zh-CN" altLang="en-US" sz="2800" dirty="0" smtClean="0"/>
              <a:t>练习</a:t>
            </a:r>
            <a:r>
              <a:rPr lang="en-US" altLang="zh-CN" sz="2800" dirty="0" smtClean="0"/>
              <a:t>________ </a:t>
            </a:r>
            <a:endParaRPr lang="en-US" altLang="zh-CN" sz="2800" dirty="0"/>
          </a:p>
        </p:txBody>
      </p:sp>
      <p:sp>
        <p:nvSpPr>
          <p:cNvPr id="16" name="矩形 15"/>
          <p:cNvSpPr/>
          <p:nvPr/>
        </p:nvSpPr>
        <p:spPr>
          <a:xfrm>
            <a:off x="1591995" y="3271103"/>
            <a:ext cx="1157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activity</a:t>
            </a:r>
          </a:p>
        </p:txBody>
      </p:sp>
      <p:sp>
        <p:nvSpPr>
          <p:cNvPr id="10" name="矩形 9"/>
          <p:cNvSpPr/>
          <p:nvPr/>
        </p:nvSpPr>
        <p:spPr>
          <a:xfrm>
            <a:off x="1809711" y="3967788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Internet</a:t>
            </a:r>
          </a:p>
        </p:txBody>
      </p:sp>
      <p:sp>
        <p:nvSpPr>
          <p:cNvPr id="11" name="矩形 10"/>
          <p:cNvSpPr/>
          <p:nvPr/>
        </p:nvSpPr>
        <p:spPr>
          <a:xfrm>
            <a:off x="1972997" y="4664473"/>
            <a:ext cx="1622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housework</a:t>
            </a:r>
          </a:p>
        </p:txBody>
      </p:sp>
      <p:sp>
        <p:nvSpPr>
          <p:cNvPr id="12" name="矩形 11"/>
          <p:cNvSpPr/>
          <p:nvPr/>
        </p:nvSpPr>
        <p:spPr>
          <a:xfrm>
            <a:off x="1428709" y="5332131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volleyball</a:t>
            </a:r>
          </a:p>
        </p:txBody>
      </p:sp>
      <p:sp>
        <p:nvSpPr>
          <p:cNvPr id="14" name="矩形 13"/>
          <p:cNvSpPr/>
          <p:nvPr/>
        </p:nvSpPr>
        <p:spPr>
          <a:xfrm>
            <a:off x="1548452" y="6014301"/>
            <a:ext cx="1242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practice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6" grpId="0"/>
      <p:bldP spid="10" grpId="0"/>
      <p:bldP spid="11" grpId="0"/>
      <p:bldP spid="12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29464" y="1525772"/>
            <a:ext cx="8564165" cy="44558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Ⅱ. </a:t>
            </a:r>
            <a:r>
              <a:rPr lang="zh-CN" altLang="en-US" sz="2400" dirty="0" smtClean="0"/>
              <a:t>用方框中所给短语的适当形式填空</a:t>
            </a:r>
          </a:p>
          <a:p>
            <a:pPr algn="ctr">
              <a:lnSpc>
                <a:spcPct val="150000"/>
              </a:lnSpc>
            </a:pPr>
            <a:r>
              <a:rPr lang="en-US" altLang="zh-CN" sz="2400" dirty="0" smtClean="0"/>
              <a:t>help…with…</a:t>
            </a:r>
            <a:r>
              <a:rPr lang="zh-CN" altLang="en-US" sz="2400" dirty="0" smtClean="0"/>
              <a:t>， </a:t>
            </a:r>
            <a:r>
              <a:rPr lang="en-US" altLang="zh-CN" sz="2400" dirty="0" smtClean="0"/>
              <a:t>in a hurry,  at the same time</a:t>
            </a:r>
            <a:r>
              <a:rPr lang="zh-CN" altLang="en-US" sz="2400" dirty="0" smtClean="0"/>
              <a:t>，</a:t>
            </a:r>
            <a:endParaRPr lang="en-US" altLang="zh-CN" sz="2400" dirty="0" smtClean="0"/>
          </a:p>
          <a:p>
            <a:pPr algn="ctr">
              <a:lnSpc>
                <a:spcPct val="150000"/>
              </a:lnSpc>
            </a:pPr>
            <a:r>
              <a:rPr lang="en-US" altLang="zh-CN" sz="2400" dirty="0" smtClean="0"/>
              <a:t>in one's free time,  take a bus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1. —How does Mike go to school every day?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—He ____________ to school.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2. My dad often goes fishing ____________.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3. —Why are you ____________ to go?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—Because my mother is in hospital.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矩形 6"/>
          <p:cNvSpPr/>
          <p:nvPr/>
        </p:nvSpPr>
        <p:spPr>
          <a:xfrm>
            <a:off x="1353228" y="3721623"/>
            <a:ext cx="1640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takes a bus</a:t>
            </a:r>
          </a:p>
        </p:txBody>
      </p:sp>
      <p:sp>
        <p:nvSpPr>
          <p:cNvPr id="5" name="矩形 4"/>
          <p:cNvSpPr/>
          <p:nvPr/>
        </p:nvSpPr>
        <p:spPr>
          <a:xfrm>
            <a:off x="4170234" y="4425566"/>
            <a:ext cx="21347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 his free time</a:t>
            </a:r>
          </a:p>
        </p:txBody>
      </p:sp>
      <p:sp>
        <p:nvSpPr>
          <p:cNvPr id="8" name="矩形 7"/>
          <p:cNvSpPr/>
          <p:nvPr/>
        </p:nvSpPr>
        <p:spPr>
          <a:xfrm>
            <a:off x="2993421" y="4915953"/>
            <a:ext cx="1518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 a hurry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94778" y="1146284"/>
            <a:ext cx="8564165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4. Can you ________ me ________ my English?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5. He can sing and dance ____________.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矩形 6"/>
          <p:cNvSpPr/>
          <p:nvPr/>
        </p:nvSpPr>
        <p:spPr>
          <a:xfrm>
            <a:off x="2176972" y="1364732"/>
            <a:ext cx="2869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</a:t>
            </a:r>
            <a:r>
              <a:rPr lang="en-US" sz="2400" b="1" dirty="0" smtClean="0">
                <a:solidFill>
                  <a:srgbClr val="FF0000"/>
                </a:solidFill>
              </a:rPr>
              <a:t>elp                    with</a:t>
            </a:r>
          </a:p>
        </p:txBody>
      </p:sp>
      <p:sp>
        <p:nvSpPr>
          <p:cNvPr id="5" name="矩形 4"/>
          <p:cNvSpPr/>
          <p:nvPr/>
        </p:nvSpPr>
        <p:spPr>
          <a:xfrm>
            <a:off x="3881926" y="2041077"/>
            <a:ext cx="2329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at the same time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541499" y="91247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句型突破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8675" y="1047088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95288" y="1974615"/>
            <a:ext cx="8433027" cy="33478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Ⅰ. </a:t>
            </a:r>
            <a:r>
              <a:rPr lang="zh-CN" altLang="en-US" sz="2400" dirty="0" smtClean="0"/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1. </a:t>
            </a:r>
            <a:r>
              <a:rPr lang="zh-CN" altLang="en-US" sz="2400" dirty="0" smtClean="0"/>
              <a:t>明天你必须早起。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You ________ ________ ________ ________ tomorrow.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2. </a:t>
            </a:r>
            <a:r>
              <a:rPr lang="zh-CN" altLang="en-US" sz="2400" dirty="0" smtClean="0"/>
              <a:t>你可以做许多家务。例如，你可以洗你的袜子。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You can do much housework.  ________ ________</a:t>
            </a:r>
            <a:r>
              <a:rPr lang="zh-CN" altLang="en-US" sz="2400" dirty="0" smtClean="0"/>
              <a:t>， </a:t>
            </a:r>
            <a:r>
              <a:rPr lang="en-US" altLang="zh-CN" sz="2400" dirty="0" smtClean="0"/>
              <a:t>you can wash your socks. </a:t>
            </a:r>
          </a:p>
        </p:txBody>
      </p:sp>
      <p:sp>
        <p:nvSpPr>
          <p:cNvPr id="10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1" name="矩形 10"/>
          <p:cNvSpPr/>
          <p:nvPr/>
        </p:nvSpPr>
        <p:spPr>
          <a:xfrm>
            <a:off x="1320569" y="3181398"/>
            <a:ext cx="5280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must          get           up           early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34018" y="4243016"/>
            <a:ext cx="2762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For         example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51235" y="1172741"/>
            <a:ext cx="8564165" cy="50167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000" dirty="0" smtClean="0"/>
              <a:t>3. </a:t>
            </a:r>
            <a:r>
              <a:rPr lang="zh-CN" altLang="en-US" sz="2000" dirty="0" smtClean="0"/>
              <a:t>在我的闲暇时间，我喜欢听收音机。</a:t>
            </a:r>
          </a:p>
          <a:p>
            <a:pPr algn="just">
              <a:lnSpc>
                <a:spcPct val="200000"/>
              </a:lnSpc>
            </a:pPr>
            <a:r>
              <a:rPr lang="en-US" altLang="zh-CN" sz="2000" dirty="0" smtClean="0"/>
              <a:t>I like listening to the radio ________ ________ ________  ________. </a:t>
            </a:r>
          </a:p>
          <a:p>
            <a:pPr algn="just">
              <a:lnSpc>
                <a:spcPct val="200000"/>
              </a:lnSpc>
            </a:pPr>
            <a:r>
              <a:rPr lang="en-US" altLang="zh-CN" sz="2000" dirty="0" smtClean="0"/>
              <a:t>4. </a:t>
            </a:r>
            <a:r>
              <a:rPr lang="zh-CN" altLang="en-US" sz="2000" dirty="0" smtClean="0"/>
              <a:t>当她听到门铃响时，她赶紧去开门。</a:t>
            </a:r>
          </a:p>
          <a:p>
            <a:pPr algn="just">
              <a:lnSpc>
                <a:spcPct val="200000"/>
              </a:lnSpc>
            </a:pPr>
            <a:r>
              <a:rPr lang="en-US" altLang="zh-CN" sz="2000" dirty="0" smtClean="0"/>
              <a:t>She ________ ________ a ________ ________ ________ the door when she heard the door bell ring. </a:t>
            </a:r>
          </a:p>
          <a:p>
            <a:pPr algn="just">
              <a:lnSpc>
                <a:spcPct val="200000"/>
              </a:lnSpc>
            </a:pPr>
            <a:r>
              <a:rPr lang="en-US" altLang="zh-CN" sz="2000" dirty="0" smtClean="0"/>
              <a:t>5. </a:t>
            </a:r>
            <a:r>
              <a:rPr lang="zh-CN" altLang="en-US" sz="2000" dirty="0" smtClean="0"/>
              <a:t>布朗夫人是一位好老师，同时也是一位好母亲。</a:t>
            </a:r>
          </a:p>
          <a:p>
            <a:pPr algn="just">
              <a:lnSpc>
                <a:spcPct val="200000"/>
              </a:lnSpc>
            </a:pPr>
            <a:r>
              <a:rPr lang="en-US" altLang="zh-CN" sz="2000" dirty="0" smtClean="0"/>
              <a:t>Mrs.  Brown is a good teacher and good mother ________ ________ ________ ________.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矩形 6"/>
          <p:cNvSpPr/>
          <p:nvPr/>
        </p:nvSpPr>
        <p:spPr>
          <a:xfrm>
            <a:off x="3429498" y="1855842"/>
            <a:ext cx="4565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          my           free        time</a:t>
            </a:r>
          </a:p>
        </p:txBody>
      </p:sp>
      <p:sp>
        <p:nvSpPr>
          <p:cNvPr id="5" name="矩形 4"/>
          <p:cNvSpPr/>
          <p:nvPr/>
        </p:nvSpPr>
        <p:spPr>
          <a:xfrm>
            <a:off x="1149978" y="3115409"/>
            <a:ext cx="5993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was        in             hurry       to         open</a:t>
            </a:r>
          </a:p>
        </p:txBody>
      </p:sp>
      <p:sp>
        <p:nvSpPr>
          <p:cNvPr id="8" name="矩形 7"/>
          <p:cNvSpPr/>
          <p:nvPr/>
        </p:nvSpPr>
        <p:spPr>
          <a:xfrm>
            <a:off x="6499615" y="4945311"/>
            <a:ext cx="1939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at            the</a:t>
            </a:r>
          </a:p>
        </p:txBody>
      </p:sp>
      <p:sp>
        <p:nvSpPr>
          <p:cNvPr id="9" name="矩形 8"/>
          <p:cNvSpPr/>
          <p:nvPr/>
        </p:nvSpPr>
        <p:spPr>
          <a:xfrm>
            <a:off x="649324" y="5487203"/>
            <a:ext cx="21162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same      time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05664" y="759343"/>
            <a:ext cx="8564165" cy="52629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Ⅱ. </a:t>
            </a:r>
            <a:r>
              <a:rPr lang="zh-CN" altLang="en-US" sz="2400" dirty="0" smtClean="0"/>
              <a:t>按要求完成下列各题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1. </a:t>
            </a:r>
            <a:r>
              <a:rPr lang="en-US" altLang="zh-CN" sz="2400" u="sng" dirty="0" smtClean="0"/>
              <a:t>The red </a:t>
            </a:r>
            <a:r>
              <a:rPr lang="en-US" altLang="zh-CN" sz="2400" dirty="0" smtClean="0"/>
              <a:t>shirt is Li Ming's. (</a:t>
            </a:r>
            <a:r>
              <a:rPr lang="zh-CN" altLang="en-US" sz="2400" dirty="0" smtClean="0"/>
              <a:t>对画线部分提问</a:t>
            </a:r>
            <a:r>
              <a:rPr lang="en-US" altLang="zh-CN" sz="2400" dirty="0" smtClean="0"/>
              <a:t>)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________ ________ is Li Ming's?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2. Can you help me do the math homework</a:t>
            </a:r>
            <a:r>
              <a:rPr lang="zh-CN" altLang="en-US" sz="2400" dirty="0" smtClean="0"/>
              <a:t>？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改为同义句</a:t>
            </a:r>
            <a:r>
              <a:rPr lang="en-US" altLang="zh-CN" sz="2400" dirty="0" smtClean="0"/>
              <a:t>)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Can you ________ me ________ the math homework?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3. My daughter likes drawing. (</a:t>
            </a:r>
            <a:r>
              <a:rPr lang="zh-CN" altLang="en-US" sz="2400" dirty="0" smtClean="0"/>
              <a:t>改为同义句</a:t>
            </a:r>
            <a:r>
              <a:rPr lang="en-US" altLang="zh-CN" sz="2400" dirty="0" smtClean="0"/>
              <a:t>)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dirty="0" smtClean="0"/>
              <a:t>My daughter ________ ________.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矩形 6"/>
          <p:cNvSpPr/>
          <p:nvPr/>
        </p:nvSpPr>
        <p:spPr>
          <a:xfrm>
            <a:off x="721675" y="2548719"/>
            <a:ext cx="2518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Which           shirt</a:t>
            </a:r>
          </a:p>
        </p:txBody>
      </p:sp>
      <p:sp>
        <p:nvSpPr>
          <p:cNvPr id="5" name="矩形 4"/>
          <p:cNvSpPr/>
          <p:nvPr/>
        </p:nvSpPr>
        <p:spPr>
          <a:xfrm>
            <a:off x="1890908" y="3927814"/>
            <a:ext cx="29466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help                     with</a:t>
            </a:r>
          </a:p>
        </p:txBody>
      </p:sp>
      <p:sp>
        <p:nvSpPr>
          <p:cNvPr id="8" name="矩形 7"/>
          <p:cNvSpPr/>
          <p:nvPr/>
        </p:nvSpPr>
        <p:spPr>
          <a:xfrm>
            <a:off x="2385584" y="5291921"/>
            <a:ext cx="27334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enjoys        drawing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16549" y="1341998"/>
            <a:ext cx="8564165" cy="2239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4. I want to stay home this weekend. (</a:t>
            </a:r>
            <a:r>
              <a:rPr lang="zh-CN" altLang="en-US" sz="2400" dirty="0" smtClean="0"/>
              <a:t>改为同义句</a:t>
            </a:r>
            <a:r>
              <a:rPr lang="en-US" altLang="zh-CN" sz="2400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I ________ ________ to stay home this weekend.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5. I often take a bus to go to work. (</a:t>
            </a:r>
            <a:r>
              <a:rPr lang="zh-CN" altLang="en-US" sz="2400" dirty="0" smtClean="0"/>
              <a:t>改为同义句</a:t>
            </a:r>
            <a:r>
              <a:rPr lang="en-US" altLang="zh-CN" sz="2400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I often ________ ________ ________ ________ ________.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矩形 6"/>
          <p:cNvSpPr/>
          <p:nvPr/>
        </p:nvSpPr>
        <p:spPr>
          <a:xfrm>
            <a:off x="647528" y="1986971"/>
            <a:ext cx="2794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would     love/like</a:t>
            </a:r>
          </a:p>
        </p:txBody>
      </p:sp>
      <p:sp>
        <p:nvSpPr>
          <p:cNvPr id="5" name="矩形 4"/>
          <p:cNvSpPr/>
          <p:nvPr/>
        </p:nvSpPr>
        <p:spPr>
          <a:xfrm>
            <a:off x="1537434" y="2995776"/>
            <a:ext cx="7061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go              to            work            by             bus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94777" y="1521783"/>
            <a:ext cx="8564165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Ⅲ. </a:t>
            </a:r>
            <a:r>
              <a:rPr lang="zh-CN" altLang="en-US" sz="2400" dirty="0" smtClean="0"/>
              <a:t>连词成句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1. am, going, to, this, I, swim, afternoon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_________________________________________________.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2. club, joining, how, about, our, now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_________________________________________________?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3. plan, weekend, what, this, your, is, for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_________________________________________________?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矩形 6"/>
          <p:cNvSpPr/>
          <p:nvPr/>
        </p:nvSpPr>
        <p:spPr>
          <a:xfrm>
            <a:off x="491647" y="2656744"/>
            <a:ext cx="4597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 am going to swim this afternoon</a:t>
            </a:r>
          </a:p>
        </p:txBody>
      </p:sp>
      <p:sp>
        <p:nvSpPr>
          <p:cNvPr id="5" name="矩形 4"/>
          <p:cNvSpPr/>
          <p:nvPr/>
        </p:nvSpPr>
        <p:spPr>
          <a:xfrm>
            <a:off x="491648" y="3789845"/>
            <a:ext cx="4430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How about joining our club now</a:t>
            </a:r>
          </a:p>
        </p:txBody>
      </p:sp>
      <p:sp>
        <p:nvSpPr>
          <p:cNvPr id="8" name="矩形 7"/>
          <p:cNvSpPr/>
          <p:nvPr/>
        </p:nvSpPr>
        <p:spPr>
          <a:xfrm>
            <a:off x="491648" y="4917136"/>
            <a:ext cx="4791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What is your plan for this weekend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05664" y="1278728"/>
            <a:ext cx="8564165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4. surfing, you, Internet, do, enjoy, the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________________________________________________?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5. without, be, friends, bored, will, I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 smtClean="0"/>
              <a:t>________________________________________________.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5" name="矩形 4"/>
          <p:cNvSpPr/>
          <p:nvPr/>
        </p:nvSpPr>
        <p:spPr>
          <a:xfrm>
            <a:off x="458991" y="1931031"/>
            <a:ext cx="4572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 you enjoy surfing the Internet</a:t>
            </a:r>
          </a:p>
        </p:txBody>
      </p:sp>
      <p:sp>
        <p:nvSpPr>
          <p:cNvPr id="8" name="矩形 7"/>
          <p:cNvSpPr/>
          <p:nvPr/>
        </p:nvSpPr>
        <p:spPr>
          <a:xfrm>
            <a:off x="448106" y="2951175"/>
            <a:ext cx="4172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 will be bored without friends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3892" y="990871"/>
            <a:ext cx="8411765" cy="52629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6. </a:t>
            </a:r>
            <a:r>
              <a:rPr lang="zh-CN" altLang="en-US" sz="2800" dirty="0" smtClean="0"/>
              <a:t>国际象棋</a:t>
            </a:r>
            <a:r>
              <a:rPr lang="en-US" altLang="zh-CN" sz="28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7. </a:t>
            </a:r>
            <a:r>
              <a:rPr lang="zh-CN" altLang="en-US" sz="2800" dirty="0" smtClean="0"/>
              <a:t>俱乐部</a:t>
            </a:r>
            <a:r>
              <a:rPr lang="en-US" altLang="zh-CN" sz="2800" dirty="0" smtClean="0"/>
              <a:t>________ 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8. </a:t>
            </a:r>
            <a:r>
              <a:rPr lang="zh-CN" altLang="en-US" sz="2800" dirty="0" smtClean="0"/>
              <a:t>二者</a:t>
            </a:r>
            <a:r>
              <a:rPr lang="en-US" altLang="zh-CN" sz="2800" dirty="0" smtClean="0"/>
              <a:t>(</a:t>
            </a:r>
            <a:r>
              <a:rPr lang="zh-CN" altLang="en-US" sz="2800" dirty="0" smtClean="0"/>
              <a:t>的</a:t>
            </a:r>
            <a:r>
              <a:rPr lang="en-US" altLang="zh-CN" sz="2800" dirty="0" smtClean="0"/>
              <a:t>)________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9. </a:t>
            </a:r>
            <a:r>
              <a:rPr lang="zh-CN" altLang="en-US" sz="2800" dirty="0" smtClean="0"/>
              <a:t>无事；无物</a:t>
            </a:r>
            <a:r>
              <a:rPr lang="en-US" altLang="zh-CN" sz="2800" dirty="0" smtClean="0"/>
              <a:t>________ 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10. </a:t>
            </a:r>
            <a:r>
              <a:rPr lang="zh-CN" altLang="en-US" sz="2800" dirty="0" smtClean="0"/>
              <a:t>参加</a:t>
            </a:r>
            <a:r>
              <a:rPr lang="en-US" altLang="zh-CN" sz="28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11. </a:t>
            </a:r>
            <a:r>
              <a:rPr lang="zh-CN" altLang="en-US" sz="2800" dirty="0" smtClean="0"/>
              <a:t>提高；改善</a:t>
            </a:r>
            <a:r>
              <a:rPr lang="en-US" altLang="zh-CN" sz="2800" dirty="0" smtClean="0"/>
              <a:t>________ 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12. </a:t>
            </a:r>
            <a:r>
              <a:rPr lang="zh-CN" altLang="en-US" sz="2800" dirty="0" smtClean="0"/>
              <a:t>技能；技巧</a:t>
            </a:r>
            <a:r>
              <a:rPr lang="en-US" altLang="zh-CN" sz="28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dirty="0" smtClean="0"/>
              <a:t>13. </a:t>
            </a:r>
            <a:r>
              <a:rPr lang="zh-CN" altLang="en-US" sz="2800" dirty="0" smtClean="0"/>
              <a:t>聚会；会议</a:t>
            </a:r>
            <a:r>
              <a:rPr lang="en-US" altLang="zh-CN" sz="2800" dirty="0" smtClean="0"/>
              <a:t>________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矩形 6"/>
          <p:cNvSpPr/>
          <p:nvPr/>
        </p:nvSpPr>
        <p:spPr>
          <a:xfrm>
            <a:off x="2503556" y="1088964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chess</a:t>
            </a:r>
          </a:p>
        </p:txBody>
      </p:sp>
      <p:sp>
        <p:nvSpPr>
          <p:cNvPr id="5" name="矩形 4"/>
          <p:cNvSpPr/>
          <p:nvPr/>
        </p:nvSpPr>
        <p:spPr>
          <a:xfrm>
            <a:off x="2209641" y="1785649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club</a:t>
            </a:r>
          </a:p>
        </p:txBody>
      </p:sp>
      <p:sp>
        <p:nvSpPr>
          <p:cNvPr id="8" name="矩形 7"/>
          <p:cNvSpPr/>
          <p:nvPr/>
        </p:nvSpPr>
        <p:spPr>
          <a:xfrm>
            <a:off x="2438240" y="2467820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both</a:t>
            </a:r>
          </a:p>
        </p:txBody>
      </p:sp>
      <p:sp>
        <p:nvSpPr>
          <p:cNvPr id="9" name="矩形 8"/>
          <p:cNvSpPr/>
          <p:nvPr/>
        </p:nvSpPr>
        <p:spPr>
          <a:xfrm>
            <a:off x="2688612" y="3149993"/>
            <a:ext cx="1194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nothing</a:t>
            </a:r>
          </a:p>
        </p:txBody>
      </p:sp>
      <p:sp>
        <p:nvSpPr>
          <p:cNvPr id="10" name="矩形 9"/>
          <p:cNvSpPr/>
          <p:nvPr/>
        </p:nvSpPr>
        <p:spPr>
          <a:xfrm>
            <a:off x="2079011" y="3817649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join</a:t>
            </a:r>
          </a:p>
        </p:txBody>
      </p:sp>
      <p:sp>
        <p:nvSpPr>
          <p:cNvPr id="11" name="矩形 10"/>
          <p:cNvSpPr/>
          <p:nvPr/>
        </p:nvSpPr>
        <p:spPr>
          <a:xfrm>
            <a:off x="2786582" y="4341194"/>
            <a:ext cx="1272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improve</a:t>
            </a:r>
          </a:p>
        </p:txBody>
      </p:sp>
      <p:sp>
        <p:nvSpPr>
          <p:cNvPr id="13" name="矩形 12"/>
          <p:cNvSpPr/>
          <p:nvPr/>
        </p:nvSpPr>
        <p:spPr>
          <a:xfrm>
            <a:off x="2971641" y="5052394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skill</a:t>
            </a:r>
          </a:p>
        </p:txBody>
      </p:sp>
      <p:sp>
        <p:nvSpPr>
          <p:cNvPr id="14" name="矩形 13"/>
          <p:cNvSpPr/>
          <p:nvPr/>
        </p:nvSpPr>
        <p:spPr>
          <a:xfrm>
            <a:off x="2775698" y="5720050"/>
            <a:ext cx="1226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meeting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3892" y="806205"/>
            <a:ext cx="8411765" cy="563231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14. </a:t>
            </a:r>
            <a:r>
              <a:rPr lang="zh-CN" altLang="en-US" sz="3000" dirty="0" smtClean="0"/>
              <a:t>行动；扮演</a:t>
            </a:r>
            <a:r>
              <a:rPr lang="en-US" altLang="zh-CN" sz="30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15. </a:t>
            </a:r>
            <a:r>
              <a:rPr lang="zh-CN" altLang="en-US" sz="3000" dirty="0" smtClean="0"/>
              <a:t>职能；角色</a:t>
            </a:r>
            <a:r>
              <a:rPr lang="en-US" altLang="zh-CN" sz="3000" dirty="0" smtClean="0"/>
              <a:t>________ 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16. </a:t>
            </a:r>
            <a:r>
              <a:rPr lang="zh-CN" altLang="en-US" sz="3000" dirty="0" smtClean="0"/>
              <a:t>队；组</a:t>
            </a:r>
            <a:r>
              <a:rPr lang="en-US" altLang="zh-CN" sz="30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17. </a:t>
            </a:r>
            <a:r>
              <a:rPr lang="zh-CN" altLang="en-US" sz="3000" dirty="0" smtClean="0"/>
              <a:t>样子；形状</a:t>
            </a:r>
            <a:r>
              <a:rPr lang="en-US" altLang="zh-CN" sz="3000" dirty="0" smtClean="0"/>
              <a:t>________ 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18. </a:t>
            </a:r>
            <a:r>
              <a:rPr lang="zh-CN" altLang="en-US" sz="3000" dirty="0" smtClean="0"/>
              <a:t>水平；标准；质量</a:t>
            </a:r>
            <a:r>
              <a:rPr lang="en-US" altLang="zh-CN" sz="30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19. </a:t>
            </a:r>
            <a:r>
              <a:rPr lang="zh-CN" altLang="en-US" sz="3000" dirty="0" smtClean="0"/>
              <a:t>小池；水塘</a:t>
            </a:r>
            <a:r>
              <a:rPr lang="en-US" altLang="zh-CN" sz="3000" dirty="0" smtClean="0"/>
              <a:t>________ 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20. </a:t>
            </a:r>
            <a:r>
              <a:rPr lang="zh-CN" altLang="en-US" sz="3000" dirty="0" smtClean="0"/>
              <a:t>类型；种类</a:t>
            </a:r>
            <a:r>
              <a:rPr lang="en-US" altLang="zh-CN" sz="30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21. </a:t>
            </a:r>
            <a:r>
              <a:rPr lang="zh-CN" altLang="en-US" sz="3000" dirty="0" smtClean="0"/>
              <a:t>得分</a:t>
            </a:r>
            <a:r>
              <a:rPr lang="en-US" altLang="zh-CN" sz="3000" dirty="0" smtClean="0"/>
              <a:t>________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矩形 6"/>
          <p:cNvSpPr/>
          <p:nvPr/>
        </p:nvSpPr>
        <p:spPr>
          <a:xfrm>
            <a:off x="3034203" y="1089678"/>
            <a:ext cx="577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act</a:t>
            </a:r>
          </a:p>
        </p:txBody>
      </p:sp>
      <p:sp>
        <p:nvSpPr>
          <p:cNvPr id="5" name="矩形 4"/>
          <p:cNvSpPr/>
          <p:nvPr/>
        </p:nvSpPr>
        <p:spPr>
          <a:xfrm>
            <a:off x="3001546" y="1800877"/>
            <a:ext cx="69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role</a:t>
            </a:r>
          </a:p>
        </p:txBody>
      </p:sp>
      <p:sp>
        <p:nvSpPr>
          <p:cNvPr id="8" name="矩形 7"/>
          <p:cNvSpPr/>
          <p:nvPr/>
        </p:nvSpPr>
        <p:spPr>
          <a:xfrm>
            <a:off x="2359289" y="2454020"/>
            <a:ext cx="833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team</a:t>
            </a:r>
          </a:p>
        </p:txBody>
      </p:sp>
      <p:sp>
        <p:nvSpPr>
          <p:cNvPr id="9" name="矩形 8"/>
          <p:cNvSpPr/>
          <p:nvPr/>
        </p:nvSpPr>
        <p:spPr>
          <a:xfrm>
            <a:off x="2903575" y="3121677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shape</a:t>
            </a:r>
          </a:p>
        </p:txBody>
      </p:sp>
      <p:sp>
        <p:nvSpPr>
          <p:cNvPr id="10" name="矩形 9"/>
          <p:cNvSpPr/>
          <p:nvPr/>
        </p:nvSpPr>
        <p:spPr>
          <a:xfrm>
            <a:off x="3828860" y="3832878"/>
            <a:ext cx="780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level</a:t>
            </a:r>
          </a:p>
        </p:txBody>
      </p:sp>
      <p:sp>
        <p:nvSpPr>
          <p:cNvPr id="11" name="矩形 10"/>
          <p:cNvSpPr/>
          <p:nvPr/>
        </p:nvSpPr>
        <p:spPr>
          <a:xfrm>
            <a:off x="2968889" y="4500534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pool</a:t>
            </a:r>
          </a:p>
        </p:txBody>
      </p:sp>
      <p:sp>
        <p:nvSpPr>
          <p:cNvPr id="13" name="矩形 12"/>
          <p:cNvSpPr/>
          <p:nvPr/>
        </p:nvSpPr>
        <p:spPr>
          <a:xfrm>
            <a:off x="3012431" y="5168192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type</a:t>
            </a:r>
          </a:p>
        </p:txBody>
      </p:sp>
      <p:sp>
        <p:nvSpPr>
          <p:cNvPr id="14" name="矩形 13"/>
          <p:cNvSpPr/>
          <p:nvPr/>
        </p:nvSpPr>
        <p:spPr>
          <a:xfrm>
            <a:off x="2065376" y="5908420"/>
            <a:ext cx="861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score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3892" y="806205"/>
            <a:ext cx="8411765" cy="563231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22. </a:t>
            </a:r>
            <a:r>
              <a:rPr lang="zh-CN" altLang="en-US" sz="3000" dirty="0" smtClean="0"/>
              <a:t>放松；休息</a:t>
            </a:r>
            <a:r>
              <a:rPr lang="en-US" altLang="zh-CN" sz="30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23. </a:t>
            </a:r>
            <a:r>
              <a:rPr lang="zh-CN" altLang="en-US" sz="3000" dirty="0" smtClean="0"/>
              <a:t>哪</a:t>
            </a:r>
            <a:r>
              <a:rPr lang="en-US" altLang="zh-CN" sz="3000" dirty="0" smtClean="0"/>
              <a:t>(</a:t>
            </a:r>
            <a:r>
              <a:rPr lang="zh-CN" altLang="en-US" sz="3000" dirty="0" smtClean="0"/>
              <a:t>那</a:t>
            </a:r>
            <a:r>
              <a:rPr lang="en-US" altLang="zh-CN" sz="3000" dirty="0" smtClean="0"/>
              <a:t>)</a:t>
            </a:r>
            <a:r>
              <a:rPr lang="zh-CN" altLang="en-US" sz="3000" dirty="0" smtClean="0"/>
              <a:t>一个</a:t>
            </a:r>
            <a:r>
              <a:rPr lang="en-US" altLang="zh-CN" sz="3000" dirty="0" smtClean="0"/>
              <a:t>________ 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24. </a:t>
            </a:r>
            <a:r>
              <a:rPr lang="zh-CN" altLang="en-US" sz="3000" dirty="0" smtClean="0"/>
              <a:t>必须；应当</a:t>
            </a:r>
            <a:r>
              <a:rPr lang="en-US" altLang="zh-CN" sz="30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25. </a:t>
            </a:r>
            <a:r>
              <a:rPr lang="zh-CN" altLang="en-US" sz="3000" dirty="0" smtClean="0"/>
              <a:t>圈出</a:t>
            </a:r>
            <a:r>
              <a:rPr lang="en-US" altLang="zh-CN" sz="3000" dirty="0" smtClean="0"/>
              <a:t>________ 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26. </a:t>
            </a:r>
            <a:r>
              <a:rPr lang="zh-CN" altLang="en-US" sz="3000" dirty="0" smtClean="0"/>
              <a:t>头脑；思想</a:t>
            </a:r>
            <a:r>
              <a:rPr lang="en-US" altLang="zh-CN" sz="30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27. </a:t>
            </a:r>
            <a:r>
              <a:rPr lang="zh-CN" altLang="en-US" sz="3000" dirty="0" smtClean="0"/>
              <a:t>积极的；活跃的</a:t>
            </a:r>
            <a:r>
              <a:rPr lang="en-US" altLang="zh-CN" sz="3000" dirty="0" smtClean="0"/>
              <a:t>________ 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28. </a:t>
            </a:r>
            <a:r>
              <a:rPr lang="zh-CN" altLang="en-US" sz="3000" dirty="0" smtClean="0"/>
              <a:t>赶紧；匆忙</a:t>
            </a:r>
            <a:r>
              <a:rPr lang="en-US" altLang="zh-CN" sz="30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29. </a:t>
            </a:r>
            <a:r>
              <a:rPr lang="zh-CN" altLang="en-US" sz="3000" dirty="0" smtClean="0"/>
              <a:t>在某处</a:t>
            </a:r>
            <a:r>
              <a:rPr lang="en-US" altLang="zh-CN" sz="3000" dirty="0" smtClean="0"/>
              <a:t>________ 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矩形 6"/>
          <p:cNvSpPr/>
          <p:nvPr/>
        </p:nvSpPr>
        <p:spPr>
          <a:xfrm>
            <a:off x="3240685" y="1088963"/>
            <a:ext cx="844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relax</a:t>
            </a:r>
          </a:p>
        </p:txBody>
      </p:sp>
      <p:sp>
        <p:nvSpPr>
          <p:cNvPr id="5" name="矩形 4"/>
          <p:cNvSpPr/>
          <p:nvPr/>
        </p:nvSpPr>
        <p:spPr>
          <a:xfrm>
            <a:off x="3077401" y="1771135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which</a:t>
            </a:r>
          </a:p>
        </p:txBody>
      </p:sp>
      <p:sp>
        <p:nvSpPr>
          <p:cNvPr id="8" name="矩形 7"/>
          <p:cNvSpPr/>
          <p:nvPr/>
        </p:nvSpPr>
        <p:spPr>
          <a:xfrm>
            <a:off x="3208029" y="2467821"/>
            <a:ext cx="835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must</a:t>
            </a:r>
          </a:p>
        </p:txBody>
      </p:sp>
      <p:sp>
        <p:nvSpPr>
          <p:cNvPr id="9" name="矩形 8"/>
          <p:cNvSpPr/>
          <p:nvPr/>
        </p:nvSpPr>
        <p:spPr>
          <a:xfrm>
            <a:off x="2315400" y="3149990"/>
            <a:ext cx="8940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circle</a:t>
            </a:r>
          </a:p>
        </p:txBody>
      </p:sp>
      <p:sp>
        <p:nvSpPr>
          <p:cNvPr id="10" name="矩形 9"/>
          <p:cNvSpPr/>
          <p:nvPr/>
        </p:nvSpPr>
        <p:spPr>
          <a:xfrm>
            <a:off x="3197143" y="3832161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mind</a:t>
            </a:r>
          </a:p>
        </p:txBody>
      </p:sp>
      <p:sp>
        <p:nvSpPr>
          <p:cNvPr id="11" name="矩形 10"/>
          <p:cNvSpPr/>
          <p:nvPr/>
        </p:nvSpPr>
        <p:spPr>
          <a:xfrm>
            <a:off x="3763200" y="4528848"/>
            <a:ext cx="952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active</a:t>
            </a:r>
          </a:p>
        </p:txBody>
      </p:sp>
      <p:sp>
        <p:nvSpPr>
          <p:cNvPr id="13" name="矩形 12"/>
          <p:cNvSpPr/>
          <p:nvPr/>
        </p:nvSpPr>
        <p:spPr>
          <a:xfrm>
            <a:off x="3164485" y="5211020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hurry</a:t>
            </a:r>
          </a:p>
        </p:txBody>
      </p:sp>
      <p:sp>
        <p:nvSpPr>
          <p:cNvPr id="14" name="矩形 13"/>
          <p:cNvSpPr/>
          <p:nvPr/>
        </p:nvSpPr>
        <p:spPr>
          <a:xfrm>
            <a:off x="2315399" y="5893192"/>
            <a:ext cx="1649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somewhere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3892" y="806206"/>
            <a:ext cx="8411765" cy="563231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30. </a:t>
            </a:r>
            <a:r>
              <a:rPr lang="zh-CN" altLang="en-US" sz="3000" dirty="0" smtClean="0"/>
              <a:t>例如；范例</a:t>
            </a:r>
            <a:r>
              <a:rPr lang="en-US" altLang="zh-CN" sz="30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31. </a:t>
            </a:r>
            <a:r>
              <a:rPr lang="zh-CN" altLang="en-US" sz="3000" dirty="0" smtClean="0"/>
              <a:t>电话</a:t>
            </a:r>
            <a:r>
              <a:rPr lang="en-US" altLang="zh-CN" sz="3000" dirty="0" smtClean="0"/>
              <a:t>________ 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32. </a:t>
            </a:r>
            <a:r>
              <a:rPr lang="zh-CN" altLang="en-US" sz="3000" dirty="0" smtClean="0"/>
              <a:t>任何事物；某事</a:t>
            </a:r>
            <a:r>
              <a:rPr lang="en-US" altLang="zh-CN" sz="30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33. follow→</a:t>
            </a:r>
            <a:r>
              <a:rPr lang="zh-CN" altLang="en-US" sz="3000" dirty="0" smtClean="0"/>
              <a:t>形容词</a:t>
            </a:r>
            <a:r>
              <a:rPr lang="en-US" altLang="zh-CN" sz="3000" dirty="0" smtClean="0"/>
              <a:t>________ 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34. actual→</a:t>
            </a:r>
            <a:r>
              <a:rPr lang="zh-CN" altLang="en-US" sz="3000" dirty="0" smtClean="0"/>
              <a:t>副词</a:t>
            </a:r>
            <a:r>
              <a:rPr lang="en-US" altLang="zh-CN" sz="30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35. cook→</a:t>
            </a:r>
            <a:r>
              <a:rPr lang="zh-CN" altLang="en-US" sz="3000" dirty="0" smtClean="0"/>
              <a:t>名词</a:t>
            </a:r>
            <a:r>
              <a:rPr lang="en-US" altLang="zh-CN" sz="3000" dirty="0" smtClean="0"/>
              <a:t>________ 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36. use→</a:t>
            </a:r>
            <a:r>
              <a:rPr lang="zh-CN" altLang="en-US" sz="3000" dirty="0" smtClean="0"/>
              <a:t>形容词</a:t>
            </a:r>
            <a:r>
              <a:rPr lang="en-US" altLang="zh-CN" sz="30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37. think→</a:t>
            </a:r>
            <a:r>
              <a:rPr lang="zh-CN" altLang="en-US" sz="3000" dirty="0" smtClean="0"/>
              <a:t>名词</a:t>
            </a:r>
            <a:r>
              <a:rPr lang="en-US" altLang="zh-CN" sz="3000" dirty="0" smtClean="0"/>
              <a:t>________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矩形 6"/>
          <p:cNvSpPr/>
          <p:nvPr/>
        </p:nvSpPr>
        <p:spPr>
          <a:xfrm>
            <a:off x="2813023" y="1045420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5" name="矩形 4"/>
          <p:cNvSpPr/>
          <p:nvPr/>
        </p:nvSpPr>
        <p:spPr>
          <a:xfrm>
            <a:off x="2007480" y="1771135"/>
            <a:ext cx="989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phone</a:t>
            </a:r>
          </a:p>
        </p:txBody>
      </p:sp>
      <p:sp>
        <p:nvSpPr>
          <p:cNvPr id="8" name="矩形 7"/>
          <p:cNvSpPr/>
          <p:nvPr/>
        </p:nvSpPr>
        <p:spPr>
          <a:xfrm>
            <a:off x="3850297" y="2438794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anything</a:t>
            </a:r>
          </a:p>
        </p:txBody>
      </p:sp>
      <p:sp>
        <p:nvSpPr>
          <p:cNvPr id="9" name="矩形 8"/>
          <p:cNvSpPr/>
          <p:nvPr/>
        </p:nvSpPr>
        <p:spPr>
          <a:xfrm>
            <a:off x="3676126" y="3120964"/>
            <a:ext cx="1398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following</a:t>
            </a:r>
          </a:p>
        </p:txBody>
      </p:sp>
      <p:sp>
        <p:nvSpPr>
          <p:cNvPr id="10" name="矩形 9"/>
          <p:cNvSpPr/>
          <p:nvPr/>
        </p:nvSpPr>
        <p:spPr>
          <a:xfrm>
            <a:off x="3512840" y="3832162"/>
            <a:ext cx="1226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actually</a:t>
            </a:r>
          </a:p>
        </p:txBody>
      </p:sp>
      <p:sp>
        <p:nvSpPr>
          <p:cNvPr id="11" name="矩形 10"/>
          <p:cNvSpPr/>
          <p:nvPr/>
        </p:nvSpPr>
        <p:spPr>
          <a:xfrm>
            <a:off x="3306011" y="4514335"/>
            <a:ext cx="1210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cooking</a:t>
            </a:r>
          </a:p>
        </p:txBody>
      </p:sp>
      <p:sp>
        <p:nvSpPr>
          <p:cNvPr id="13" name="矩形 12"/>
          <p:cNvSpPr/>
          <p:nvPr/>
        </p:nvSpPr>
        <p:spPr>
          <a:xfrm>
            <a:off x="3567269" y="5225534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useful</a:t>
            </a:r>
          </a:p>
        </p:txBody>
      </p:sp>
      <p:sp>
        <p:nvSpPr>
          <p:cNvPr id="14" name="矩形 13"/>
          <p:cNvSpPr/>
          <p:nvPr/>
        </p:nvSpPr>
        <p:spPr>
          <a:xfrm>
            <a:off x="3360440" y="5878678"/>
            <a:ext cx="129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thinking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3892" y="976188"/>
            <a:ext cx="8411765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38. quiet→</a:t>
            </a:r>
            <a:r>
              <a:rPr lang="zh-CN" altLang="en-US" sz="3000" dirty="0" smtClean="0"/>
              <a:t>副词</a:t>
            </a:r>
            <a:r>
              <a:rPr lang="en-US" altLang="zh-CN" sz="30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39. busy→</a:t>
            </a:r>
            <a:r>
              <a:rPr lang="zh-CN" altLang="en-US" sz="3000" dirty="0" smtClean="0"/>
              <a:t>反义词</a:t>
            </a:r>
            <a:r>
              <a:rPr lang="en-US" altLang="zh-CN" sz="3000" dirty="0" smtClean="0"/>
              <a:t>________ 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40. with→</a:t>
            </a:r>
            <a:r>
              <a:rPr lang="zh-CN" altLang="en-US" sz="3000" dirty="0" smtClean="0"/>
              <a:t>反义词</a:t>
            </a:r>
            <a:r>
              <a:rPr lang="en-US" altLang="zh-CN" sz="30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41. interested→</a:t>
            </a:r>
            <a:r>
              <a:rPr lang="zh-CN" altLang="en-US" sz="3000" dirty="0" smtClean="0"/>
              <a:t>反义词</a:t>
            </a:r>
            <a:r>
              <a:rPr lang="en-US" altLang="zh-CN" sz="3000" dirty="0" smtClean="0"/>
              <a:t>________ 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42. cheap→</a:t>
            </a:r>
            <a:r>
              <a:rPr lang="zh-CN" altLang="en-US" sz="3000" dirty="0" smtClean="0"/>
              <a:t>反义词</a:t>
            </a:r>
            <a:r>
              <a:rPr lang="en-US" altLang="zh-CN" sz="3000" dirty="0" smtClean="0"/>
              <a:t>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43. everyone→</a:t>
            </a:r>
            <a:r>
              <a:rPr lang="zh-CN" altLang="en-US" sz="3000" dirty="0" smtClean="0"/>
              <a:t>同义词</a:t>
            </a:r>
            <a:r>
              <a:rPr lang="en-US" altLang="zh-CN" sz="3000" dirty="0" smtClean="0"/>
              <a:t>________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矩形 6"/>
          <p:cNvSpPr/>
          <p:nvPr/>
        </p:nvSpPr>
        <p:spPr>
          <a:xfrm>
            <a:off x="3423996" y="1219354"/>
            <a:ext cx="1090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quietly</a:t>
            </a:r>
          </a:p>
        </p:txBody>
      </p:sp>
      <p:sp>
        <p:nvSpPr>
          <p:cNvPr id="5" name="矩形 4"/>
          <p:cNvSpPr/>
          <p:nvPr/>
        </p:nvSpPr>
        <p:spPr>
          <a:xfrm>
            <a:off x="3804996" y="1945069"/>
            <a:ext cx="69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free</a:t>
            </a:r>
          </a:p>
        </p:txBody>
      </p:sp>
      <p:sp>
        <p:nvSpPr>
          <p:cNvPr id="8" name="矩形 7"/>
          <p:cNvSpPr/>
          <p:nvPr/>
        </p:nvSpPr>
        <p:spPr>
          <a:xfrm>
            <a:off x="3587280" y="2627239"/>
            <a:ext cx="1194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without</a:t>
            </a:r>
          </a:p>
        </p:txBody>
      </p:sp>
      <p:sp>
        <p:nvSpPr>
          <p:cNvPr id="9" name="矩形 8"/>
          <p:cNvSpPr/>
          <p:nvPr/>
        </p:nvSpPr>
        <p:spPr>
          <a:xfrm>
            <a:off x="4392825" y="3323926"/>
            <a:ext cx="948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bored</a:t>
            </a:r>
          </a:p>
        </p:txBody>
      </p:sp>
      <p:sp>
        <p:nvSpPr>
          <p:cNvPr id="10" name="矩形 9"/>
          <p:cNvSpPr/>
          <p:nvPr/>
        </p:nvSpPr>
        <p:spPr>
          <a:xfrm>
            <a:off x="3674367" y="3991584"/>
            <a:ext cx="1449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expensive</a:t>
            </a:r>
          </a:p>
        </p:txBody>
      </p:sp>
      <p:sp>
        <p:nvSpPr>
          <p:cNvPr id="11" name="矩形 10"/>
          <p:cNvSpPr/>
          <p:nvPr/>
        </p:nvSpPr>
        <p:spPr>
          <a:xfrm>
            <a:off x="4044482" y="4673755"/>
            <a:ext cx="15520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everybody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541499" y="86441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重点短语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3989" y="102806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04303" y="1371397"/>
            <a:ext cx="8315154" cy="493981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000" dirty="0" smtClean="0"/>
              <a:t>根据汉语意思，写出相应的英文短语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1. </a:t>
            </a:r>
            <a:r>
              <a:rPr lang="zh-CN" altLang="en-US" sz="3000" dirty="0" smtClean="0"/>
              <a:t>过来；来访</a:t>
            </a:r>
            <a:r>
              <a:rPr lang="en-US" altLang="zh-CN" sz="3000" dirty="0" smtClean="0"/>
              <a:t>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2. </a:t>
            </a:r>
            <a:r>
              <a:rPr lang="zh-CN" altLang="en-US" sz="3000" dirty="0" smtClean="0"/>
              <a:t>练习做某事</a:t>
            </a:r>
            <a:r>
              <a:rPr lang="en-US" altLang="zh-CN" sz="3000" dirty="0" smtClean="0"/>
              <a:t>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3. </a:t>
            </a:r>
            <a:r>
              <a:rPr lang="zh-CN" altLang="en-US" sz="3000" dirty="0" smtClean="0"/>
              <a:t>在</a:t>
            </a:r>
            <a:r>
              <a:rPr lang="en-US" altLang="zh-CN" sz="3000" dirty="0" smtClean="0"/>
              <a:t>……</a:t>
            </a:r>
            <a:r>
              <a:rPr lang="zh-CN" altLang="en-US" sz="3000" dirty="0" smtClean="0"/>
              <a:t>方面做得好</a:t>
            </a:r>
            <a:r>
              <a:rPr lang="en-US" altLang="zh-CN" sz="3000" dirty="0" smtClean="0"/>
              <a:t>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4. </a:t>
            </a:r>
            <a:r>
              <a:rPr lang="zh-CN" altLang="en-US" sz="3000" dirty="0" smtClean="0"/>
              <a:t>想要</a:t>
            </a:r>
            <a:r>
              <a:rPr lang="en-US" altLang="zh-CN" sz="3000" dirty="0" smtClean="0"/>
              <a:t>……____________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5. </a:t>
            </a:r>
            <a:r>
              <a:rPr lang="zh-CN" altLang="en-US" sz="3000" dirty="0" smtClean="0"/>
              <a:t>对</a:t>
            </a:r>
            <a:r>
              <a:rPr lang="en-US" altLang="zh-CN" sz="3000" dirty="0" smtClean="0"/>
              <a:t>……</a:t>
            </a:r>
            <a:r>
              <a:rPr lang="zh-CN" altLang="en-US" sz="3000" dirty="0" smtClean="0"/>
              <a:t>有好处</a:t>
            </a:r>
            <a:r>
              <a:rPr lang="en-US" altLang="zh-CN" sz="3000" dirty="0" smtClean="0"/>
              <a:t>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6. </a:t>
            </a:r>
            <a:r>
              <a:rPr lang="zh-CN" altLang="en-US" sz="3000" dirty="0" smtClean="0"/>
              <a:t>交朋友</a:t>
            </a:r>
            <a:r>
              <a:rPr lang="en-US" altLang="zh-CN" sz="3000" dirty="0" smtClean="0"/>
              <a:t>____________</a:t>
            </a:r>
          </a:p>
        </p:txBody>
      </p:sp>
      <p:sp>
        <p:nvSpPr>
          <p:cNvPr id="13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4" name="矩形 13"/>
          <p:cNvSpPr/>
          <p:nvPr/>
        </p:nvSpPr>
        <p:spPr>
          <a:xfrm>
            <a:off x="3039259" y="2330291"/>
            <a:ext cx="1524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come over</a:t>
            </a:r>
          </a:p>
        </p:txBody>
      </p:sp>
      <p:sp>
        <p:nvSpPr>
          <p:cNvPr id="7" name="矩形 6"/>
          <p:cNvSpPr/>
          <p:nvPr/>
        </p:nvSpPr>
        <p:spPr>
          <a:xfrm>
            <a:off x="2799772" y="2997948"/>
            <a:ext cx="2603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practice doing sth.</a:t>
            </a:r>
          </a:p>
        </p:txBody>
      </p:sp>
      <p:sp>
        <p:nvSpPr>
          <p:cNvPr id="8" name="矩形 7"/>
          <p:cNvSpPr/>
          <p:nvPr/>
        </p:nvSpPr>
        <p:spPr>
          <a:xfrm>
            <a:off x="3823030" y="3709149"/>
            <a:ext cx="1757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 well in…</a:t>
            </a:r>
          </a:p>
        </p:txBody>
      </p:sp>
      <p:sp>
        <p:nvSpPr>
          <p:cNvPr id="9" name="矩形 8"/>
          <p:cNvSpPr/>
          <p:nvPr/>
        </p:nvSpPr>
        <p:spPr>
          <a:xfrm>
            <a:off x="2647374" y="4376803"/>
            <a:ext cx="1903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would love…</a:t>
            </a:r>
          </a:p>
        </p:txBody>
      </p:sp>
      <p:sp>
        <p:nvSpPr>
          <p:cNvPr id="10" name="矩形 9"/>
          <p:cNvSpPr/>
          <p:nvPr/>
        </p:nvSpPr>
        <p:spPr>
          <a:xfrm>
            <a:off x="3256973" y="5058977"/>
            <a:ext cx="1980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 good for…</a:t>
            </a:r>
          </a:p>
        </p:txBody>
      </p:sp>
      <p:sp>
        <p:nvSpPr>
          <p:cNvPr id="11" name="矩形 10"/>
          <p:cNvSpPr/>
          <p:nvPr/>
        </p:nvSpPr>
        <p:spPr>
          <a:xfrm>
            <a:off x="2353459" y="5770176"/>
            <a:ext cx="1903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make friends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14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3892" y="806205"/>
            <a:ext cx="8411765" cy="563231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7. </a:t>
            </a:r>
            <a:r>
              <a:rPr lang="zh-CN" altLang="en-US" sz="3000" dirty="0" smtClean="0"/>
              <a:t>同时</a:t>
            </a:r>
            <a:r>
              <a:rPr lang="en-US" altLang="zh-CN" sz="3000" dirty="0" smtClean="0"/>
              <a:t>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8. </a:t>
            </a:r>
            <a:r>
              <a:rPr lang="zh-CN" altLang="en-US" sz="3000" dirty="0" smtClean="0"/>
              <a:t>享受做</a:t>
            </a:r>
            <a:r>
              <a:rPr lang="en-US" altLang="zh-CN" sz="3000" dirty="0" smtClean="0"/>
              <a:t>……</a:t>
            </a:r>
            <a:r>
              <a:rPr lang="zh-CN" altLang="en-US" sz="3000" dirty="0" smtClean="0"/>
              <a:t>；喜欢做</a:t>
            </a:r>
            <a:r>
              <a:rPr lang="en-US" altLang="zh-CN" sz="3000" dirty="0" smtClean="0"/>
              <a:t>……____________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9. </a:t>
            </a:r>
            <a:r>
              <a:rPr lang="zh-CN" altLang="en-US" sz="3000" dirty="0" smtClean="0"/>
              <a:t>保持体型</a:t>
            </a:r>
            <a:r>
              <a:rPr lang="en-US" altLang="zh-CN" sz="3000" dirty="0" smtClean="0"/>
              <a:t>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10. </a:t>
            </a:r>
            <a:r>
              <a:rPr lang="zh-CN" altLang="en-US" sz="3000" dirty="0" smtClean="0"/>
              <a:t>加入俱乐部</a:t>
            </a:r>
            <a:r>
              <a:rPr lang="en-US" altLang="zh-CN" sz="3000" dirty="0" smtClean="0"/>
              <a:t>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11. </a:t>
            </a:r>
            <a:r>
              <a:rPr lang="zh-CN" altLang="en-US" sz="3000" dirty="0" smtClean="0"/>
              <a:t>把</a:t>
            </a:r>
            <a:r>
              <a:rPr lang="en-US" altLang="zh-CN" sz="3000" dirty="0" smtClean="0"/>
              <a:t>……</a:t>
            </a:r>
            <a:r>
              <a:rPr lang="zh-CN" altLang="en-US" sz="3000" dirty="0" smtClean="0"/>
              <a:t>加起来</a:t>
            </a:r>
            <a:r>
              <a:rPr lang="en-US" altLang="zh-CN" sz="3000" dirty="0" smtClean="0"/>
              <a:t>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12. </a:t>
            </a:r>
            <a:r>
              <a:rPr lang="zh-CN" altLang="en-US" sz="3000" dirty="0" smtClean="0"/>
              <a:t>在某人的闲暇时间</a:t>
            </a:r>
            <a:r>
              <a:rPr lang="en-US" altLang="zh-CN" sz="3000" dirty="0" smtClean="0"/>
              <a:t>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13. </a:t>
            </a:r>
            <a:r>
              <a:rPr lang="zh-CN" altLang="en-US" sz="3000" dirty="0" smtClean="0"/>
              <a:t>弹奏乐器</a:t>
            </a:r>
            <a:r>
              <a:rPr lang="en-US" altLang="zh-CN" sz="3000" dirty="0" smtClean="0"/>
              <a:t>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dirty="0" smtClean="0"/>
              <a:t>14. </a:t>
            </a:r>
            <a:r>
              <a:rPr lang="zh-CN" altLang="en-US" sz="3000" dirty="0" smtClean="0"/>
              <a:t>旅游，游玩</a:t>
            </a:r>
            <a:r>
              <a:rPr lang="en-US" altLang="zh-CN" sz="3000" dirty="0" smtClean="0"/>
              <a:t>____________</a:t>
            </a:r>
          </a:p>
        </p:txBody>
      </p:sp>
      <p:sp>
        <p:nvSpPr>
          <p:cNvPr id="6" name="Rectangle 5"/>
          <p:cNvSpPr/>
          <p:nvPr/>
        </p:nvSpPr>
        <p:spPr>
          <a:xfrm>
            <a:off x="749233" y="88901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7" name="矩形 6"/>
          <p:cNvSpPr/>
          <p:nvPr/>
        </p:nvSpPr>
        <p:spPr>
          <a:xfrm>
            <a:off x="1966548" y="1084681"/>
            <a:ext cx="2329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at the same time</a:t>
            </a:r>
          </a:p>
        </p:txBody>
      </p:sp>
      <p:sp>
        <p:nvSpPr>
          <p:cNvPr id="5" name="矩形 4"/>
          <p:cNvSpPr/>
          <p:nvPr/>
        </p:nvSpPr>
        <p:spPr>
          <a:xfrm>
            <a:off x="4785947" y="1752339"/>
            <a:ext cx="1715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enjoy doing</a:t>
            </a:r>
          </a:p>
        </p:txBody>
      </p:sp>
      <p:sp>
        <p:nvSpPr>
          <p:cNvPr id="8" name="矩形 7"/>
          <p:cNvSpPr/>
          <p:nvPr/>
        </p:nvSpPr>
        <p:spPr>
          <a:xfrm>
            <a:off x="2717661" y="2463537"/>
            <a:ext cx="1879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stay in shape</a:t>
            </a:r>
          </a:p>
        </p:txBody>
      </p:sp>
      <p:sp>
        <p:nvSpPr>
          <p:cNvPr id="9" name="矩形 8"/>
          <p:cNvSpPr/>
          <p:nvPr/>
        </p:nvSpPr>
        <p:spPr>
          <a:xfrm>
            <a:off x="3272834" y="3131194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join a club</a:t>
            </a:r>
          </a:p>
        </p:txBody>
      </p:sp>
      <p:sp>
        <p:nvSpPr>
          <p:cNvPr id="10" name="矩形 9"/>
          <p:cNvSpPr/>
          <p:nvPr/>
        </p:nvSpPr>
        <p:spPr>
          <a:xfrm>
            <a:off x="3599405" y="3827882"/>
            <a:ext cx="1409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add up…</a:t>
            </a:r>
          </a:p>
        </p:txBody>
      </p:sp>
      <p:sp>
        <p:nvSpPr>
          <p:cNvPr id="11" name="矩形 10"/>
          <p:cNvSpPr/>
          <p:nvPr/>
        </p:nvSpPr>
        <p:spPr>
          <a:xfrm>
            <a:off x="4100014" y="4514456"/>
            <a:ext cx="2424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 one's free time</a:t>
            </a:r>
          </a:p>
        </p:txBody>
      </p:sp>
      <p:sp>
        <p:nvSpPr>
          <p:cNvPr id="13" name="矩形 12"/>
          <p:cNvSpPr/>
          <p:nvPr/>
        </p:nvSpPr>
        <p:spPr>
          <a:xfrm>
            <a:off x="2706776" y="5192225"/>
            <a:ext cx="26821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play an instrument</a:t>
            </a:r>
          </a:p>
        </p:txBody>
      </p:sp>
      <p:sp>
        <p:nvSpPr>
          <p:cNvPr id="14" name="矩形 13"/>
          <p:cNvSpPr/>
          <p:nvPr/>
        </p:nvSpPr>
        <p:spPr>
          <a:xfrm>
            <a:off x="3251064" y="5874397"/>
            <a:ext cx="1697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go on a trip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5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WWW.2PPT.COM">
  <a:themeElements>
    <a:clrScheme name="Default Design 1">
      <a:dk1>
        <a:srgbClr val="000000"/>
      </a:dk1>
      <a:lt1>
        <a:srgbClr val="FFFFFF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FFFFF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自定义 6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>
        <a:noFill/>
        <a:ln w="25400" cmpd="sng">
          <a:solidFill>
            <a:srgbClr val="C00000"/>
          </a:solidFill>
          <a:round/>
        </a:ln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FFFFF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6666"/>
        </a:dk2>
        <a:lt2>
          <a:srgbClr val="808080"/>
        </a:lt2>
        <a:accent1>
          <a:srgbClr val="F8A230"/>
        </a:accent1>
        <a:accent2>
          <a:srgbClr val="5CACE2"/>
        </a:accent2>
        <a:accent3>
          <a:srgbClr val="FFFFFF"/>
        </a:accent3>
        <a:accent4>
          <a:srgbClr val="000000"/>
        </a:accent4>
        <a:accent5>
          <a:srgbClr val="FBCEAD"/>
        </a:accent5>
        <a:accent6>
          <a:srgbClr val="539BCD"/>
        </a:accent6>
        <a:hlink>
          <a:srgbClr val="E569A7"/>
        </a:hlink>
        <a:folHlink>
          <a:srgbClr val="95D8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8EEA3A"/>
        </a:accent1>
        <a:accent2>
          <a:srgbClr val="F97B90"/>
        </a:accent2>
        <a:accent3>
          <a:srgbClr val="FFFFFF"/>
        </a:accent3>
        <a:accent4>
          <a:srgbClr val="000000"/>
        </a:accent4>
        <a:accent5>
          <a:srgbClr val="C6F3AE"/>
        </a:accent5>
        <a:accent6>
          <a:srgbClr val="E26F82"/>
        </a:accent6>
        <a:hlink>
          <a:srgbClr val="5DC2F5"/>
        </a:hlink>
        <a:folHlink>
          <a:srgbClr val="FFA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主题23</Template>
  <TotalTime>0</TotalTime>
  <Words>1716</Words>
  <Application>Microsoft Office PowerPoint</Application>
  <PresentationFormat>全屏显示(4:3)</PresentationFormat>
  <Paragraphs>315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5" baseType="lpstr">
      <vt:lpstr>黑体</vt:lpstr>
      <vt:lpstr>华文新魏</vt:lpstr>
      <vt:lpstr>楷体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2023-01-17T01:24:29Z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4BF71540384F44CEB404493C0E688EA8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