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9" d="100"/>
        <a:sy n="9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08F40-22C0-4D29-AFC6-56743C5C90B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B8E70E-8621-438F-9B84-6C1994DE73E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A4E003-D696-4F57-BAD0-75932F1DEAD0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68BCCF-CDE7-4D52-AD6D-6AE5BBDEBB0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8C4EE9D-EA2E-44CB-A820-4852FD1E8AF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D6F707-7484-477F-A2AC-44DBD9E0DE3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9FEBEC-AE0D-4A1E-81D7-2BB24B78D38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3F758A-07F2-419B-88BE-D6F02AC5B6F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C66CC32-6D2F-4A66-82F2-B70C51CE79D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B58FF1-FD62-4C96-A187-33E3FBEF6304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ABCD70A-88E7-4372-99C4-CC46C662D9F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10A6B22-B868-4E0C-AA28-34F35AE319AE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779F5E5-F4CC-494F-9E8E-2E02FFB81A1C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B9FAE76-CC80-451F-87B3-9C59F90DE09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65DD5E03-1471-462C-97E4-514FD8E8F099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Text Box 29"/>
          <p:cNvSpPr txBox="1">
            <a:spLocks noChangeArrowheads="1"/>
          </p:cNvSpPr>
          <p:nvPr/>
        </p:nvSpPr>
        <p:spPr bwMode="auto">
          <a:xfrm>
            <a:off x="2504505" y="3573016"/>
            <a:ext cx="36433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Section A 1a—2d</a:t>
            </a:r>
          </a:p>
        </p:txBody>
      </p:sp>
      <p:sp>
        <p:nvSpPr>
          <p:cNvPr id="219139" name="矩形 31"/>
          <p:cNvSpPr>
            <a:spLocks noChangeArrowheads="1"/>
          </p:cNvSpPr>
          <p:nvPr/>
        </p:nvSpPr>
        <p:spPr bwMode="auto">
          <a:xfrm>
            <a:off x="0" y="908720"/>
            <a:ext cx="9144989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Unit 9</a:t>
            </a:r>
            <a:endParaRPr lang="en-US" altLang="zh-CN" sz="4400" b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000" b="1" spc="-15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Have you ever been to a museum?</a:t>
            </a:r>
            <a:endParaRPr lang="en-US" altLang="zh-CN" sz="4000" spc="-15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795404" y="5408265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WordArt 7"/>
          <p:cNvSpPr>
            <a:spLocks noChangeArrowheads="1" noChangeShapeType="1" noTextEdit="1"/>
          </p:cNvSpPr>
          <p:nvPr/>
        </p:nvSpPr>
        <p:spPr bwMode="auto">
          <a:xfrm rot="-156154">
            <a:off x="2411413" y="333375"/>
            <a:ext cx="4171950" cy="922338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bevel/>
                </a:ln>
                <a:gradFill rotWithShape="1">
                  <a:gsLst>
                    <a:gs pos="0">
                      <a:srgbClr val="FF00FF">
                        <a:alpha val="73997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Language points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bevel/>
              </a:ln>
              <a:gradFill rotWithShape="1">
                <a:gsLst>
                  <a:gs pos="0">
                    <a:srgbClr val="FF00FF">
                      <a:alpha val="73997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  <p:sp>
        <p:nvSpPr>
          <p:cNvPr id="228355" name="Text Box 3"/>
          <p:cNvSpPr txBox="1">
            <a:spLocks noChangeArrowheads="1"/>
          </p:cNvSpPr>
          <p:nvPr/>
        </p:nvSpPr>
        <p:spPr bwMode="auto">
          <a:xfrm>
            <a:off x="323528" y="1484784"/>
            <a:ext cx="8677275" cy="5047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·have been to... </a:t>
            </a:r>
            <a:r>
              <a:rPr lang="zh-CN" altLang="en-US" sz="2300" dirty="0">
                <a:solidFill>
                  <a:srgbClr val="000000"/>
                </a:solidFill>
              </a:rPr>
              <a:t>意为“曾经去过某地”，现在已不在那里了，后可接次数，如</a:t>
            </a:r>
            <a:r>
              <a:rPr lang="en-US" altLang="zh-CN" sz="2300" dirty="0">
                <a:solidFill>
                  <a:srgbClr val="000000"/>
                </a:solidFill>
              </a:rPr>
              <a:t>once</a:t>
            </a:r>
            <a:r>
              <a:rPr lang="zh-CN" altLang="en-US" sz="2300" dirty="0">
                <a:solidFill>
                  <a:srgbClr val="000000"/>
                </a:solidFill>
              </a:rPr>
              <a:t>，</a:t>
            </a:r>
            <a:r>
              <a:rPr lang="en-US" altLang="zh-CN" sz="2300" dirty="0">
                <a:solidFill>
                  <a:srgbClr val="000000"/>
                </a:solidFill>
              </a:rPr>
              <a:t>twice</a:t>
            </a:r>
            <a:r>
              <a:rPr lang="zh-CN" altLang="en-US" sz="2300" dirty="0">
                <a:solidFill>
                  <a:srgbClr val="000000"/>
                </a:solidFill>
              </a:rPr>
              <a:t>，</a:t>
            </a:r>
            <a:r>
              <a:rPr lang="en-US" altLang="zh-CN" sz="2300" dirty="0">
                <a:solidFill>
                  <a:srgbClr val="000000"/>
                </a:solidFill>
              </a:rPr>
              <a:t>three times</a:t>
            </a:r>
            <a:r>
              <a:rPr lang="zh-CN" altLang="en-US" sz="2300" dirty="0">
                <a:solidFill>
                  <a:srgbClr val="000000"/>
                </a:solidFill>
              </a:rPr>
              <a:t>等，表示“去过某地几次”，也可和 </a:t>
            </a:r>
            <a:r>
              <a:rPr lang="en-US" altLang="zh-CN" sz="2300" dirty="0">
                <a:solidFill>
                  <a:srgbClr val="000000"/>
                </a:solidFill>
              </a:rPr>
              <a:t>just</a:t>
            </a:r>
            <a:r>
              <a:rPr lang="zh-CN" altLang="en-US" sz="2300" dirty="0">
                <a:solidFill>
                  <a:srgbClr val="000000"/>
                </a:solidFill>
              </a:rPr>
              <a:t>，</a:t>
            </a:r>
            <a:r>
              <a:rPr lang="en-US" altLang="zh-CN" sz="2300" dirty="0">
                <a:solidFill>
                  <a:srgbClr val="000000"/>
                </a:solidFill>
              </a:rPr>
              <a:t>never</a:t>
            </a:r>
            <a:r>
              <a:rPr lang="zh-CN" altLang="en-US" sz="2300" dirty="0">
                <a:solidFill>
                  <a:srgbClr val="000000"/>
                </a:solidFill>
              </a:rPr>
              <a:t>，</a:t>
            </a:r>
            <a:r>
              <a:rPr lang="en-US" altLang="zh-CN" sz="2300" dirty="0">
                <a:solidFill>
                  <a:srgbClr val="000000"/>
                </a:solidFill>
              </a:rPr>
              <a:t>ever</a:t>
            </a:r>
            <a:r>
              <a:rPr lang="zh-CN" altLang="en-US" sz="2300" dirty="0">
                <a:solidFill>
                  <a:srgbClr val="000000"/>
                </a:solidFill>
              </a:rPr>
              <a:t>等连用。如：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I have been to Hong Kong twice.    </a:t>
            </a:r>
            <a:r>
              <a:rPr lang="zh-CN" altLang="en-US" sz="2300" dirty="0">
                <a:solidFill>
                  <a:srgbClr val="000000"/>
                </a:solidFill>
              </a:rPr>
              <a:t>我去过香港两次。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She has never been to a farm.      </a:t>
            </a:r>
            <a:r>
              <a:rPr lang="zh-CN" altLang="en-US" sz="2300" dirty="0">
                <a:solidFill>
                  <a:srgbClr val="000000"/>
                </a:solidFill>
              </a:rPr>
              <a:t>她从没去过农场。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3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·It’s really interesting, isn’t it?    </a:t>
            </a:r>
            <a:r>
              <a:rPr lang="zh-CN" altLang="en-US" sz="2300" dirty="0">
                <a:solidFill>
                  <a:srgbClr val="000000"/>
                </a:solidFill>
              </a:rPr>
              <a:t>此句是反意疑问句，结构为肯定的陈述句</a:t>
            </a:r>
            <a:r>
              <a:rPr lang="en-US" altLang="zh-CN" sz="2300" dirty="0">
                <a:solidFill>
                  <a:srgbClr val="000000"/>
                </a:solidFill>
              </a:rPr>
              <a:t>+</a:t>
            </a:r>
            <a:r>
              <a:rPr lang="zh-CN" altLang="en-US" sz="2300" dirty="0">
                <a:solidFill>
                  <a:srgbClr val="000000"/>
                </a:solidFill>
              </a:rPr>
              <a:t>否定的附加疑问句。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000000"/>
                </a:solidFill>
              </a:rPr>
              <a:t>另一种结构为否定的陈述句</a:t>
            </a:r>
            <a:r>
              <a:rPr lang="en-US" altLang="zh-CN" sz="2300" dirty="0">
                <a:solidFill>
                  <a:srgbClr val="000000"/>
                </a:solidFill>
              </a:rPr>
              <a:t>+</a:t>
            </a:r>
            <a:r>
              <a:rPr lang="zh-CN" altLang="en-US" sz="2300" dirty="0">
                <a:solidFill>
                  <a:srgbClr val="000000"/>
                </a:solidFill>
              </a:rPr>
              <a:t>肯定的附加疑问句。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000000"/>
                </a:solidFill>
              </a:rPr>
              <a:t>               如： </a:t>
            </a:r>
            <a:r>
              <a:rPr lang="en-US" altLang="zh-CN" sz="2300" dirty="0">
                <a:solidFill>
                  <a:srgbClr val="000000"/>
                </a:solidFill>
              </a:rPr>
              <a:t>You didn’t go, did you?  </a:t>
            </a:r>
            <a:r>
              <a:rPr lang="zh-CN" altLang="en-US" sz="2300" dirty="0">
                <a:solidFill>
                  <a:srgbClr val="000000"/>
                </a:solidFill>
              </a:rPr>
              <a:t>你没去，对吗？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zh-CN" altLang="en-US" sz="2300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·put up    </a:t>
            </a:r>
            <a:r>
              <a:rPr lang="zh-CN" altLang="en-US" sz="2300" dirty="0">
                <a:solidFill>
                  <a:srgbClr val="000000"/>
                </a:solidFill>
              </a:rPr>
              <a:t>搭起，张贴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zh-CN" altLang="en-US" sz="2300" dirty="0">
                <a:solidFill>
                  <a:srgbClr val="000000"/>
                </a:solidFill>
              </a:rPr>
              <a:t>        </a:t>
            </a:r>
            <a:r>
              <a:rPr lang="en-US" altLang="zh-CN" sz="2300" dirty="0">
                <a:solidFill>
                  <a:srgbClr val="000000"/>
                </a:solidFill>
              </a:rPr>
              <a:t>We put up out tents near the lake last weekend.            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300" dirty="0">
                <a:solidFill>
                  <a:srgbClr val="000000"/>
                </a:solidFill>
              </a:rPr>
              <a:t>                                       </a:t>
            </a:r>
            <a:r>
              <a:rPr lang="zh-CN" altLang="en-US" sz="2300" dirty="0">
                <a:solidFill>
                  <a:srgbClr val="000000"/>
                </a:solidFill>
              </a:rPr>
              <a:t>上周末我们在湖边搭起了帐篷。</a:t>
            </a:r>
          </a:p>
        </p:txBody>
      </p:sp>
    </p:spTree>
  </p:cSld>
  <p:clrMapOvr>
    <a:masterClrMapping/>
  </p:clrMapOvr>
  <p:transition>
    <p:rand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0" name="Group 2"/>
          <p:cNvGraphicFramePr>
            <a:graphicFrameLocks noGrp="1"/>
          </p:cNvGraphicFramePr>
          <p:nvPr/>
        </p:nvGraphicFramePr>
        <p:xfrm>
          <a:off x="900113" y="1990874"/>
          <a:ext cx="6943725" cy="3544890"/>
        </p:xfrm>
        <a:graphic>
          <a:graphicData uri="http://schemas.openxmlformats.org/drawingml/2006/table">
            <a:tbl>
              <a:tblPr/>
              <a:tblGrid>
                <a:gridCol w="11572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72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5728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046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9691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Name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  <a:sym typeface="宋体" panose="02010600030101010101" pitchFamily="2" charset="-122"/>
                        </a:rPr>
                        <a:t>Have you ever been to ...?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 Black" panose="020B0A04020102020204" pitchFamily="34" charset="0"/>
                        <a:ea typeface="宋体" panose="02010600030101010101" pitchFamily="2" charset="-122"/>
                        <a:sym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6113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space museum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zoo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water park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art museum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66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...</a:t>
                      </a:r>
                      <a:endParaRPr kumimoji="0" lang="en-US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66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9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8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29424" name="Text Box 72"/>
          <p:cNvSpPr txBox="1">
            <a:spLocks noChangeArrowheads="1"/>
          </p:cNvSpPr>
          <p:nvPr/>
        </p:nvSpPr>
        <p:spPr bwMode="auto">
          <a:xfrm>
            <a:off x="323528" y="5661248"/>
            <a:ext cx="871296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Report:</a:t>
            </a:r>
            <a:r>
              <a:rPr lang="en-US" altLang="zh-CN" sz="2000" b="1" dirty="0">
                <a:solidFill>
                  <a:srgbClr val="00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My friend Tom has ever been to the space museum.  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00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        But he has never been to the zoo…</a:t>
            </a:r>
            <a:endParaRPr lang="en-US" altLang="zh-CN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29425" name="WordArt 7"/>
          <p:cNvSpPr>
            <a:spLocks noChangeArrowheads="1" noChangeShapeType="1" noTextEdit="1"/>
          </p:cNvSpPr>
          <p:nvPr/>
        </p:nvSpPr>
        <p:spPr bwMode="auto">
          <a:xfrm>
            <a:off x="2642725" y="980728"/>
            <a:ext cx="3457575" cy="736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7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An   interview</a:t>
            </a:r>
            <a:endParaRPr lang="zh-CN" altLang="en-US" sz="3600" b="1" kern="10" spc="-36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7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</p:spTree>
  </p:cSld>
  <p:clrMapOvr>
    <a:masterClrMapping/>
  </p:clrMapOvr>
  <p:transition>
    <p:wedge/>
    <p:sndAc>
      <p:stSnd>
        <p:snd r:embed="rId2" name="chimes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4" name="Group 2"/>
          <p:cNvGraphicFramePr>
            <a:graphicFrameLocks noGrp="1"/>
          </p:cNvGraphicFramePr>
          <p:nvPr/>
        </p:nvGraphicFramePr>
        <p:xfrm>
          <a:off x="539750" y="2133600"/>
          <a:ext cx="7921625" cy="2806701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9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7310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Have you ever   ______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（去过）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the nature museum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？</a:t>
                      </a:r>
                      <a:endParaRPr kumimoji="0" lang="zh-CN" alt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Yes, I have.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6275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No, I   ______  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I’ve  ______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（从未）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been to a water park.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______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（我也没去过。）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86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I’ve   ______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（曾经）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been to the art museum.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______ </a:t>
                      </a:r>
                      <a:r>
                        <a:rPr kumimoji="0" lang="zh-CN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（我也去过。）</a:t>
                      </a: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.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230418" name="Text Box 23"/>
          <p:cNvSpPr txBox="1">
            <a:spLocks noChangeArrowheads="1"/>
          </p:cNvSpPr>
          <p:nvPr/>
        </p:nvSpPr>
        <p:spPr bwMode="auto">
          <a:xfrm>
            <a:off x="251520" y="5445224"/>
            <a:ext cx="835292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indent="2667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000" b="1" dirty="0">
                <a:solidFill>
                  <a:srgbClr val="FF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Answers:</a:t>
            </a:r>
            <a:r>
              <a:rPr lang="en-US" altLang="zh-CN" sz="2000" b="1" dirty="0">
                <a:solidFill>
                  <a:srgbClr val="00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been; haven't; never; Me neither; ever; </a:t>
            </a:r>
            <a:r>
              <a:rPr lang="en-US" altLang="zh-CN" sz="2000" b="1" dirty="0" err="1" smtClean="0">
                <a:solidFill>
                  <a:srgbClr val="00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Me,too</a:t>
            </a:r>
            <a:r>
              <a:rPr lang="en-US" altLang="zh-CN" sz="2000" b="1" dirty="0" smtClean="0">
                <a:solidFill>
                  <a:srgbClr val="000000"/>
                </a:solidFill>
                <a:latin typeface="Comic Sans MS" panose="030F0702030302020204" pitchFamily="66" charset="0"/>
                <a:sym typeface="宋体" panose="02010600030101010101" pitchFamily="2" charset="-122"/>
              </a:rPr>
              <a:t> </a:t>
            </a:r>
            <a:endParaRPr lang="en-US" altLang="zh-CN" sz="2000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30419" name="WordArt 7"/>
          <p:cNvSpPr>
            <a:spLocks noChangeArrowheads="1" noChangeShapeType="1" noTextEdit="1"/>
          </p:cNvSpPr>
          <p:nvPr/>
        </p:nvSpPr>
        <p:spPr bwMode="auto">
          <a:xfrm>
            <a:off x="2624743" y="839991"/>
            <a:ext cx="3340386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7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Summary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7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</p:spTree>
  </p:cSld>
  <p:clrMapOvr>
    <a:masterClrMapping/>
  </p:clrMapOvr>
  <p:transition>
    <p:random/>
    <p:sndAc>
      <p:stSnd>
        <p:snd r:embed="rId2" name="chimes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58" name="Group 2"/>
          <p:cNvGraphicFramePr>
            <a:graphicFrameLocks noGrp="1"/>
          </p:cNvGraphicFramePr>
          <p:nvPr/>
        </p:nvGraphicFramePr>
        <p:xfrm>
          <a:off x="251520" y="2132856"/>
          <a:ext cx="8496300" cy="3930650"/>
        </p:xfrm>
        <a:graphic>
          <a:graphicData uri="http://schemas.openxmlformats.org/drawingml/2006/table">
            <a:tbl>
              <a:tblPr/>
              <a:tblGrid>
                <a:gridCol w="2124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2248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25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6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Have you ever been to...?</a:t>
                      </a:r>
                      <a:endParaRPr kumimoji="0" lang="en-US" altLang="zh-CN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Where do you want to go?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How do you get there?</a:t>
                      </a:r>
                      <a:endParaRPr kumimoji="0" lang="en-US" altLang="zh-CN" sz="2800" b="1" i="0" u="none" strike="noStrike" cap="none" normalizeH="0" baseline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Grandfather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Grandmother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Father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Mother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Uncle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20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 Black" panose="020B0A04020102020204" pitchFamily="34" charset="0"/>
                          <a:ea typeface="宋体" panose="02010600030101010101" pitchFamily="2" charset="-122"/>
                        </a:rPr>
                        <a:t>...</a:t>
                      </a:r>
                    </a:p>
                  </a:txBody>
                  <a:tcPr marL="90170" marR="90170" marT="46990" marB="46990"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endParaRPr kumimoji="0" lang="zh-CN" altLang="zh-C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marL="90170" marR="90170" marT="46990" marB="4699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31468" name="WordArt 7"/>
          <p:cNvSpPr>
            <a:spLocks noChangeArrowheads="1" noChangeShapeType="1" noTextEdit="1"/>
          </p:cNvSpPr>
          <p:nvPr/>
        </p:nvSpPr>
        <p:spPr bwMode="auto">
          <a:xfrm>
            <a:off x="2529487" y="669309"/>
            <a:ext cx="3966164" cy="1069975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b="1" kern="10" spc="-360" dirty="0">
                <a:ln w="12700">
                  <a:solidFill>
                    <a:srgbClr val="000099"/>
                  </a:solidFill>
                  <a:round/>
                </a:ln>
                <a:gradFill rotWithShape="1">
                  <a:gsLst>
                    <a:gs pos="0">
                      <a:srgbClr val="FF00FF">
                        <a:alpha val="73997"/>
                      </a:srgbClr>
                    </a:gs>
                    <a:gs pos="100000">
                      <a:srgbClr val="FFFFFF"/>
                    </a:gs>
                  </a:gsLst>
                  <a:lin ang="5400000" scaled="1"/>
                </a:gradFill>
                <a:effectLst>
                  <a:outerShdw dist="125724" dir="18900000" algn="ctr" rotWithShape="0">
                    <a:srgbClr val="000099"/>
                  </a:outerShdw>
                </a:effectLst>
                <a:latin typeface="方正舒体" panose="02010601030101010101" charset="-122"/>
                <a:ea typeface="方正舒体" panose="02010601030101010101" charset="-122"/>
              </a:rPr>
              <a:t>Homework</a:t>
            </a:r>
            <a:endParaRPr lang="zh-CN" altLang="en-US" sz="3600" b="1" kern="10" spc="-360" dirty="0">
              <a:ln w="12700">
                <a:solidFill>
                  <a:srgbClr val="000099"/>
                </a:solidFill>
                <a:round/>
              </a:ln>
              <a:gradFill rotWithShape="1">
                <a:gsLst>
                  <a:gs pos="0">
                    <a:srgbClr val="FF00FF">
                      <a:alpha val="73997"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effectLst>
                <a:outerShdw dist="125724" dir="18900000" algn="ctr" rotWithShape="0">
                  <a:srgbClr val="000099"/>
                </a:outerShdw>
              </a:effectLst>
              <a:latin typeface="方正舒体" panose="02010601030101010101" charset="-122"/>
              <a:ea typeface="方正舒体" panose="02010601030101010101" charset="-122"/>
            </a:endParaRPr>
          </a:p>
        </p:txBody>
      </p:sp>
    </p:spTree>
  </p:cSld>
  <p:clrMapOvr>
    <a:masterClrMapping/>
  </p:clrMapOvr>
  <p:transition>
    <p:dissolve/>
    <p:sndAc>
      <p:stSnd>
        <p:snd r:embed="rId2" name="chimes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2" name="Picture 2" descr="get (5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0"/>
            <a:ext cx="6959600" cy="4824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0163" name="Text Box 3"/>
          <p:cNvSpPr txBox="1">
            <a:spLocks noChangeArrowheads="1"/>
          </p:cNvSpPr>
          <p:nvPr/>
        </p:nvSpPr>
        <p:spPr bwMode="auto">
          <a:xfrm>
            <a:off x="3708400" y="5157788"/>
            <a:ext cx="1625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0033CC"/>
                </a:solidFill>
                <a:latin typeface="Arial Black" panose="020B0A04020102020204" pitchFamily="34" charset="0"/>
              </a:rPr>
              <a:t>zoo</a:t>
            </a: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allAtOnce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6" name="Picture 2" descr="get (3)"/>
          <p:cNvPicPr>
            <a:picLocks noChangeAspect="1" noChangeArrowheads="1"/>
          </p:cNvPicPr>
          <p:nvPr/>
        </p:nvPicPr>
        <p:blipFill>
          <a:blip r:embed="rId3" cstate="email">
            <a:lum contrast="-20000"/>
          </a:blip>
          <a:srcRect/>
          <a:stretch>
            <a:fillRect/>
          </a:stretch>
        </p:blipFill>
        <p:spPr bwMode="auto">
          <a:xfrm>
            <a:off x="612775" y="908050"/>
            <a:ext cx="803275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1187" name="Text Box 3"/>
          <p:cNvSpPr txBox="1">
            <a:spLocks noChangeArrowheads="1"/>
          </p:cNvSpPr>
          <p:nvPr/>
        </p:nvSpPr>
        <p:spPr bwMode="auto">
          <a:xfrm>
            <a:off x="2555875" y="5373688"/>
            <a:ext cx="467995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0033CC"/>
                </a:solidFill>
                <a:latin typeface="Arial Black" panose="020B0A04020102020204" pitchFamily="34" charset="0"/>
              </a:rPr>
              <a:t>water park</a:t>
            </a: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"/>
                                        <p:tgtEl>
                                          <p:spTgt spid="2211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 descr="get (2)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60264" y="784597"/>
            <a:ext cx="8308975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2211" name="Text Box 3"/>
          <p:cNvSpPr txBox="1">
            <a:spLocks noChangeArrowheads="1"/>
          </p:cNvSpPr>
          <p:nvPr/>
        </p:nvSpPr>
        <p:spPr bwMode="auto">
          <a:xfrm>
            <a:off x="971550" y="5373688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 dirty="0">
                <a:solidFill>
                  <a:srgbClr val="0033CC"/>
                </a:solidFill>
                <a:latin typeface="Arial Black" panose="020B0A04020102020204" pitchFamily="34" charset="0"/>
              </a:rPr>
              <a:t>amusement park</a:t>
            </a:r>
            <a:endParaRPr lang="en-US" altLang="zh-CN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2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22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22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1" grpId="0" bldLvl="0" autoUpdateAnimBg="0"/>
      <p:bldP spid="222211" grpId="1" bldLvl="0" autoUpdateAnimBg="0"/>
      <p:bldP spid="222211" grpId="2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Text Box 2"/>
          <p:cNvSpPr txBox="1">
            <a:spLocks noChangeArrowheads="1"/>
          </p:cNvSpPr>
          <p:nvPr/>
        </p:nvSpPr>
        <p:spPr bwMode="auto">
          <a:xfrm>
            <a:off x="971550" y="5373688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0033CC"/>
                </a:solidFill>
                <a:latin typeface="Arial Black" panose="020B0A04020102020204" pitchFamily="34" charset="0"/>
              </a:rPr>
              <a:t>history museum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23235" name="Picture 3" descr="QQ截图2013091321572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24075" y="1340768"/>
            <a:ext cx="46228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23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323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4" grpId="0" bldLvl="0" autoUpdateAnimBg="0"/>
      <p:bldP spid="223234" grpId="1" bldLvl="0" autoUpdateAnimBg="0"/>
      <p:bldP spid="223234" grpId="2" bldLvl="0" autoUpdateAnimBg="0"/>
      <p:bldP spid="223234" grpId="3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Text Box 2"/>
          <p:cNvSpPr txBox="1">
            <a:spLocks noChangeArrowheads="1"/>
          </p:cNvSpPr>
          <p:nvPr/>
        </p:nvSpPr>
        <p:spPr bwMode="auto">
          <a:xfrm>
            <a:off x="971550" y="5373688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0033CC"/>
                </a:solidFill>
                <a:latin typeface="Arial Black" panose="020B0A04020102020204" pitchFamily="34" charset="0"/>
              </a:rPr>
              <a:t>space museum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24259" name="Picture 3" descr="QQ截图2013091321574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68538" y="765175"/>
            <a:ext cx="4446587" cy="411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 bldLvl="0" autoUpdateAnimBg="0"/>
      <p:bldP spid="224258" grpId="1" bldLvl="0" autoUpdateAnimBg="0"/>
      <p:bldP spid="224258" grpId="2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Text Box 2"/>
          <p:cNvSpPr txBox="1">
            <a:spLocks noChangeArrowheads="1"/>
          </p:cNvSpPr>
          <p:nvPr/>
        </p:nvSpPr>
        <p:spPr bwMode="auto">
          <a:xfrm>
            <a:off x="971550" y="5373688"/>
            <a:ext cx="7200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4800">
                <a:solidFill>
                  <a:srgbClr val="0033CC"/>
                </a:solidFill>
                <a:latin typeface="Arial Black" panose="020B0A04020102020204" pitchFamily="34" charset="0"/>
              </a:rPr>
              <a:t>art museum</a:t>
            </a:r>
            <a:endParaRPr lang="en-US" altLang="zh-CN">
              <a:solidFill>
                <a:srgbClr val="000000"/>
              </a:solidFill>
            </a:endParaRPr>
          </a:p>
        </p:txBody>
      </p:sp>
      <p:pic>
        <p:nvPicPr>
          <p:cNvPr id="225283" name="Picture 3" descr="ge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16013" y="620713"/>
            <a:ext cx="6986587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2252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282" grpId="0" bldLvl="0" autoUpdateAnimBg="0"/>
      <p:bldP spid="225282" grpId="1" bldLvl="0" autoUpdateAnimBg="0"/>
      <p:bldP spid="225282" grpId="2" bldLvl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Text Box 2"/>
          <p:cNvSpPr txBox="1">
            <a:spLocks noChangeArrowheads="1"/>
          </p:cNvSpPr>
          <p:nvPr/>
        </p:nvSpPr>
        <p:spPr bwMode="auto">
          <a:xfrm>
            <a:off x="684213" y="908720"/>
            <a:ext cx="835342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99"/>
                </a:solidFill>
              </a:rPr>
              <a:t>Which of these places would you like to visit?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 b="1" dirty="0">
                <a:solidFill>
                  <a:srgbClr val="000099"/>
                </a:solidFill>
              </a:rPr>
              <a:t>Rank them from 1 (most) to 6 (least).</a:t>
            </a:r>
          </a:p>
        </p:txBody>
      </p:sp>
      <p:sp>
        <p:nvSpPr>
          <p:cNvPr id="226307" name="Text Box 3"/>
          <p:cNvSpPr txBox="1">
            <a:spLocks noChangeArrowheads="1"/>
          </p:cNvSpPr>
          <p:nvPr/>
        </p:nvSpPr>
        <p:spPr bwMode="auto">
          <a:xfrm>
            <a:off x="1187624" y="2348880"/>
            <a:ext cx="6984776" cy="4175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space museum </a:t>
            </a:r>
            <a:r>
              <a:rPr lang="en-US" altLang="zh-CN" b="1" u="sng" dirty="0">
                <a:solidFill>
                  <a:srgbClr val="000000"/>
                </a:solidFill>
              </a:rPr>
              <a:t>___________</a:t>
            </a:r>
            <a:r>
              <a:rPr lang="en-US" altLang="zh-CN" sz="3600" b="1" dirty="0">
                <a:solidFill>
                  <a:srgbClr val="000000"/>
                </a:solidFill>
              </a:rPr>
              <a:t>     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history museum </a:t>
            </a:r>
            <a:r>
              <a:rPr lang="en-US" altLang="zh-CN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__________</a:t>
            </a:r>
            <a:endParaRPr lang="en-US" altLang="zh-CN" sz="3600" b="1" u="sng" dirty="0">
              <a:solidFill>
                <a:srgbClr val="000000"/>
              </a:solidFill>
            </a:endParaRP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art museum </a:t>
            </a:r>
            <a:r>
              <a:rPr lang="en-US" altLang="zh-CN" b="1" u="sng" dirty="0">
                <a:solidFill>
                  <a:srgbClr val="000000"/>
                </a:solidFill>
              </a:rPr>
              <a:t>__________</a:t>
            </a: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water park </a:t>
            </a:r>
            <a:r>
              <a:rPr lang="en-US" altLang="zh-CN" b="1" u="sng" dirty="0">
                <a:solidFill>
                  <a:srgbClr val="000000"/>
                </a:solidFill>
              </a:rPr>
              <a:t>__________</a:t>
            </a: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zoo </a:t>
            </a:r>
            <a:r>
              <a:rPr lang="en-US" altLang="zh-CN" b="1" u="sng" dirty="0">
                <a:solidFill>
                  <a:srgbClr val="000000"/>
                </a:solidFill>
              </a:rPr>
              <a:t>__________</a:t>
            </a: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</a:p>
          <a:p>
            <a:pPr eaLnBrk="1" fontAlgn="base" hangingPunct="1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600" b="1" dirty="0">
                <a:solidFill>
                  <a:srgbClr val="000000"/>
                </a:solidFill>
              </a:rPr>
              <a:t>amusement park </a:t>
            </a:r>
            <a:r>
              <a:rPr lang="en-US" altLang="zh-CN" b="1" u="sng" dirty="0">
                <a:solidFill>
                  <a:srgbClr val="000000"/>
                </a:solidFill>
              </a:rPr>
              <a:t>__________</a:t>
            </a:r>
            <a:r>
              <a:rPr lang="en-US" altLang="zh-CN" sz="3600" b="1" dirty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226308" name="Oval 4"/>
          <p:cNvSpPr>
            <a:spLocks noChangeArrowheads="1"/>
          </p:cNvSpPr>
          <p:nvPr/>
        </p:nvSpPr>
        <p:spPr bwMode="auto">
          <a:xfrm>
            <a:off x="36513" y="981745"/>
            <a:ext cx="576262" cy="5746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1a</a:t>
            </a:r>
          </a:p>
        </p:txBody>
      </p:sp>
    </p:spTree>
  </p:cSld>
  <p:clrMapOvr>
    <a:masterClrMapping/>
  </p:clrMapOvr>
  <p:transition>
    <p:blinds dir="vert"/>
    <p:sndAc>
      <p:stSnd>
        <p:snd r:embed="rId2" name="chimes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Oval 2"/>
          <p:cNvSpPr>
            <a:spLocks noChangeArrowheads="1"/>
          </p:cNvSpPr>
          <p:nvPr/>
        </p:nvSpPr>
        <p:spPr bwMode="auto">
          <a:xfrm>
            <a:off x="146050" y="980728"/>
            <a:ext cx="720725" cy="719138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3399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2800">
                <a:solidFill>
                  <a:srgbClr val="000000"/>
                </a:solidFill>
                <a:latin typeface="Arial Black" panose="020B0A04020102020204" pitchFamily="34" charset="0"/>
              </a:rPr>
              <a:t>2c</a:t>
            </a:r>
            <a:endParaRPr lang="en-US" altLang="zh-CN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pic>
        <p:nvPicPr>
          <p:cNvPr id="227331" name="Picture 3" descr="未命名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8675" y="2348880"/>
            <a:ext cx="7597775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7332" name="Text Box 4"/>
          <p:cNvSpPr txBox="1">
            <a:spLocks noChangeArrowheads="1"/>
          </p:cNvSpPr>
          <p:nvPr/>
        </p:nvSpPr>
        <p:spPr bwMode="auto">
          <a:xfrm>
            <a:off x="1082675" y="980728"/>
            <a:ext cx="7343775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Look at the map in 2a and make </a:t>
            </a:r>
          </a:p>
          <a:p>
            <a:pPr eaLnBrk="1" fontAlgn="base" hangingPunct="1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r>
              <a:rPr lang="en-US" altLang="zh-CN" sz="3200" b="1" dirty="0">
                <a:solidFill>
                  <a:srgbClr val="000099"/>
                </a:solidFill>
              </a:rPr>
              <a:t>conversations about the places. </a:t>
            </a:r>
            <a:endParaRPr lang="en-US" altLang="zh-CN" sz="3200" b="1" dirty="0">
              <a:solidFill>
                <a:srgbClr val="000099"/>
              </a:solidFill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>
    <p:strips dir="ld"/>
    <p:sndAc>
      <p:stSnd>
        <p:snd r:embed="rId2" name="chimes.wav"/>
      </p:stSnd>
    </p:sndAc>
  </p:transition>
</p:sld>
</file>

<file path=ppt/theme/theme1.xml><?xml version="1.0" encoding="utf-8"?>
<a:theme xmlns:a="http://schemas.openxmlformats.org/drawingml/2006/main" name="WWW.2PPT.COM&#10;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398</Words>
  <Application>Microsoft Office PowerPoint</Application>
  <PresentationFormat>全屏显示(4:3)</PresentationFormat>
  <Paragraphs>64</Paragraphs>
  <Slides>13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方正舒体</vt:lpstr>
      <vt:lpstr>宋体</vt:lpstr>
      <vt:lpstr>微软雅黑</vt:lpstr>
      <vt:lpstr>Arial</vt:lpstr>
      <vt:lpstr>Arial Black</vt:lpstr>
      <vt:lpstr>Calibri</vt:lpstr>
      <vt:lpstr>Comic Sans MS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2017-10-22T05:05:00Z</dcterms:created>
  <dcterms:modified xsi:type="dcterms:W3CDTF">2023-01-17T01:24:39Z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BA49B2A952814BC59D798457EE0265E4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