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0" r:id="rId3"/>
    <p:sldId id="261" r:id="rId4"/>
    <p:sldId id="262" r:id="rId5"/>
    <p:sldId id="312" r:id="rId6"/>
    <p:sldId id="263" r:id="rId7"/>
    <p:sldId id="264" r:id="rId8"/>
    <p:sldId id="265" r:id="rId9"/>
    <p:sldId id="266" r:id="rId10"/>
    <p:sldId id="302" r:id="rId11"/>
    <p:sldId id="313" r:id="rId12"/>
    <p:sldId id="311" r:id="rId13"/>
    <p:sldId id="314" r:id="rId14"/>
    <p:sldId id="315" r:id="rId15"/>
    <p:sldId id="272" r:id="rId16"/>
    <p:sldId id="273" r:id="rId17"/>
    <p:sldId id="274" r:id="rId18"/>
    <p:sldId id="275" r:id="rId19"/>
    <p:sldId id="284" r:id="rId2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-54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477475" y="1653784"/>
            <a:ext cx="10147068" cy="2456118"/>
            <a:chOff x="4161" y="1584"/>
            <a:chExt cx="11808" cy="3573"/>
          </a:xfrm>
        </p:grpSpPr>
        <p:sp>
          <p:nvSpPr>
            <p:cNvPr id="3" name="Rectangle 5"/>
            <p:cNvSpPr/>
            <p:nvPr/>
          </p:nvSpPr>
          <p:spPr>
            <a:xfrm>
              <a:off x="5404" y="3948"/>
              <a:ext cx="9323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Grammar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161" y="1584"/>
              <a:ext cx="11808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2  School life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98063" y="1653784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0400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78657" y="1116244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3" name="矩形 2"/>
          <p:cNvSpPr/>
          <p:nvPr/>
        </p:nvSpPr>
        <p:spPr>
          <a:xfrm>
            <a:off x="3246371" y="1820683"/>
            <a:ext cx="63674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[</a:t>
            </a:r>
            <a:r>
              <a:rPr lang="zh-CN" altLang="zh-CN" sz="3000" b="1" dirty="0" smtClean="0"/>
              <a:t>数量比较及副词的比较级和最高级</a:t>
            </a:r>
            <a:r>
              <a:rPr lang="en-US" altLang="zh-CN" sz="3000" b="1" dirty="0" smtClean="0">
                <a:latin typeface="+mn-ea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25428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838780" y="254024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7" name="矩形 6"/>
          <p:cNvSpPr/>
          <p:nvPr/>
        </p:nvSpPr>
        <p:spPr>
          <a:xfrm>
            <a:off x="985575" y="13537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599" y="3089031"/>
            <a:ext cx="99089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Millie has </a:t>
            </a:r>
            <a:r>
              <a:rPr lang="en-US" altLang="zh-CN" sz="3000" b="1" i="1" dirty="0" smtClean="0"/>
              <a:t>more</a:t>
            </a:r>
            <a:r>
              <a:rPr lang="en-US" altLang="zh-CN" sz="3000" b="1" dirty="0" smtClean="0"/>
              <a:t> tomatoes </a:t>
            </a:r>
            <a:r>
              <a:rPr lang="en-US" altLang="zh-CN" sz="3000" b="1" i="1" dirty="0" smtClean="0"/>
              <a:t>than</a:t>
            </a:r>
            <a:r>
              <a:rPr lang="en-US" altLang="zh-CN" sz="3000" b="1" dirty="0" smtClean="0"/>
              <a:t> Daniel.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Millie has </a:t>
            </a:r>
            <a:r>
              <a:rPr lang="en-US" altLang="zh-CN" sz="3000" b="1" i="1" dirty="0" smtClean="0"/>
              <a:t>less</a:t>
            </a:r>
            <a:r>
              <a:rPr lang="en-US" altLang="zh-CN" sz="3000" b="1" dirty="0" smtClean="0"/>
              <a:t> rice </a:t>
            </a:r>
            <a:r>
              <a:rPr lang="en-US" altLang="zh-CN" sz="3000" b="1" i="1" dirty="0" smtClean="0"/>
              <a:t>than</a:t>
            </a:r>
            <a:r>
              <a:rPr lang="en-US" altLang="zh-CN" sz="3000" b="1" dirty="0" smtClean="0"/>
              <a:t> Daniel.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Millie has </a:t>
            </a:r>
            <a:r>
              <a:rPr lang="en-US" altLang="zh-CN" sz="3000" b="1" i="1" dirty="0" smtClean="0"/>
              <a:t>fewer</a:t>
            </a:r>
            <a:r>
              <a:rPr lang="en-US" altLang="zh-CN" sz="3000" b="1" dirty="0" smtClean="0"/>
              <a:t> bananas </a:t>
            </a:r>
            <a:r>
              <a:rPr lang="en-US" altLang="zh-CN" sz="3000" b="1" i="1" dirty="0" smtClean="0"/>
              <a:t>than</a:t>
            </a:r>
            <a:r>
              <a:rPr lang="en-US" altLang="zh-CN" sz="3000" b="1" dirty="0" smtClean="0"/>
              <a:t> Kitty.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Kitty has </a:t>
            </a:r>
            <a:r>
              <a:rPr lang="en-US" altLang="zh-CN" sz="3000" b="1" i="1" dirty="0" smtClean="0"/>
              <a:t>the most</a:t>
            </a:r>
            <a:r>
              <a:rPr lang="en-US" altLang="zh-CN" sz="3000" b="1" dirty="0" smtClean="0"/>
              <a:t> eggs.</a:t>
            </a:r>
            <a:endParaRPr lang="zh-CN" altLang="zh-CN" sz="3000" b="1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95303" y="13537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136" y="1459523"/>
            <a:ext cx="1068731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Daniel has </a:t>
            </a:r>
            <a:r>
              <a:rPr lang="en-US" altLang="zh-CN" sz="3000" b="1" i="1" dirty="0" smtClean="0"/>
              <a:t>the fewest</a:t>
            </a:r>
            <a:r>
              <a:rPr lang="en-US" altLang="zh-CN" sz="3000" b="1" dirty="0" smtClean="0"/>
              <a:t> tomatoes.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6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Millie has </a:t>
            </a:r>
            <a:r>
              <a:rPr lang="en-US" altLang="zh-CN" sz="3000" b="1" i="1" dirty="0" smtClean="0"/>
              <a:t>the least</a:t>
            </a:r>
            <a:r>
              <a:rPr lang="en-US" altLang="zh-CN" sz="3000" b="1" dirty="0" smtClean="0"/>
              <a:t> juice.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7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Millie came third in the race. She ran </a:t>
            </a:r>
            <a:r>
              <a:rPr lang="en-US" altLang="zh-CN" sz="3000" b="1" i="1" dirty="0" smtClean="0"/>
              <a:t>fast</a:t>
            </a:r>
            <a:r>
              <a:rPr lang="en-US" altLang="zh-CN" sz="3000" b="1" dirty="0" smtClean="0"/>
              <a:t>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Sandy came second in the race. She ran </a:t>
            </a:r>
            <a:r>
              <a:rPr lang="en-US" altLang="zh-CN" sz="3000" b="1" i="1" dirty="0" smtClean="0"/>
              <a:t>faster</a:t>
            </a:r>
            <a:r>
              <a:rPr lang="en-US" altLang="zh-CN" sz="3000" b="1" dirty="0" smtClean="0"/>
              <a:t> than Millie.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Amy came first in the race. She ran </a:t>
            </a:r>
            <a:r>
              <a:rPr lang="en-US" altLang="zh-CN" sz="3000" b="1" i="1" dirty="0" smtClean="0"/>
              <a:t>the fastest</a:t>
            </a:r>
            <a:r>
              <a:rPr lang="en-US" altLang="zh-CN" sz="3000" b="1" dirty="0" smtClean="0"/>
              <a:t>.</a:t>
            </a:r>
            <a:endParaRPr lang="zh-CN" altLang="zh-CN" sz="3000" b="1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3167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10070" y="127649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96471" y="27253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536" y="1767138"/>
            <a:ext cx="1171346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1  </a:t>
            </a:r>
            <a:r>
              <a:rPr lang="zh-CN" altLang="zh-CN" sz="3000" b="1" dirty="0" smtClean="0"/>
              <a:t>两者之间的数量比较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0292" y="2444261"/>
            <a:ext cx="114534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(1)more…than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more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的比较级，既可以修饰可数名词，也可以修饰不可数名词。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(2)fewer…than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fewer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的比较级，修饰可数名词复数。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(3)less…than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less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的比较级，修饰不可数名词。</a:t>
            </a:r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09176" y="4023360"/>
            <a:ext cx="87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few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8056" y="2593848"/>
            <a:ext cx="245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比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94064" y="2575560"/>
            <a:ext cx="1173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many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" y="3288792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much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0392" y="3965448"/>
            <a:ext cx="2078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比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少……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6448" y="5324856"/>
            <a:ext cx="2078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比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少……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92896" y="5318760"/>
            <a:ext cx="87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little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95303" y="13537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8536" y="967038"/>
            <a:ext cx="1171346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2  </a:t>
            </a:r>
            <a:r>
              <a:rPr lang="zh-CN" altLang="zh-CN" sz="3000" b="1" dirty="0" smtClean="0"/>
              <a:t>三者或三者以上之间的数量比较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9762" y="2039815"/>
            <a:ext cx="10893669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(1)the most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most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的最高级，既可以修饰可数名词，也可以修饰不可数名词。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(2)the fewest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fewest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的最高级，修饰可数名词复数。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(3)the least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least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的最高级，修饰不可数名词。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79792" y="3547872"/>
            <a:ext cx="87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few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0128" y="2200656"/>
            <a:ext cx="1173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many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30640" y="2264664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much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3824" y="4989576"/>
            <a:ext cx="87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little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9352" y="2212848"/>
            <a:ext cx="12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最多的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2880" y="3526536"/>
            <a:ext cx="123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最少的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8664" y="4922520"/>
            <a:ext cx="123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最少的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95303" y="13537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8536" y="967039"/>
            <a:ext cx="1171346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 3   </a:t>
            </a:r>
            <a:r>
              <a:rPr lang="zh-CN" altLang="zh-CN" sz="3000" b="1" dirty="0" smtClean="0"/>
              <a:t>副词的比较级和最高级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2708" y="2127738"/>
            <a:ext cx="110695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000" b="1" dirty="0" smtClean="0"/>
              <a:t>副词和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一样，也有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、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三个等级，其构成方式有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变化和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变化两种情况。规则变化的一般规律：单音节词的比较级和最高级在词尾加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；部分双音节词、多音节词以及以</a:t>
            </a:r>
            <a:r>
              <a:rPr lang="en-US" altLang="zh-CN" sz="3000" b="1" dirty="0" smtClean="0"/>
              <a:t>­</a:t>
            </a:r>
            <a:r>
              <a:rPr lang="en-US" altLang="zh-CN" sz="3000" b="1" dirty="0" err="1" smtClean="0"/>
              <a:t>ly</a:t>
            </a:r>
            <a:r>
              <a:rPr lang="zh-CN" altLang="zh-CN" sz="3000" b="1" dirty="0" smtClean="0"/>
              <a:t>结尾的副词</a:t>
            </a:r>
            <a:r>
              <a:rPr lang="en-US" altLang="zh-CN" sz="3000" b="1" dirty="0" smtClean="0"/>
              <a:t>(early</a:t>
            </a:r>
            <a:r>
              <a:rPr lang="zh-CN" altLang="zh-CN" sz="3000" b="1" dirty="0" smtClean="0"/>
              <a:t>除外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前面须加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。不规则的变化形式只能靠自己平时多记忆。</a:t>
            </a:r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3248" y="2240280"/>
            <a:ext cx="99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原级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2056" y="2310384"/>
            <a:ext cx="122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5808" y="5017008"/>
            <a:ext cx="99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72528" y="2270760"/>
            <a:ext cx="125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比较级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37904" y="2243328"/>
            <a:ext cx="130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最高级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8160" y="2956560"/>
            <a:ext cx="102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规则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61048" y="2983992"/>
            <a:ext cx="1331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不规则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9472" y="4346448"/>
            <a:ext cx="627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­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01696" y="4373880"/>
            <a:ext cx="737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­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13960" y="5013960"/>
            <a:ext cx="114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2550" y="129396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341700" y="128751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356758" y="4217375"/>
            <a:ext cx="113384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考查形容词比较等级。句意：她比你有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书。</a:t>
            </a:r>
            <a:r>
              <a:rPr lang="en-US" altLang="zh-CN" sz="2600" b="1" dirty="0" smtClean="0"/>
              <a:t>many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许多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，修饰可数名词复数；</a:t>
            </a:r>
            <a:r>
              <a:rPr lang="en-US" altLang="zh-CN" sz="2600" b="1" dirty="0" smtClean="0"/>
              <a:t>much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许多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，修饰不可数名词</a:t>
            </a:r>
            <a:r>
              <a:rPr lang="zh-CN" altLang="zh-CN" sz="2600" b="1" dirty="0" smtClean="0"/>
              <a:t>；</a:t>
            </a:r>
            <a:r>
              <a:rPr lang="en-US" altLang="zh-CN" sz="2600" b="1" dirty="0" smtClean="0"/>
              <a:t>more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更多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，是</a:t>
            </a:r>
            <a:r>
              <a:rPr lang="en-US" altLang="zh-CN" sz="2600" b="1" dirty="0" smtClean="0"/>
              <a:t>much/many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的比较级；</a:t>
            </a:r>
            <a:r>
              <a:rPr lang="en-US" altLang="zh-CN" sz="2600" b="1" dirty="0" smtClean="0"/>
              <a:t>most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最多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，是</a:t>
            </a:r>
            <a:r>
              <a:rPr lang="en-US" altLang="zh-CN" sz="2600" b="1" dirty="0" smtClean="0"/>
              <a:t>much/many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的最高级。根据后面的</a:t>
            </a:r>
            <a:r>
              <a:rPr lang="en-US" altLang="zh-CN" sz="2600" b="1" dirty="0" smtClean="0"/>
              <a:t>than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可知要用形容词比较级。故选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/>
              <a:t>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50167" y="16280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2854" y="1995854"/>
            <a:ext cx="107442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重庆渝北</a:t>
            </a:r>
            <a:r>
              <a:rPr lang="en-US" altLang="zh-CN" sz="3000" b="1" dirty="0" smtClean="0"/>
              <a:t>  She has ________ books than you.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many</a:t>
            </a:r>
            <a:r>
              <a:rPr lang="zh-CN" altLang="zh-CN" sz="3000" b="1" dirty="0" smtClean="0"/>
              <a:t>　　　</a:t>
            </a:r>
            <a:r>
              <a:rPr lang="en-US" altLang="zh-CN" sz="3000" b="1" dirty="0" smtClean="0"/>
              <a:t>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much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more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most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23159" y="21805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80914" y="3963181"/>
            <a:ext cx="1107710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考查形容词比较等级。句意：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在镇上哪家服装店最好？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梦想服装店。它比蓝月亮还好。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上句中的</a:t>
            </a:r>
            <a:r>
              <a:rPr lang="en-US" altLang="zh-CN" sz="2600" b="1" dirty="0" smtClean="0"/>
              <a:t>in the town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是最高级的标志词；下句中的</a:t>
            </a:r>
            <a:r>
              <a:rPr lang="en-US" altLang="zh-CN" sz="2600" b="1" dirty="0" smtClean="0"/>
              <a:t>than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是比较级的标志词。故选</a:t>
            </a:r>
            <a:r>
              <a:rPr lang="en-US" altLang="zh-CN" sz="2600" b="1" dirty="0" smtClean="0"/>
              <a:t>A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95303" y="13537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708" y="1099038"/>
            <a:ext cx="10858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攀枝花</a:t>
            </a:r>
            <a:r>
              <a:rPr lang="en-US" altLang="zh-CN" sz="3000" b="1" dirty="0" smtClean="0"/>
              <a:t>—Which is ________ clothes store in the town?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—Dream Clothes. It's ________ than Blue Moon.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best; better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worst; the worse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best; better  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worst; better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38082" y="12844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28183" y="4006239"/>
            <a:ext cx="1111271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考查形容词比较级的用法。</a:t>
            </a:r>
            <a:r>
              <a:rPr lang="en-US" altLang="zh-CN" sz="2600" b="1" dirty="0" smtClean="0">
                <a:ea typeface="仿宋" panose="02010609060101010101" charset="-122"/>
              </a:rPr>
              <a:t>noise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噪声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，为不可数名词，应该用</a:t>
            </a:r>
            <a:r>
              <a:rPr lang="en-US" altLang="zh-CN" sz="2600" b="1" dirty="0" smtClean="0">
                <a:ea typeface="仿宋" panose="02010609060101010101" charset="-122"/>
              </a:rPr>
              <a:t>little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来修饰；</a:t>
            </a:r>
            <a:r>
              <a:rPr lang="en-US" altLang="zh-CN" sz="2600" b="1" dirty="0" smtClean="0">
                <a:ea typeface="仿宋" panose="02010609060101010101" charset="-122"/>
              </a:rPr>
              <a:t>cars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汽车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，为可数名词复数，应该用</a:t>
            </a:r>
            <a:r>
              <a:rPr lang="en-US" altLang="zh-CN" sz="2600" b="1" dirty="0" smtClean="0">
                <a:ea typeface="仿宋" panose="02010609060101010101" charset="-122"/>
              </a:rPr>
              <a:t>few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来修饰。句意：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你为什么喜欢住在农村？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因为农村的噪声更少，汽车更少。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由此可知此题考查</a:t>
            </a:r>
            <a:r>
              <a:rPr lang="en-US" altLang="zh-CN" sz="2600" b="1" dirty="0" smtClean="0">
                <a:ea typeface="仿宋" panose="02010609060101010101" charset="-122"/>
              </a:rPr>
              <a:t>little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的比较级</a:t>
            </a:r>
            <a:r>
              <a:rPr lang="en-US" altLang="zh-CN" sz="2600" b="1" dirty="0" smtClean="0">
                <a:ea typeface="仿宋" panose="02010609060101010101" charset="-122"/>
              </a:rPr>
              <a:t>less;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 </a:t>
            </a:r>
            <a:r>
              <a:rPr lang="en-US" altLang="zh-CN" sz="2600" b="1" dirty="0" smtClean="0">
                <a:ea typeface="仿宋" panose="02010609060101010101" charset="-122"/>
              </a:rPr>
              <a:t>few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的比较级</a:t>
            </a:r>
            <a:r>
              <a:rPr lang="en-US" altLang="zh-CN" sz="2600" b="1" dirty="0" smtClean="0">
                <a:ea typeface="仿宋" panose="02010609060101010101" charset="-122"/>
              </a:rPr>
              <a:t>fewer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zh-CN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77599" y="16280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838" y="1107831"/>
            <a:ext cx="108672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—Why do you like living in the countryside?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—Because there's ________ noise and ________ cars there.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fewer; less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less; less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less; fewer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fewer; fewer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4296" y="201168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1699" y="4106100"/>
            <a:ext cx="1116888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考查形容词最高级。句意：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我想买一件衬衣。但是我只有一点钱。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这里的衬衣都非常便宜。那件黄色的是 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。你喜欢它吗？</a:t>
            </a:r>
            <a:r>
              <a:rPr lang="en-US" altLang="zh-CN" sz="2600" b="1" dirty="0" smtClean="0"/>
              <a:t>”cheap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的比较级、最高级分别为</a:t>
            </a:r>
            <a:r>
              <a:rPr lang="en-US" altLang="zh-CN" sz="2600" b="1" dirty="0" smtClean="0"/>
              <a:t>cheaper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和</a:t>
            </a:r>
            <a:r>
              <a:rPr lang="en-US" altLang="zh-CN" sz="2600" b="1" dirty="0" smtClean="0"/>
              <a:t>cheapest</a:t>
            </a:r>
            <a:r>
              <a:rPr lang="zh-CN" altLang="zh-CN" sz="2600" b="1" dirty="0" smtClean="0"/>
              <a:t>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我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只有一点钱，所以对方会推荐最便宜的。故选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/>
              <a:t>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05031" y="146304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877" y="1063869"/>
            <a:ext cx="115941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4.2017·</a:t>
            </a:r>
            <a:r>
              <a:rPr lang="zh-CN" altLang="zh-CN" sz="3000" b="1" dirty="0" smtClean="0"/>
              <a:t>江西</a:t>
            </a:r>
            <a:r>
              <a:rPr lang="en-US" altLang="zh-CN" sz="3000" b="1" dirty="0" smtClean="0"/>
              <a:t>—I want to buy a shirt. But I have a little money.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—The shirts here are all very cheap. And the yellow one is________.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Do you like it?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cheap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cheaper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cheapest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expensive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036808" y="189280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4375804"/>
            <a:ext cx="1182319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考查副词比较级。句意：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你开车太快了。安全第一。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对不起，我将开得更慢一些。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上下句对比可知，此处用副词的比较级。副词</a:t>
            </a:r>
            <a:r>
              <a:rPr lang="en-US" altLang="zh-CN" sz="2600" b="1" dirty="0" smtClean="0"/>
              <a:t>slowly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的比较级为</a:t>
            </a:r>
            <a:r>
              <a:rPr lang="en-US" altLang="zh-CN" sz="2600" b="1" dirty="0" smtClean="0"/>
              <a:t>more slowly</a:t>
            </a:r>
            <a:r>
              <a:rPr lang="zh-CN" altLang="zh-CN" sz="2600" b="1" dirty="0" smtClean="0"/>
              <a:t>。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故选</a:t>
            </a:r>
            <a:r>
              <a:rPr lang="en-US" altLang="zh-CN" sz="2600" b="1" dirty="0" smtClean="0"/>
              <a:t>A</a:t>
            </a:r>
            <a:r>
              <a:rPr lang="zh-CN" altLang="zh-CN" sz="2600" b="1" dirty="0" smtClean="0"/>
              <a:t>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77015" y="11708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085" y="1318846"/>
            <a:ext cx="108848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怀化</a:t>
            </a:r>
            <a:r>
              <a:rPr lang="en-US" altLang="zh-CN" sz="3000" b="1" dirty="0" smtClean="0"/>
              <a:t>—You are driving too fast. Safety is the first.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—Sorry. I'll drive ________</a:t>
            </a:r>
            <a:r>
              <a:rPr lang="zh-CN" altLang="zh-CN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more slowly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much slowly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most slowly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slowly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99432" y="215798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0074" y="11430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09954" y="2303584"/>
          <a:ext cx="11192607" cy="3472082"/>
        </p:xfrm>
        <a:graphic>
          <a:graphicData uri="http://schemas.openxmlformats.org/drawingml/2006/table">
            <a:tbl>
              <a:tblPr/>
              <a:tblGrid>
                <a:gridCol w="1230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1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20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最少的，最小的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更少的，更小的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2.(far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的比较级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较远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→(far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的最高级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最远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组合 2"/>
          <p:cNvGrpSpPr/>
          <p:nvPr/>
        </p:nvGrpSpPr>
        <p:grpSpPr>
          <a:xfrm>
            <a:off x="173355" y="105156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925312" y="4873752"/>
            <a:ext cx="546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farthest/furthest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2264" y="4212336"/>
            <a:ext cx="546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farther/further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7736" y="3450336"/>
            <a:ext cx="1569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less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4960" y="2834640"/>
            <a:ext cx="151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least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00030" y="2126620"/>
          <a:ext cx="9606426" cy="2375583"/>
        </p:xfrm>
        <a:graphic>
          <a:graphicData uri="http://schemas.openxmlformats.org/drawingml/2006/table">
            <a:tbl>
              <a:tblPr/>
              <a:tblGrid>
                <a:gridCol w="1432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3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空闲时间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come first in the race 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165290" y="149442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1072" y="3419856"/>
            <a:ext cx="480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在赛跑中获得第一名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776728"/>
            <a:ext cx="480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free time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259895" y="16280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59338" y="1291166"/>
          <a:ext cx="9863992" cy="436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2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CN" sz="3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tx1"/>
                          </a:solidFill>
                        </a:rPr>
                        <a:t>句型在线</a:t>
                      </a:r>
                      <a:endParaRPr lang="zh-CN" alt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米莉的西红柿比丹尼尔的多。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Millie _______________________________ Daniel.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米莉的米饭比丹尼尔的少。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Millie _______________________________ Daniel.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米莉的香蕉比基蒂的少。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Millie ________________________________ Kitty.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47872" y="3483864"/>
            <a:ext cx="4123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has less rice than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9480" y="4870704"/>
            <a:ext cx="4123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has fewer bananas than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84576" y="2197608"/>
            <a:ext cx="4123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has more tomatoes than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259895" y="162806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73639" y="1387881"/>
          <a:ext cx="9863992" cy="431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3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CN" sz="3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3000" dirty="0" smtClean="0">
                          <a:solidFill>
                            <a:schemeClr val="tx1"/>
                          </a:solidFill>
                        </a:rPr>
                        <a:t>句型在线</a:t>
                      </a:r>
                      <a:endParaRPr lang="zh-CN" alt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基蒂的鸡蛋最多。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Kitty ____________________________________.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丹尼尔的西红柿最少。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Daniel ___________________________________.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米莉的果汁最少。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Millie ___________________________________.</a:t>
                      </a:r>
                      <a:endParaRPr lang="zh-CN" alt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15384" y="3593592"/>
            <a:ext cx="389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has the fewest tomatoes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1752" y="2273808"/>
            <a:ext cx="389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has the most eggs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1504" y="4940808"/>
            <a:ext cx="389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has the least juice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28032" y="2039815"/>
          <a:ext cx="7441184" cy="2725616"/>
        </p:xfrm>
        <a:graphic>
          <a:graphicData uri="http://schemas.openxmlformats.org/drawingml/2006/table">
            <a:tbl>
              <a:tblPr/>
              <a:tblGrid>
                <a:gridCol w="1154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56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语法聚焦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两者之间的数量比较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三者或三者以上之间的数量比较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287327" y="217670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1885" y="3276476"/>
            <a:ext cx="11800115" cy="351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He lives </a:t>
            </a:r>
            <a:r>
              <a:rPr lang="en-US" altLang="zh-CN" sz="3000" b="1" i="1" dirty="0" smtClean="0"/>
              <a:t>farther</a:t>
            </a:r>
            <a:r>
              <a:rPr lang="en-US" altLang="zh-CN" sz="3000" b="1" dirty="0" smtClean="0"/>
              <a:t> from the school than Jim.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他住得比吉姆离学校远。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will go to Beijing for </a:t>
            </a:r>
            <a:r>
              <a:rPr lang="en-US" altLang="zh-CN" sz="3000" b="1" i="1" dirty="0" smtClean="0"/>
              <a:t>further</a:t>
            </a:r>
            <a:r>
              <a:rPr lang="en-US" altLang="zh-CN" sz="3000" b="1" dirty="0" smtClean="0"/>
              <a:t> study.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他将去北京深造。</a:t>
            </a:r>
          </a:p>
          <a:p>
            <a:pPr>
              <a:lnSpc>
                <a:spcPct val="150000"/>
              </a:lnSpc>
            </a:pPr>
            <a:endParaRPr lang="zh-CN" altLang="zh-CN" sz="3000" b="1" dirty="0" smtClean="0"/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507" y="174558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11746" y="1606823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20480" y="2339751"/>
            <a:ext cx="11713464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altLang="zh-CN" sz="3000" b="1" dirty="0" smtClean="0"/>
              <a:t>farther/further  </a:t>
            </a:r>
            <a:r>
              <a:rPr lang="en-US" altLang="zh-CN" sz="3000" b="1" i="1" dirty="0" smtClean="0"/>
              <a:t>adv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较远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04447" y="199382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7"/>
          <p:cNvGrpSpPr/>
          <p:nvPr/>
        </p:nvGrpSpPr>
        <p:grpSpPr>
          <a:xfrm>
            <a:off x="77470" y="894080"/>
            <a:ext cx="4431030" cy="845185"/>
            <a:chOff x="77470" y="894080"/>
            <a:chExt cx="4431030" cy="845185"/>
          </a:xfrm>
        </p:grpSpPr>
        <p:pic>
          <p:nvPicPr>
            <p:cNvPr id="9" name="图片 8" descr="图标-0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7470" y="894080"/>
              <a:ext cx="4431030" cy="845185"/>
            </a:xfrm>
            <a:prstGeom prst="rect">
              <a:avLst/>
            </a:prstGeom>
          </p:spPr>
        </p:pic>
        <p:sp>
          <p:nvSpPr>
            <p:cNvPr id="10" name="文本框 2"/>
            <p:cNvSpPr txBox="1"/>
            <p:nvPr/>
          </p:nvSpPr>
          <p:spPr>
            <a:xfrm>
              <a:off x="746760" y="1064895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20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04447" y="199382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484" y="1648490"/>
            <a:ext cx="1147996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(1)farther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further</a:t>
            </a:r>
            <a:r>
              <a:rPr lang="zh-CN" altLang="zh-CN" sz="3000" b="1" dirty="0" smtClean="0"/>
              <a:t>都是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的比较级：</a:t>
            </a:r>
            <a:r>
              <a:rPr lang="en-US" altLang="zh-CN" sz="3000" b="1" dirty="0" smtClean="0"/>
              <a:t>far—________—________/far—________—________</a:t>
            </a:r>
            <a:r>
              <a:rPr lang="zh-CN" altLang="zh-CN" sz="3000" b="1" dirty="0" smtClean="0"/>
              <a:t>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(2)farther</a:t>
            </a:r>
            <a:r>
              <a:rPr lang="zh-CN" altLang="zh-CN" sz="3000" b="1" dirty="0" smtClean="0"/>
              <a:t>一般只用于表示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上的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较远，更远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； </a:t>
            </a:r>
            <a:r>
              <a:rPr lang="en-US" altLang="zh-CN" sz="3000" b="1" dirty="0" smtClean="0"/>
              <a:t>further</a:t>
            </a:r>
            <a:r>
              <a:rPr lang="zh-CN" altLang="zh-CN" sz="3000" b="1" dirty="0" smtClean="0"/>
              <a:t>表示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上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更深一步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等抽象概念。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7760" y="2551176"/>
            <a:ext cx="157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furthest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1952" y="1825752"/>
            <a:ext cx="99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9368" y="3901440"/>
            <a:ext cx="103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程度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8720" y="3206496"/>
            <a:ext cx="1082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距离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18192" y="1862328"/>
            <a:ext cx="119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farther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888" y="25481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farthest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5328" y="2529840"/>
            <a:ext cx="133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further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2822" y="105171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03372" y="1060364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113591" y="199382"/>
            <a:ext cx="4102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3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224" y="4365010"/>
            <a:ext cx="111099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考查词语辨析。</a:t>
            </a:r>
            <a:r>
              <a:rPr lang="en-US" altLang="zh-CN" sz="2600" b="1" dirty="0" smtClean="0">
                <a:ea typeface="仿宋" panose="02010609060101010101" charset="-122"/>
              </a:rPr>
              <a:t>farther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较远的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，一般指距离上的远近；</a:t>
            </a:r>
            <a:r>
              <a:rPr lang="en-US" altLang="zh-CN" sz="2600" b="1" dirty="0" smtClean="0">
                <a:ea typeface="仿宋" panose="02010609060101010101" charset="-122"/>
              </a:rPr>
              <a:t>further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可指距离的远近，还可指程度上的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深入的，进一步的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。根据句意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我们最好进行一次深入的讨论，如果我们班去更远的地方旅行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可知答案为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803" y="1594925"/>
            <a:ext cx="107090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We'd better have a ________ discussion if we go to a ________ place for the class trip.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further; farther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farther; further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farther; farther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further; farthest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89704" y="18196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1398</Words>
  <Application>Microsoft Office PowerPoint</Application>
  <PresentationFormat>宽屏</PresentationFormat>
  <Paragraphs>160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78E54BEF4CCB479AB9BB33F4EDC6CE86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