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8" r:id="rId2"/>
    <p:sldId id="279" r:id="rId3"/>
    <p:sldId id="287" r:id="rId4"/>
    <p:sldId id="290" r:id="rId5"/>
    <p:sldId id="291" r:id="rId6"/>
    <p:sldId id="293" r:id="rId7"/>
    <p:sldId id="292" r:id="rId8"/>
    <p:sldId id="294" r:id="rId9"/>
    <p:sldId id="296" r:id="rId10"/>
    <p:sldId id="297" r:id="rId11"/>
    <p:sldId id="298" r:id="rId12"/>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9831"/>
    <a:srgbClr val="F1AF00"/>
    <a:srgbClr val="0000CC"/>
    <a:srgbClr val="00A6AD"/>
    <a:srgbClr val="C5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168" autoAdjust="0"/>
  </p:normalViewPr>
  <p:slideViewPr>
    <p:cSldViewPr snapToGrid="0">
      <p:cViewPr>
        <p:scale>
          <a:sx n="100" d="100"/>
          <a:sy n="100" d="100"/>
        </p:scale>
        <p:origin x="-270" y="-264"/>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66D46C82-E724-497E-9694-F4F40C663275}"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DD3D029F-FFBE-45AE-8350-0474F6B4DA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B3E4AF66-1847-473E-8087-FA0D98F7E020}"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E1F4B676-C05C-4324-9E5A-6B7ED4D5DB0A}"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60350"/>
            <a:ext cx="2063750" cy="56784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28625" y="260350"/>
            <a:ext cx="6042025" cy="56784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D1573942-C397-457C-8818-9A28CCDAEE84}" type="slidenum">
              <a:rPr lang="en-US" altLang="zh-CN"/>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91C6B214-2FBF-4228-B3FB-17813F1FEE4C}" type="slidenum">
              <a:rPr lang="en-US" altLang="zh-CN"/>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334572B6-8A4A-471B-BF8B-F8088C61F3C6}"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412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12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8B3C3471-D7A8-4D26-9E26-63076EF503AE}"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A9DE3509-EDA0-4815-83D3-CD4B5BBC5EE1}"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700B6F5C-A06E-4F28-A177-23CE942BD79E}"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B1D509FD-4C5D-4E9B-9BB7-FC15C9ECE609}"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7471C5F5-84D7-4690-95FB-BA56832A04A7}"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61ADEDA5-F253-4287-A96D-BEEE90C938A1}"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image" Target="../media/image5.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050" name="Picture 38" descr="bg-1"/>
          <p:cNvPicPr>
            <a:picLocks noChangeAspect="1" noChangeArrowheads="1"/>
          </p:cNvPicPr>
          <p:nvPr/>
        </p:nvPicPr>
        <p:blipFill>
          <a:blip r:embed="rId24" cstate="email"/>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42" descr="bar"/>
          <p:cNvPicPr>
            <a:picLocks noChangeAspect="1" noChangeArrowheads="1"/>
          </p:cNvPicPr>
          <p:nvPr/>
        </p:nvPicPr>
        <p:blipFill>
          <a:blip r:embed="rId25" cstate="email"/>
          <a:srcRect/>
          <a:stretch>
            <a:fillRect/>
          </a:stretch>
        </p:blipFill>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3"/>
          <p:cNvSpPr>
            <a:spLocks noGrp="1" noChangeArrowheads="1"/>
          </p:cNvSpPr>
          <p:nvPr>
            <p:ph type="body" idx="1"/>
          </p:nvPr>
        </p:nvSpPr>
        <p:spPr bwMode="auto">
          <a:xfrm>
            <a:off x="457200" y="14128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3077" name="Rectangle 4"/>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latinLnBrk="1" hangingPunct="1">
              <a:defRPr sz="1400"/>
            </a:lvl1pPr>
          </a:lstStyle>
          <a:p>
            <a:pPr>
              <a:defRPr/>
            </a:pPr>
            <a:endParaRPr lang="en-US"/>
          </a:p>
        </p:txBody>
      </p:sp>
      <p:sp>
        <p:nvSpPr>
          <p:cNvPr id="3078" name="Rectangle 5"/>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latinLnBrk="1" hangingPunct="1">
              <a:defRPr sz="1400"/>
            </a:lvl1pPr>
          </a:lstStyle>
          <a:p>
            <a:pPr>
              <a:defRPr/>
            </a:pPr>
            <a:endParaRPr lang="en-US"/>
          </a:p>
        </p:txBody>
      </p:sp>
      <p:sp>
        <p:nvSpPr>
          <p:cNvPr id="3079"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eaLnBrk="1" latinLnBrk="1" hangingPunct="1">
              <a:defRPr sz="1400"/>
            </a:lvl1pPr>
          </a:lstStyle>
          <a:p>
            <a:fld id="{6A79FAFB-EF42-4CCF-8357-D44054857492}" type="slidenum">
              <a:rPr lang="en-US" altLang="zh-CN"/>
              <a:t>‹#›</a:t>
            </a:fld>
            <a:endParaRPr lang="en-US" altLang="zh-CN"/>
          </a:p>
        </p:txBody>
      </p:sp>
      <p:sp>
        <p:nvSpPr>
          <p:cNvPr id="2056" name="Rectangle 24"/>
          <p:cNvSpPr>
            <a:spLocks noGrp="1" noChangeArrowheads="1"/>
          </p:cNvSpPr>
          <p:nvPr>
            <p:ph type="title"/>
          </p:nvPr>
        </p:nvSpPr>
        <p:spPr bwMode="auto">
          <a:xfrm>
            <a:off x="428625" y="260350"/>
            <a:ext cx="8229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ko-KR" smtClean="0"/>
              <a:t>Click To Edit Title Style</a:t>
            </a:r>
          </a:p>
        </p:txBody>
      </p:sp>
      <p:pic>
        <p:nvPicPr>
          <p:cNvPr id="2057" name="Picture 40" descr="img03"/>
          <p:cNvPicPr>
            <a:picLocks noChangeAspect="1" noChangeArrowheads="1"/>
          </p:cNvPicPr>
          <p:nvPr/>
        </p:nvPicPr>
        <p:blipFill>
          <a:blip r:embed="rId26" cstate="email"/>
          <a:srcRect/>
          <a:stretch>
            <a:fillRect/>
          </a:stretch>
        </p:blipFill>
        <p:spPr bwMode="auto">
          <a:xfrm>
            <a:off x="7524750" y="404813"/>
            <a:ext cx="6477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39" descr="img02"/>
          <p:cNvPicPr>
            <a:picLocks noChangeAspect="1" noChangeArrowheads="1"/>
          </p:cNvPicPr>
          <p:nvPr/>
        </p:nvPicPr>
        <p:blipFill>
          <a:blip r:embed="rId27" cstate="email"/>
          <a:srcRect/>
          <a:stretch>
            <a:fillRect/>
          </a:stretch>
        </p:blipFill>
        <p:spPr bwMode="auto">
          <a:xfrm>
            <a:off x="7885113" y="115888"/>
            <a:ext cx="115252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41" descr="bar-1"/>
          <p:cNvPicPr>
            <a:picLocks noChangeAspect="1" noChangeArrowheads="1"/>
          </p:cNvPicPr>
          <p:nvPr/>
        </p:nvPicPr>
        <p:blipFill>
          <a:blip r:embed="rId28" cstate="email"/>
          <a:srcRect/>
          <a:stretch>
            <a:fillRect/>
          </a:stretch>
        </p:blipFill>
        <p:spPr bwMode="auto">
          <a:xfrm>
            <a:off x="0" y="803275"/>
            <a:ext cx="91440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xStyles>
    <p:titleStyle>
      <a:lvl1pPr algn="l" rtl="0" eaLnBrk="1" fontAlgn="base" latinLnBrk="1" hangingPunct="1">
        <a:spcBef>
          <a:spcPct val="0"/>
        </a:spcBef>
        <a:spcAft>
          <a:spcPct val="0"/>
        </a:spcAft>
        <a:defRPr sz="3600">
          <a:solidFill>
            <a:schemeClr val="tx1"/>
          </a:solidFill>
          <a:latin typeface="+mj-lt"/>
          <a:ea typeface="+mj-ea"/>
          <a:cs typeface="+mj-cs"/>
        </a:defRPr>
      </a:lvl1pPr>
      <a:lvl2pPr algn="l" rtl="0" eaLnBrk="1" fontAlgn="base" latinLnBrk="1" hangingPunct="1">
        <a:spcBef>
          <a:spcPct val="0"/>
        </a:spcBef>
        <a:spcAft>
          <a:spcPct val="0"/>
        </a:spcAft>
        <a:defRPr sz="3600">
          <a:solidFill>
            <a:schemeClr val="tx1"/>
          </a:solidFill>
          <a:latin typeface="HY헤드라인M" pitchFamily="2" charset="-127"/>
          <a:ea typeface="HY헤드라인M" pitchFamily="2" charset="-127"/>
        </a:defRPr>
      </a:lvl2pPr>
      <a:lvl3pPr algn="l" rtl="0" eaLnBrk="1" fontAlgn="base" latinLnBrk="1" hangingPunct="1">
        <a:spcBef>
          <a:spcPct val="0"/>
        </a:spcBef>
        <a:spcAft>
          <a:spcPct val="0"/>
        </a:spcAft>
        <a:defRPr sz="3600">
          <a:solidFill>
            <a:schemeClr val="tx1"/>
          </a:solidFill>
          <a:latin typeface="HY헤드라인M" pitchFamily="2" charset="-127"/>
          <a:ea typeface="HY헤드라인M" pitchFamily="2" charset="-127"/>
        </a:defRPr>
      </a:lvl3pPr>
      <a:lvl4pPr algn="l" rtl="0" eaLnBrk="1" fontAlgn="base" latinLnBrk="1" hangingPunct="1">
        <a:spcBef>
          <a:spcPct val="0"/>
        </a:spcBef>
        <a:spcAft>
          <a:spcPct val="0"/>
        </a:spcAft>
        <a:defRPr sz="3600">
          <a:solidFill>
            <a:schemeClr val="tx1"/>
          </a:solidFill>
          <a:latin typeface="HY헤드라인M" pitchFamily="2" charset="-127"/>
          <a:ea typeface="HY헤드라인M" pitchFamily="2" charset="-127"/>
        </a:defRPr>
      </a:lvl4pPr>
      <a:lvl5pPr algn="l" rtl="0" eaLnBrk="1" fontAlgn="base" latinLnBrk="1" hangingPunct="1">
        <a:spcBef>
          <a:spcPct val="0"/>
        </a:spcBef>
        <a:spcAft>
          <a:spcPct val="0"/>
        </a:spcAft>
        <a:defRPr sz="3600">
          <a:solidFill>
            <a:schemeClr val="tx1"/>
          </a:solidFill>
          <a:latin typeface="HY헤드라인M" pitchFamily="2" charset="-127"/>
          <a:ea typeface="HY헤드라인M" pitchFamily="2" charset="-127"/>
        </a:defRPr>
      </a:lvl5pPr>
      <a:lvl6pPr marL="457200" algn="l" rtl="0" eaLnBrk="1" fontAlgn="base" latinLnBrk="1" hangingPunct="1">
        <a:spcBef>
          <a:spcPct val="0"/>
        </a:spcBef>
        <a:spcAft>
          <a:spcPct val="0"/>
        </a:spcAft>
        <a:defRPr sz="3600">
          <a:solidFill>
            <a:schemeClr val="tx1"/>
          </a:solidFill>
          <a:latin typeface="HY헤드라인M" pitchFamily="2" charset="-127"/>
          <a:ea typeface="HY헤드라인M" pitchFamily="2" charset="-127"/>
        </a:defRPr>
      </a:lvl6pPr>
      <a:lvl7pPr marL="914400" algn="l" rtl="0" eaLnBrk="1" fontAlgn="base" latinLnBrk="1" hangingPunct="1">
        <a:spcBef>
          <a:spcPct val="0"/>
        </a:spcBef>
        <a:spcAft>
          <a:spcPct val="0"/>
        </a:spcAft>
        <a:defRPr sz="3600">
          <a:solidFill>
            <a:schemeClr val="tx1"/>
          </a:solidFill>
          <a:latin typeface="HY헤드라인M" pitchFamily="2" charset="-127"/>
          <a:ea typeface="HY헤드라인M" pitchFamily="2" charset="-127"/>
        </a:defRPr>
      </a:lvl7pPr>
      <a:lvl8pPr marL="1371600" algn="l" rtl="0" eaLnBrk="1" fontAlgn="base" latinLnBrk="1" hangingPunct="1">
        <a:spcBef>
          <a:spcPct val="0"/>
        </a:spcBef>
        <a:spcAft>
          <a:spcPct val="0"/>
        </a:spcAft>
        <a:defRPr sz="3600">
          <a:solidFill>
            <a:schemeClr val="tx1"/>
          </a:solidFill>
          <a:latin typeface="HY헤드라인M" pitchFamily="2" charset="-127"/>
          <a:ea typeface="HY헤드라인M" pitchFamily="2" charset="-127"/>
        </a:defRPr>
      </a:lvl8pPr>
      <a:lvl9pPr marL="1828800" algn="l" rtl="0" eaLnBrk="1" fontAlgn="base" latinLnBrk="1" hangingPunct="1">
        <a:spcBef>
          <a:spcPct val="0"/>
        </a:spcBef>
        <a:spcAft>
          <a:spcPct val="0"/>
        </a:spcAft>
        <a:defRPr sz="3600">
          <a:solidFill>
            <a:schemeClr val="tx1"/>
          </a:solidFill>
          <a:latin typeface="HY헤드라인M" pitchFamily="2" charset="-127"/>
          <a:ea typeface="HY헤드라인M" pitchFamily="2" charset="-127"/>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ea typeface="+mn-ea"/>
        </a:defRPr>
      </a:lvl2pPr>
      <a:lvl3pPr marL="1143000" indent="-228600" algn="l" rtl="0" eaLnBrk="1" fontAlgn="base" latinLnBrk="1" hangingPunct="1">
        <a:spcBef>
          <a:spcPct val="20000"/>
        </a:spcBef>
        <a:spcAft>
          <a:spcPct val="0"/>
        </a:spcAft>
        <a:buChar char="•"/>
        <a:defRPr sz="2400">
          <a:solidFill>
            <a:schemeClr val="tx1"/>
          </a:solidFill>
          <a:latin typeface="+mn-lt"/>
          <a:ea typeface="+mn-ea"/>
        </a:defRPr>
      </a:lvl3pPr>
      <a:lvl4pPr marL="1600200" indent="-228600" algn="l" rtl="0" eaLnBrk="1" fontAlgn="base" latinLnBrk="1" hangingPunct="1">
        <a:spcBef>
          <a:spcPct val="20000"/>
        </a:spcBef>
        <a:spcAft>
          <a:spcPct val="0"/>
        </a:spcAft>
        <a:buChar char="–"/>
        <a:defRPr sz="2000">
          <a:solidFill>
            <a:schemeClr val="tx1"/>
          </a:solidFill>
          <a:latin typeface="+mn-lt"/>
          <a:ea typeface="+mn-ea"/>
        </a:defRPr>
      </a:lvl4pPr>
      <a:lvl5pPr marL="2057400" indent="-228600" algn="l" rtl="0" eaLnBrk="1" fontAlgn="base" latinLnBrk="1" hangingPunct="1">
        <a:spcBef>
          <a:spcPct val="20000"/>
        </a:spcBef>
        <a:spcAft>
          <a:spcPct val="0"/>
        </a:spcAft>
        <a:buChar char="»"/>
        <a:defRPr sz="2000">
          <a:solidFill>
            <a:schemeClr val="tx1"/>
          </a:solidFill>
          <a:latin typeface="+mn-lt"/>
          <a:ea typeface="+mn-ea"/>
        </a:defRPr>
      </a:lvl5pPr>
      <a:lvl6pPr marL="2514600" indent="-228600" algn="l" rtl="0" eaLnBrk="1" fontAlgn="base" latinLnBrk="1" hangingPunct="1">
        <a:spcBef>
          <a:spcPct val="20000"/>
        </a:spcBef>
        <a:spcAft>
          <a:spcPct val="0"/>
        </a:spcAft>
        <a:buChar char="»"/>
        <a:defRPr sz="2000">
          <a:solidFill>
            <a:schemeClr val="tx1"/>
          </a:solidFill>
          <a:latin typeface="+mn-lt"/>
          <a:ea typeface="+mn-ea"/>
        </a:defRPr>
      </a:lvl6pPr>
      <a:lvl7pPr marL="2971800" indent="-228600" algn="l" rtl="0" eaLnBrk="1" fontAlgn="base" latinLnBrk="1" hangingPunct="1">
        <a:spcBef>
          <a:spcPct val="20000"/>
        </a:spcBef>
        <a:spcAft>
          <a:spcPct val="0"/>
        </a:spcAft>
        <a:buChar char="»"/>
        <a:defRPr sz="2000">
          <a:solidFill>
            <a:schemeClr val="tx1"/>
          </a:solidFill>
          <a:latin typeface="+mn-lt"/>
          <a:ea typeface="+mn-ea"/>
        </a:defRPr>
      </a:lvl7pPr>
      <a:lvl8pPr marL="3429000" indent="-228600" algn="l" rtl="0" eaLnBrk="1" fontAlgn="base" latinLnBrk="1" hangingPunct="1">
        <a:spcBef>
          <a:spcPct val="20000"/>
        </a:spcBef>
        <a:spcAft>
          <a:spcPct val="0"/>
        </a:spcAft>
        <a:buChar char="»"/>
        <a:defRPr sz="2000">
          <a:solidFill>
            <a:schemeClr val="tx1"/>
          </a:solidFill>
          <a:latin typeface="+mn-lt"/>
          <a:ea typeface="+mn-ea"/>
        </a:defRPr>
      </a:lvl8pPr>
      <a:lvl9pPr marL="3886200" indent="-228600" algn="l" rtl="0" eaLnBrk="1" fontAlgn="base" latinLnBrk="1"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769077" y="2509409"/>
            <a:ext cx="7391400"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b="1" dirty="0" smtClean="0">
                <a:latin typeface="微软雅黑" panose="020B0503020204020204" charset="-122"/>
                <a:ea typeface="微软雅黑" panose="020B0503020204020204" charset="-122"/>
              </a:rPr>
              <a:t>单元主题写作</a:t>
            </a:r>
            <a:endParaRPr lang="zh-CN" altLang="en-US" sz="6600" b="1" dirty="0">
              <a:solidFill>
                <a:schemeClr val="tx1"/>
              </a:solidFill>
              <a:latin typeface="微软雅黑" panose="020B0503020204020204" charset="-122"/>
              <a:ea typeface="微软雅黑" panose="020B0503020204020204" charset="-122"/>
            </a:endParaRPr>
          </a:p>
        </p:txBody>
      </p:sp>
      <p:sp>
        <p:nvSpPr>
          <p:cNvPr id="2" name="Rectangle 5"/>
          <p:cNvSpPr/>
          <p:nvPr/>
        </p:nvSpPr>
        <p:spPr>
          <a:xfrm>
            <a:off x="298472" y="173829"/>
            <a:ext cx="5126533"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b="1" dirty="0" smtClean="0">
                <a:latin typeface="微软雅黑" panose="020B0503020204020204" charset="-122"/>
                <a:ea typeface="微软雅黑" panose="020B0503020204020204" charset="-122"/>
              </a:rPr>
              <a:t>Unit 5  </a:t>
            </a:r>
            <a:r>
              <a:rPr lang="en-US" altLang="zh-CN" dirty="0" smtClean="0">
                <a:latin typeface="微软雅黑" panose="020B0503020204020204" charset="-122"/>
                <a:ea typeface="微软雅黑" panose="020B0503020204020204" charset="-122"/>
              </a:rPr>
              <a:t>Look into Science</a:t>
            </a:r>
            <a:endParaRPr lang="zh-CN" altLang="en-US" dirty="0">
              <a:latin typeface="微软雅黑" panose="020B0503020204020204" charset="-122"/>
              <a:ea typeface="微软雅黑" panose="020B0503020204020204" charset="-122"/>
            </a:endParaRPr>
          </a:p>
        </p:txBody>
      </p:sp>
      <p:sp>
        <p:nvSpPr>
          <p:cNvPr id="5" name="矩形 4"/>
          <p:cNvSpPr/>
          <p:nvPr/>
        </p:nvSpPr>
        <p:spPr>
          <a:xfrm>
            <a:off x="2817532" y="5483877"/>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309801" y="981339"/>
            <a:ext cx="8582739" cy="5078313"/>
          </a:xfrm>
          <a:prstGeom prst="rect">
            <a:avLst/>
          </a:prstGeom>
          <a:noFill/>
          <a:ln w="9525">
            <a:noFill/>
            <a:miter lim="800000"/>
          </a:ln>
          <a:effectLst/>
        </p:spPr>
        <p:txBody>
          <a:bodyPr wrap="square">
            <a:spAutoFit/>
          </a:bodyPr>
          <a:lstStyle/>
          <a:p>
            <a:pPr>
              <a:lnSpc>
                <a:spcPct val="150000"/>
              </a:lnSpc>
            </a:pPr>
            <a:r>
              <a:rPr lang="zh-CN" altLang="en-US" sz="2400" b="1" dirty="0" smtClean="0">
                <a:latin typeface="Times New Roman" panose="02020603050405020304" pitchFamily="18" charset="0"/>
                <a:cs typeface="Times New Roman" panose="02020603050405020304" pitchFamily="18" charset="0"/>
              </a:rPr>
              <a:t>注意：</a:t>
            </a:r>
            <a:r>
              <a:rPr lang="en-US" altLang="zh-CN" sz="2400" b="1" dirty="0" smtClean="0">
                <a:latin typeface="Times New Roman" panose="02020603050405020304" pitchFamily="18" charset="0"/>
                <a:cs typeface="Times New Roman" panose="02020603050405020304" pitchFamily="18" charset="0"/>
              </a:rPr>
              <a:t>1. </a:t>
            </a:r>
            <a:r>
              <a:rPr lang="zh-CN" altLang="en-US" sz="2400" b="1" dirty="0" smtClean="0">
                <a:latin typeface="Times New Roman" panose="02020603050405020304" pitchFamily="18" charset="0"/>
                <a:cs typeface="Times New Roman" panose="02020603050405020304" pitchFamily="18" charset="0"/>
              </a:rPr>
              <a:t>文中应包括提示观点，可以适当发挥，增加自己的看法，使内容更连贯，更合理；</a:t>
            </a:r>
          </a:p>
          <a:p>
            <a:pPr>
              <a:lnSpc>
                <a:spcPct val="150000"/>
              </a:lnSpc>
            </a:pPr>
            <a:r>
              <a:rPr lang="en-US" altLang="zh-CN" sz="2400" b="1" dirty="0" smtClean="0">
                <a:latin typeface="Times New Roman" panose="02020603050405020304" pitchFamily="18" charset="0"/>
                <a:cs typeface="Times New Roman" panose="02020603050405020304" pitchFamily="18" charset="0"/>
              </a:rPr>
              <a:t>            2. 80</a:t>
            </a:r>
            <a:r>
              <a:rPr lang="zh-CN" altLang="en-US" sz="2400" b="1" dirty="0" smtClean="0">
                <a:latin typeface="Times New Roman" panose="02020603050405020304" pitchFamily="18" charset="0"/>
                <a:cs typeface="Times New Roman" panose="02020603050405020304" pitchFamily="18" charset="0"/>
              </a:rPr>
              <a:t>词左右。开头已给出，不计入总词数。</a:t>
            </a:r>
          </a:p>
          <a:p>
            <a:pPr>
              <a:lnSpc>
                <a:spcPct val="150000"/>
              </a:lnSpc>
            </a:pPr>
            <a:r>
              <a:rPr lang="zh-CN" altLang="en-US" sz="2400" b="1" dirty="0" smtClean="0">
                <a:latin typeface="Times New Roman" panose="02020603050405020304" pitchFamily="18" charset="0"/>
                <a:cs typeface="Times New Roman" panose="02020603050405020304" pitchFamily="18" charset="0"/>
              </a:rPr>
              <a:t>参考词汇：</a:t>
            </a:r>
            <a:r>
              <a:rPr lang="en-US" altLang="zh-CN" sz="2400" b="1" dirty="0" smtClean="0">
                <a:latin typeface="Times New Roman" panose="02020603050405020304" pitchFamily="18" charset="0"/>
                <a:cs typeface="Times New Roman" panose="02020603050405020304" pitchFamily="18" charset="0"/>
              </a:rPr>
              <a:t>the students' abilities, make proper use of</a:t>
            </a:r>
          </a:p>
          <a:p>
            <a:pPr>
              <a:lnSpc>
                <a:spcPct val="150000"/>
              </a:lnSpc>
            </a:pPr>
            <a:r>
              <a:rPr lang="en-US" altLang="zh-CN" sz="2400" b="1" dirty="0" smtClean="0">
                <a:latin typeface="Times New Roman" panose="02020603050405020304" pitchFamily="18" charset="0"/>
                <a:cs typeface="Times New Roman" panose="02020603050405020304" pitchFamily="18" charset="0"/>
              </a:rPr>
              <a:t>     Some students now have a new use for the Internet—use mobile phones to find out the answers to their homework. But different people have different ideas about it. ____________________________</a:t>
            </a:r>
          </a:p>
          <a:p>
            <a:pPr>
              <a:lnSpc>
                <a:spcPct val="150000"/>
              </a:lnSpc>
            </a:pPr>
            <a:r>
              <a:rPr lang="en-US" altLang="zh-CN" sz="2400" b="1" dirty="0" smtClean="0">
                <a:latin typeface="Times New Roman" panose="02020603050405020304" pitchFamily="18" charset="0"/>
                <a:cs typeface="Times New Roman" panose="02020603050405020304" pitchFamily="18" charset="0"/>
              </a:rPr>
              <a:t>_______________________________________________________</a:t>
            </a: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
        <p:nvSpPr>
          <p:cNvPr id="4" name="Text Box 6"/>
          <p:cNvSpPr txBox="1">
            <a:spLocks noChangeArrowheads="1"/>
          </p:cNvSpPr>
          <p:nvPr/>
        </p:nvSpPr>
        <p:spPr bwMode="auto">
          <a:xfrm>
            <a:off x="91440" y="1080605"/>
            <a:ext cx="8912793" cy="5108899"/>
          </a:xfrm>
          <a:prstGeom prst="rect">
            <a:avLst/>
          </a:prstGeom>
          <a:noFill/>
          <a:ln w="9525">
            <a:noFill/>
            <a:miter lim="800000"/>
          </a:ln>
        </p:spPr>
        <p:txBody>
          <a:bodyPr wrap="square">
            <a:spAutoFit/>
          </a:bodyPr>
          <a:lstStyle/>
          <a:p>
            <a:pPr>
              <a:lnSpc>
                <a:spcPct val="120000"/>
              </a:lnSpc>
            </a:pPr>
            <a:r>
              <a:rPr lang="en-US" altLang="zh-CN" sz="2400" b="1" i="1" dirty="0">
                <a:solidFill>
                  <a:srgbClr val="FF0000"/>
                </a:solidFill>
                <a:latin typeface="Times New Roman" panose="02020603050405020304" pitchFamily="18" charset="0"/>
                <a:cs typeface="Times New Roman" panose="02020603050405020304" pitchFamily="18" charset="0"/>
              </a:rPr>
              <a:t>One possible version</a:t>
            </a:r>
            <a:r>
              <a:rPr lang="zh-CN" altLang="en-US" sz="2400" b="1" i="1" dirty="0">
                <a:solidFill>
                  <a:srgbClr val="FF0000"/>
                </a:solidFill>
                <a:latin typeface="Times New Roman" panose="02020603050405020304" pitchFamily="18" charset="0"/>
                <a:cs typeface="Times New Roman" panose="02020603050405020304" pitchFamily="18" charset="0"/>
              </a:rPr>
              <a:t>：</a:t>
            </a:r>
          </a:p>
          <a:p>
            <a:pPr algn="just">
              <a:lnSpc>
                <a:spcPct val="125000"/>
              </a:lnSpc>
            </a:pPr>
            <a:r>
              <a:rPr lang="zh-CN" altLang="en-US" sz="2400" b="1" i="1" dirty="0">
                <a:latin typeface="Times New Roman" panose="02020603050405020304" pitchFamily="18" charset="0"/>
                <a:cs typeface="Times New Roman" panose="02020603050405020304" pitchFamily="18" charset="0"/>
              </a:rPr>
              <a:t>      </a:t>
            </a:r>
            <a:r>
              <a:rPr lang="en-US" altLang="en-US" sz="2400" b="1" i="1" dirty="0" smtClean="0">
                <a:latin typeface="Times New Roman" panose="02020603050405020304" pitchFamily="18" charset="0"/>
                <a:cs typeface="Times New Roman" panose="02020603050405020304" pitchFamily="18" charset="0"/>
              </a:rPr>
              <a:t>Some students now have a new use for the Internet—use mobile phones to find out the answers to their homework. But different people have different ideas about it. Some students think that they have so much homework every day that they don't have enough time. And some of the problems are too hard for them to work out. So they have to use mobile phones to find out the answers. However, I think copying the answers can't improve the students' abilities, and may make them stop thinking. In my opinion, we can make proper use of the Internet and can't depend on it. Studying online can be a way to help study, but the best way is to study by ourselves. </a:t>
            </a:r>
            <a:endParaRPr lang="en-US" altLang="en-US" sz="2400" b="1"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559832" y="1381310"/>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话题分析</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354807" y="1515929"/>
            <a:ext cx="63341" cy="414020"/>
          </a:xfrm>
          <a:prstGeom prst="rect">
            <a:avLst/>
          </a:prstGeom>
          <a:noFill/>
          <a:ln w="9525">
            <a:noFill/>
          </a:ln>
        </p:spPr>
      </p:pic>
      <p:sp>
        <p:nvSpPr>
          <p:cNvPr id="8" name="Text Box 7"/>
          <p:cNvSpPr txBox="1">
            <a:spLocks noChangeArrowheads="1"/>
          </p:cNvSpPr>
          <p:nvPr/>
        </p:nvSpPr>
        <p:spPr bwMode="auto">
          <a:xfrm>
            <a:off x="275512" y="2185299"/>
            <a:ext cx="8066630" cy="2862322"/>
          </a:xfrm>
          <a:prstGeom prst="rect">
            <a:avLst/>
          </a:prstGeom>
          <a:noFill/>
          <a:ln w="9525">
            <a:noFill/>
            <a:miter lim="800000"/>
          </a:ln>
          <a:effectLst/>
        </p:spPr>
        <p:txBody>
          <a:bodyPr wrap="square">
            <a:spAutoFit/>
          </a:bodyPr>
          <a:lstStyle/>
          <a:p>
            <a:pPr>
              <a:lnSpc>
                <a:spcPct val="150000"/>
              </a:lnSpc>
            </a:pPr>
            <a:r>
              <a:rPr lang="zh-CN" altLang="en-US" sz="3000" b="1" dirty="0" smtClean="0">
                <a:latin typeface="Times New Roman" panose="02020603050405020304" pitchFamily="18" charset="0"/>
                <a:cs typeface="Times New Roman" panose="02020603050405020304" pitchFamily="18" charset="0"/>
              </a:rPr>
              <a:t>    本单元的话题为“谈论科学”。通过本单元的学习，学生要能够用英语表达出科技对人们日常生活产生的影响。写作此话题时多采用一般现在时态。</a:t>
            </a:r>
            <a:endParaRPr lang="zh-CN" altLang="en-US" sz="3000" b="1" dirty="0">
              <a:latin typeface="Times New Roman" panose="02020603050405020304" pitchFamily="18" charset="0"/>
              <a:cs typeface="Times New Roman" panose="02020603050405020304" pitchFamily="18" charset="0"/>
            </a:endParaRP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77884" y="1039002"/>
            <a:ext cx="142218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典型例题</a:t>
            </a:r>
            <a:endParaRPr lang="zh-CN" altLang="en-US" sz="2400" b="1" dirty="0">
              <a:solidFill>
                <a:srgbClr val="00A6AD"/>
              </a:solidFill>
            </a:endParaRPr>
          </a:p>
        </p:txBody>
      </p:sp>
      <p:pic>
        <p:nvPicPr>
          <p:cNvPr id="7" name="Picture 4"/>
          <p:cNvPicPr>
            <a:picLocks noChangeAspect="1"/>
          </p:cNvPicPr>
          <p:nvPr/>
        </p:nvPicPr>
        <p:blipFill>
          <a:blip r:embed="rId2" cstate="email"/>
          <a:stretch>
            <a:fillRect/>
          </a:stretch>
        </p:blipFill>
        <p:spPr>
          <a:xfrm>
            <a:off x="561429" y="1188861"/>
            <a:ext cx="63341" cy="414020"/>
          </a:xfrm>
          <a:prstGeom prst="rect">
            <a:avLst/>
          </a:prstGeom>
          <a:noFill/>
          <a:ln w="9525">
            <a:noFill/>
          </a:ln>
        </p:spPr>
      </p:pic>
      <p:sp>
        <p:nvSpPr>
          <p:cNvPr id="8" name="Rectangle 1"/>
          <p:cNvSpPr>
            <a:spLocks noChangeArrowheads="1"/>
          </p:cNvSpPr>
          <p:nvPr/>
        </p:nvSpPr>
        <p:spPr bwMode="auto">
          <a:xfrm>
            <a:off x="350782" y="1618034"/>
            <a:ext cx="8431860" cy="1712520"/>
          </a:xfrm>
          <a:prstGeom prst="rect">
            <a:avLst/>
          </a:prstGeom>
          <a:noFill/>
          <a:ln w="9525">
            <a:noFill/>
            <a:miter lim="800000"/>
          </a:ln>
        </p:spPr>
        <p:txBody>
          <a:bodyPr wrap="square" anchor="ctr">
            <a:spAutoFit/>
          </a:bodyPr>
          <a:lstStyle/>
          <a:p>
            <a:pPr>
              <a:lnSpc>
                <a:spcPct val="130000"/>
              </a:lnSpc>
              <a:buFont typeface="Arial" panose="020B0604020202020204" pitchFamily="34" charset="0"/>
              <a:buNone/>
            </a:pP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    2016•</a:t>
            </a:r>
            <a:r>
              <a:rPr lang="zh-CN" altLang="en-US" sz="2800" b="1" dirty="0" smtClean="0">
                <a:latin typeface="Times New Roman" panose="02020603050405020304" pitchFamily="18" charset="0"/>
                <a:ea typeface="宋体" panose="02010600030101010101" pitchFamily="2" charset="-122"/>
                <a:cs typeface="Times New Roman" panose="02020603050405020304" pitchFamily="18" charset="0"/>
              </a:rPr>
              <a:t>南充改编    对于“中学生在校是否可以使用手机”，不同学生有不同的看法，请你根据下面表格中的提示写一篇短文，向某英语报社投稿。</a:t>
            </a:r>
            <a:endParaRPr lang="zh-CN" altLang="en-US" sz="28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5"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graphicFrame>
        <p:nvGraphicFramePr>
          <p:cNvPr id="6" name="表格 5"/>
          <p:cNvGraphicFramePr>
            <a:graphicFrameLocks noGrp="1"/>
          </p:cNvGraphicFramePr>
          <p:nvPr/>
        </p:nvGraphicFramePr>
        <p:xfrm>
          <a:off x="742951" y="3337560"/>
          <a:ext cx="7600950" cy="1953197"/>
        </p:xfrm>
        <a:graphic>
          <a:graphicData uri="http://schemas.openxmlformats.org/drawingml/2006/table">
            <a:tbl>
              <a:tblPr/>
              <a:tblGrid>
                <a:gridCol w="1825872">
                  <a:extLst>
                    <a:ext uri="{9D8B030D-6E8A-4147-A177-3AD203B41FA5}">
                      <a16:colId xmlns:a16="http://schemas.microsoft.com/office/drawing/2014/main" val="20000"/>
                    </a:ext>
                  </a:extLst>
                </a:gridCol>
                <a:gridCol w="2682055">
                  <a:extLst>
                    <a:ext uri="{9D8B030D-6E8A-4147-A177-3AD203B41FA5}">
                      <a16:colId xmlns:a16="http://schemas.microsoft.com/office/drawing/2014/main" val="20001"/>
                    </a:ext>
                  </a:extLst>
                </a:gridCol>
                <a:gridCol w="3093023">
                  <a:extLst>
                    <a:ext uri="{9D8B030D-6E8A-4147-A177-3AD203B41FA5}">
                      <a16:colId xmlns:a16="http://schemas.microsoft.com/office/drawing/2014/main" val="20002"/>
                    </a:ext>
                  </a:extLst>
                </a:gridCol>
              </a:tblGrid>
              <a:tr h="533400">
                <a:tc>
                  <a:txBody>
                    <a:bodyPr/>
                    <a:lstStyle/>
                    <a:p>
                      <a:pPr algn="ctr">
                        <a:spcAft>
                          <a:spcPts val="0"/>
                        </a:spcAft>
                      </a:pPr>
                      <a:r>
                        <a:rPr lang="zh-CN" sz="2400" b="1" kern="100" dirty="0">
                          <a:latin typeface="Times New Roman" panose="02020603050405020304"/>
                          <a:ea typeface="宋体" panose="02010600030101010101" pitchFamily="2" charset="-122"/>
                          <a:cs typeface="Times New Roman" panose="02020603050405020304"/>
                        </a:rPr>
                        <a:t>观点</a:t>
                      </a:r>
                      <a:endParaRPr lang="zh-CN" sz="2400" b="1" kern="100" dirty="0">
                        <a:latin typeface="宋体" panose="02010600030101010101" pitchFamily="2" charset="-122"/>
                        <a:ea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b="1" kern="100" dirty="0">
                          <a:latin typeface="Times New Roman" panose="02020603050405020304"/>
                          <a:ea typeface="宋体" panose="02010600030101010101" pitchFamily="2" charset="-122"/>
                          <a:cs typeface="Times New Roman" panose="02020603050405020304"/>
                        </a:rPr>
                        <a:t>赞成</a:t>
                      </a:r>
                      <a:endParaRPr lang="zh-CN" sz="2400" b="1" kern="100" dirty="0">
                        <a:latin typeface="宋体" panose="02010600030101010101" pitchFamily="2" charset="-122"/>
                        <a:ea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b="1" kern="100" dirty="0">
                          <a:latin typeface="Times New Roman" panose="02020603050405020304"/>
                          <a:ea typeface="宋体" panose="02010600030101010101" pitchFamily="2" charset="-122"/>
                          <a:cs typeface="Times New Roman" panose="02020603050405020304"/>
                        </a:rPr>
                        <a:t>反对</a:t>
                      </a:r>
                      <a:endParaRPr lang="zh-CN" sz="2400" b="1" kern="100" dirty="0">
                        <a:latin typeface="宋体" panose="02010600030101010101" pitchFamily="2" charset="-122"/>
                        <a:ea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spcAft>
                          <a:spcPts val="0"/>
                        </a:spcAft>
                      </a:pPr>
                      <a:r>
                        <a:rPr lang="zh-CN" sz="2400" b="1" kern="100" dirty="0">
                          <a:latin typeface="Times New Roman" panose="02020603050405020304"/>
                          <a:ea typeface="宋体" panose="02010600030101010101" pitchFamily="2" charset="-122"/>
                          <a:cs typeface="Times New Roman" panose="02020603050405020304"/>
                        </a:rPr>
                        <a:t>理由</a:t>
                      </a:r>
                      <a:endParaRPr lang="zh-CN" sz="2400" b="1" kern="100" dirty="0">
                        <a:latin typeface="宋体" panose="02010600030101010101" pitchFamily="2" charset="-122"/>
                        <a:ea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en-US" sz="2400" b="1" kern="100" dirty="0">
                          <a:latin typeface="Times New Roman" panose="02020603050405020304"/>
                          <a:ea typeface="宋体" panose="02010600030101010101" pitchFamily="2" charset="-122"/>
                          <a:cs typeface="Courier New" panose="02070309020205020404"/>
                        </a:rPr>
                        <a:t>1. </a:t>
                      </a:r>
                      <a:r>
                        <a:rPr lang="zh-CN" sz="2400" b="1" kern="100" dirty="0">
                          <a:latin typeface="Times New Roman" panose="02020603050405020304"/>
                          <a:ea typeface="宋体" panose="02010600030101010101" pitchFamily="2" charset="-122"/>
                          <a:cs typeface="Times New Roman" panose="02020603050405020304"/>
                        </a:rPr>
                        <a:t>便于联系</a:t>
                      </a:r>
                      <a:endParaRPr lang="zh-CN" sz="2400" b="1" kern="100" dirty="0">
                        <a:latin typeface="宋体" panose="02010600030101010101" pitchFamily="2" charset="-122"/>
                        <a:ea typeface="宋体" panose="02010600030101010101" pitchFamily="2" charset="-122"/>
                        <a:cs typeface="Courier New" panose="02070309020205020404"/>
                      </a:endParaRPr>
                    </a:p>
                    <a:p>
                      <a:pPr algn="l">
                        <a:lnSpc>
                          <a:spcPct val="130000"/>
                        </a:lnSpc>
                        <a:spcAft>
                          <a:spcPts val="0"/>
                        </a:spcAft>
                      </a:pPr>
                      <a:r>
                        <a:rPr lang="en-US" sz="2400" b="1" kern="100" dirty="0">
                          <a:latin typeface="Times New Roman" panose="02020603050405020304"/>
                          <a:ea typeface="宋体" panose="02010600030101010101" pitchFamily="2" charset="-122"/>
                          <a:cs typeface="Courier New" panose="02070309020205020404"/>
                        </a:rPr>
                        <a:t>2. </a:t>
                      </a:r>
                      <a:r>
                        <a:rPr lang="zh-CN" sz="2400" b="1" kern="100" dirty="0">
                          <a:latin typeface="Times New Roman" panose="02020603050405020304"/>
                          <a:ea typeface="宋体" panose="02010600030101010101" pitchFamily="2" charset="-122"/>
                          <a:cs typeface="Times New Roman" panose="02020603050405020304"/>
                        </a:rPr>
                        <a:t>获取信息</a:t>
                      </a:r>
                      <a:endParaRPr lang="zh-CN" sz="2400" b="1" kern="100" dirty="0">
                        <a:latin typeface="宋体" panose="02010600030101010101" pitchFamily="2" charset="-122"/>
                        <a:ea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30000"/>
                        </a:lnSpc>
                        <a:spcAft>
                          <a:spcPts val="0"/>
                        </a:spcAft>
                      </a:pPr>
                      <a:r>
                        <a:rPr lang="en-US" sz="2400" b="1" kern="100" dirty="0">
                          <a:solidFill>
                            <a:schemeClr val="tx1"/>
                          </a:solidFill>
                          <a:latin typeface="Times New Roman" panose="02020603050405020304"/>
                          <a:ea typeface="宋体" panose="02010600030101010101" pitchFamily="2" charset="-122"/>
                          <a:cs typeface="Courier New" panose="02070309020205020404"/>
                        </a:rPr>
                        <a:t>1. </a:t>
                      </a:r>
                      <a:r>
                        <a:rPr lang="zh-CN" sz="2400" b="1" kern="100" dirty="0">
                          <a:solidFill>
                            <a:schemeClr val="tx1"/>
                          </a:solidFill>
                          <a:latin typeface="Times New Roman" panose="02020603050405020304"/>
                          <a:ea typeface="宋体" panose="02010600030101010101" pitchFamily="2" charset="-122"/>
                          <a:cs typeface="Courier New" panose="02070309020205020404"/>
                        </a:rPr>
                        <a:t>浪费时间</a:t>
                      </a:r>
                    </a:p>
                    <a:p>
                      <a:pPr marL="0" algn="l" defTabSz="914400" rtl="0" eaLnBrk="1" latinLnBrk="0" hangingPunct="1">
                        <a:lnSpc>
                          <a:spcPct val="130000"/>
                        </a:lnSpc>
                        <a:spcAft>
                          <a:spcPts val="0"/>
                        </a:spcAft>
                      </a:pPr>
                      <a:r>
                        <a:rPr lang="en-US" sz="2400" b="1" kern="100" dirty="0">
                          <a:solidFill>
                            <a:schemeClr val="tx1"/>
                          </a:solidFill>
                          <a:latin typeface="Times New Roman" panose="02020603050405020304"/>
                          <a:ea typeface="宋体" panose="02010600030101010101" pitchFamily="2" charset="-122"/>
                          <a:cs typeface="Courier New" panose="02070309020205020404"/>
                        </a:rPr>
                        <a:t>2. </a:t>
                      </a:r>
                      <a:r>
                        <a:rPr lang="zh-CN" sz="2400" b="1" kern="100" dirty="0">
                          <a:solidFill>
                            <a:schemeClr val="tx1"/>
                          </a:solidFill>
                          <a:latin typeface="Times New Roman" panose="02020603050405020304"/>
                          <a:ea typeface="宋体" panose="02010600030101010101" pitchFamily="2" charset="-122"/>
                          <a:cs typeface="Courier New" panose="02070309020205020404"/>
                        </a:rPr>
                        <a:t>危害身心健康</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9938">
                <a:tc gridSpan="3">
                  <a:txBody>
                    <a:bodyPr/>
                    <a:lstStyle/>
                    <a:p>
                      <a:pPr algn="ctr">
                        <a:spcAft>
                          <a:spcPts val="0"/>
                        </a:spcAft>
                      </a:pPr>
                      <a:r>
                        <a:rPr lang="zh-CN" sz="2400" b="1" kern="100" dirty="0">
                          <a:latin typeface="Times New Roman" panose="02020603050405020304"/>
                          <a:ea typeface="宋体" panose="02010600030101010101" pitchFamily="2" charset="-122"/>
                          <a:cs typeface="Times New Roman" panose="02020603050405020304"/>
                        </a:rPr>
                        <a:t>你的观点及理由</a:t>
                      </a:r>
                      <a:endParaRPr lang="zh-CN" sz="2400" b="1" kern="100" dirty="0">
                        <a:latin typeface="宋体" panose="02010600030101010101" pitchFamily="2" charset="-122"/>
                        <a:ea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2"/>
                  </a:ext>
                </a:extLst>
              </a:tr>
            </a:tbl>
          </a:graphicData>
        </a:graphic>
      </p:graphicFrame>
      <p:sp>
        <p:nvSpPr>
          <p:cNvPr id="9" name="Rectangle 1"/>
          <p:cNvSpPr>
            <a:spLocks noChangeArrowheads="1"/>
          </p:cNvSpPr>
          <p:nvPr/>
        </p:nvSpPr>
        <p:spPr bwMode="auto">
          <a:xfrm>
            <a:off x="350782" y="5433865"/>
            <a:ext cx="8431860" cy="1000980"/>
          </a:xfrm>
          <a:prstGeom prst="rect">
            <a:avLst/>
          </a:prstGeom>
          <a:noFill/>
          <a:ln w="9525">
            <a:noFill/>
            <a:miter lim="800000"/>
          </a:ln>
        </p:spPr>
        <p:txBody>
          <a:bodyPr wrap="square" anchor="ctr">
            <a:spAutoFit/>
          </a:bodyPr>
          <a:lstStyle/>
          <a:p>
            <a:pPr>
              <a:lnSpc>
                <a:spcPct val="130000"/>
              </a:lnSpc>
              <a:buFont typeface="Arial" panose="020B0604020202020204" pitchFamily="34" charset="0"/>
              <a:buNone/>
            </a:pP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要求： </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包含所有要点，不逐字翻译，围绕要点适当发挥；</a:t>
            </a:r>
          </a:p>
          <a:p>
            <a:pPr>
              <a:lnSpc>
                <a:spcPct val="130000"/>
              </a:lnSpc>
              <a:buFont typeface="Arial" panose="020B0604020202020204" pitchFamily="34" charset="0"/>
              <a:buNone/>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2</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．文中不得出现真实人名、地名、校名等；</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3</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100</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词左右。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par>
                          <p:cTn id="13" fill="hold">
                            <p:stCondLst>
                              <p:cond delay="1000"/>
                            </p:stCondLst>
                            <p:childTnLst>
                              <p:par>
                                <p:cTn id="14" presetID="3" presetClass="entr" presetSubtype="1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par>
                          <p:cTn id="17" fill="hold">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utoUpdateAnimBg="0"/>
      <p:bldP spid="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559832" y="1381310"/>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思路点拨</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3" cstate="email"/>
          <a:stretch>
            <a:fillRect/>
          </a:stretch>
        </p:blipFill>
        <p:spPr>
          <a:xfrm>
            <a:off x="354807" y="1515929"/>
            <a:ext cx="63341" cy="414020"/>
          </a:xfrm>
          <a:prstGeom prst="rect">
            <a:avLst/>
          </a:prstGeom>
          <a:noFill/>
          <a:ln w="9525">
            <a:noFill/>
          </a:ln>
        </p:spPr>
      </p:pic>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
        <p:nvSpPr>
          <p:cNvPr id="9" name="椭圆 8"/>
          <p:cNvSpPr/>
          <p:nvPr/>
        </p:nvSpPr>
        <p:spPr>
          <a:xfrm>
            <a:off x="582930" y="2133600"/>
            <a:ext cx="1634490" cy="899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开篇点题</a:t>
            </a:r>
            <a:endParaRPr lang="zh-CN" altLang="en-US" b="1" dirty="0">
              <a:solidFill>
                <a:schemeClr val="tx1"/>
              </a:solidFill>
            </a:endParaRPr>
          </a:p>
        </p:txBody>
      </p:sp>
      <p:sp>
        <p:nvSpPr>
          <p:cNvPr id="10" name="下箭头 9"/>
          <p:cNvSpPr/>
          <p:nvPr/>
        </p:nvSpPr>
        <p:spPr>
          <a:xfrm>
            <a:off x="1097280" y="3048000"/>
            <a:ext cx="445770" cy="5486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1" name="右箭头 10"/>
          <p:cNvSpPr/>
          <p:nvPr/>
        </p:nvSpPr>
        <p:spPr>
          <a:xfrm>
            <a:off x="2331720" y="2286000"/>
            <a:ext cx="891540" cy="5334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3314700" y="2164080"/>
            <a:ext cx="5177790" cy="8534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latin typeface="Times New Roman" panose="02020603050405020304" pitchFamily="18" charset="0"/>
                <a:cs typeface="Times New Roman" panose="02020603050405020304" pitchFamily="18" charset="0"/>
              </a:rPr>
              <a:t>Different students have different opinions about it.</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
        <p:nvSpPr>
          <p:cNvPr id="14" name="椭圆 13"/>
          <p:cNvSpPr/>
          <p:nvPr/>
        </p:nvSpPr>
        <p:spPr>
          <a:xfrm>
            <a:off x="525780" y="3596640"/>
            <a:ext cx="1634490" cy="899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具体描写</a:t>
            </a:r>
            <a:endParaRPr lang="zh-CN" altLang="en-US" b="1" dirty="0">
              <a:solidFill>
                <a:schemeClr val="tx1"/>
              </a:solidFill>
            </a:endParaRPr>
          </a:p>
        </p:txBody>
      </p:sp>
      <p:sp>
        <p:nvSpPr>
          <p:cNvPr id="15" name="右箭头 14"/>
          <p:cNvSpPr/>
          <p:nvPr/>
        </p:nvSpPr>
        <p:spPr>
          <a:xfrm>
            <a:off x="2263140" y="3810000"/>
            <a:ext cx="891540" cy="5334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268980" y="3627120"/>
            <a:ext cx="4491990" cy="8534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latin typeface="Times New Roman" panose="02020603050405020304" pitchFamily="18" charset="0"/>
                <a:cs typeface="Times New Roman" panose="02020603050405020304" pitchFamily="18" charset="0"/>
              </a:rPr>
              <a:t>Some students think…   However, some…</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
        <p:nvSpPr>
          <p:cNvPr id="18" name="下箭头 17"/>
          <p:cNvSpPr/>
          <p:nvPr/>
        </p:nvSpPr>
        <p:spPr>
          <a:xfrm>
            <a:off x="1131570" y="4572000"/>
            <a:ext cx="445770" cy="5486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9" name="椭圆 18"/>
          <p:cNvSpPr/>
          <p:nvPr/>
        </p:nvSpPr>
        <p:spPr>
          <a:xfrm>
            <a:off x="560070" y="5151120"/>
            <a:ext cx="1634490" cy="899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表达看法</a:t>
            </a:r>
            <a:endParaRPr lang="zh-CN" altLang="en-US" b="1" dirty="0">
              <a:solidFill>
                <a:schemeClr val="tx1"/>
              </a:solidFill>
            </a:endParaRPr>
          </a:p>
        </p:txBody>
      </p:sp>
      <p:sp>
        <p:nvSpPr>
          <p:cNvPr id="20" name="右箭头 19"/>
          <p:cNvSpPr/>
          <p:nvPr/>
        </p:nvSpPr>
        <p:spPr>
          <a:xfrm>
            <a:off x="2240280" y="5318760"/>
            <a:ext cx="891540" cy="5334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3200400" y="5151120"/>
            <a:ext cx="3989070" cy="8534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latin typeface="Times New Roman" panose="02020603050405020304" pitchFamily="18" charset="0"/>
                <a:cs typeface="Times New Roman" panose="02020603050405020304" pitchFamily="18" charset="0"/>
              </a:rPr>
              <a:t>In my opinion, students can’t use…</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par>
                          <p:cTn id="17" fill="hold">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linds(horizontal)">
                                      <p:cBhvr>
                                        <p:cTn id="20" dur="500"/>
                                        <p:tgtEl>
                                          <p:spTgt spid="13"/>
                                        </p:tgtEl>
                                      </p:cBhvr>
                                    </p:animEffect>
                                  </p:childTnLst>
                                </p:cTn>
                              </p:par>
                            </p:childTnLst>
                          </p:cTn>
                        </p:par>
                        <p:par>
                          <p:cTn id="21" fill="hold">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linds(horizontal)">
                                      <p:cBhvr>
                                        <p:cTn id="24" dur="500"/>
                                        <p:tgtEl>
                                          <p:spTgt spid="10"/>
                                        </p:tgtEl>
                                      </p:cBhvr>
                                    </p:animEffect>
                                  </p:childTnLst>
                                </p:cTn>
                              </p:par>
                            </p:childTnLst>
                          </p:cTn>
                        </p:par>
                        <p:par>
                          <p:cTn id="25" fill="hold">
                            <p:stCondLst>
                              <p:cond delay="2500"/>
                            </p:stCondLst>
                            <p:childTnLst>
                              <p:par>
                                <p:cTn id="26" presetID="3" presetClass="entr" presetSubtype="1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linds(horizontal)">
                                      <p:cBhvr>
                                        <p:cTn id="28" dur="500"/>
                                        <p:tgtEl>
                                          <p:spTgt spid="14"/>
                                        </p:tgtEl>
                                      </p:cBhvr>
                                    </p:animEffect>
                                  </p:childTnLst>
                                </p:cTn>
                              </p:par>
                            </p:childTnLst>
                          </p:cTn>
                        </p:par>
                        <p:par>
                          <p:cTn id="29" fill="hold">
                            <p:stCondLst>
                              <p:cond delay="3000"/>
                            </p:stCondLst>
                            <p:childTnLst>
                              <p:par>
                                <p:cTn id="30" presetID="3" presetClass="entr" presetSubtype="1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par>
                          <p:cTn id="33" fill="hold">
                            <p:stCondLst>
                              <p:cond delay="3500"/>
                            </p:stCondLst>
                            <p:childTnLst>
                              <p:par>
                                <p:cTn id="34" presetID="3" presetClass="entr" presetSubtype="1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blinds(horizontal)">
                                      <p:cBhvr>
                                        <p:cTn id="36" dur="500"/>
                                        <p:tgtEl>
                                          <p:spTgt spid="16"/>
                                        </p:tgtEl>
                                      </p:cBhvr>
                                    </p:animEffect>
                                  </p:childTnLst>
                                </p:cTn>
                              </p:par>
                            </p:childTnLst>
                          </p:cTn>
                        </p:par>
                        <p:par>
                          <p:cTn id="37" fill="hold">
                            <p:stCondLst>
                              <p:cond delay="4000"/>
                            </p:stCondLst>
                            <p:childTnLst>
                              <p:par>
                                <p:cTn id="38" presetID="3" presetClass="entr" presetSubtype="1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linds(horizontal)">
                                      <p:cBhvr>
                                        <p:cTn id="40" dur="500"/>
                                        <p:tgtEl>
                                          <p:spTgt spid="18"/>
                                        </p:tgtEl>
                                      </p:cBhvr>
                                    </p:animEffect>
                                  </p:childTnLst>
                                </p:cTn>
                              </p:par>
                            </p:childTnLst>
                          </p:cTn>
                        </p:par>
                        <p:par>
                          <p:cTn id="41" fill="hold">
                            <p:stCondLst>
                              <p:cond delay="4500"/>
                            </p:stCondLst>
                            <p:childTnLst>
                              <p:par>
                                <p:cTn id="42" presetID="3" presetClass="entr" presetSubtype="10"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linds(horizontal)">
                                      <p:cBhvr>
                                        <p:cTn id="44" dur="500"/>
                                        <p:tgtEl>
                                          <p:spTgt spid="19"/>
                                        </p:tgtEl>
                                      </p:cBhvr>
                                    </p:animEffect>
                                  </p:childTnLst>
                                </p:cTn>
                              </p:par>
                            </p:childTnLst>
                          </p:cTn>
                        </p:par>
                        <p:par>
                          <p:cTn id="45" fill="hold">
                            <p:stCondLst>
                              <p:cond delay="5000"/>
                            </p:stCondLst>
                            <p:childTnLst>
                              <p:par>
                                <p:cTn id="46" presetID="3" presetClass="entr" presetSubtype="10"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blinds(horizontal)">
                                      <p:cBhvr>
                                        <p:cTn id="48" dur="500"/>
                                        <p:tgtEl>
                                          <p:spTgt spid="20"/>
                                        </p:tgtEl>
                                      </p:cBhvr>
                                    </p:animEffect>
                                  </p:childTnLst>
                                </p:cTn>
                              </p:par>
                            </p:childTnLst>
                          </p:cTn>
                        </p:par>
                        <p:par>
                          <p:cTn id="49" fill="hold">
                            <p:stCondLst>
                              <p:cond delay="5500"/>
                            </p:stCondLst>
                            <p:childTnLst>
                              <p:par>
                                <p:cTn id="50" presetID="3" presetClass="entr" presetSubtype="1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10" grpId="0" animBg="1"/>
      <p:bldP spid="11" grpId="0" animBg="1"/>
      <p:bldP spid="13" grpId="0" animBg="1"/>
      <p:bldP spid="14" grpId="0" animBg="1"/>
      <p:bldP spid="15" grpId="0" animBg="1"/>
      <p:bldP spid="16" grpId="0" animBg="1"/>
      <p:bldP spid="18" grpId="0" animBg="1"/>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559832" y="1346268"/>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素材积累</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354807" y="1515929"/>
            <a:ext cx="63341" cy="414020"/>
          </a:xfrm>
          <a:prstGeom prst="rect">
            <a:avLst/>
          </a:prstGeom>
          <a:noFill/>
          <a:ln w="9525">
            <a:noFill/>
          </a:ln>
        </p:spPr>
      </p:pic>
      <p:sp>
        <p:nvSpPr>
          <p:cNvPr id="8" name="Text Box 7"/>
          <p:cNvSpPr txBox="1">
            <a:spLocks noChangeArrowheads="1"/>
          </p:cNvSpPr>
          <p:nvPr/>
        </p:nvSpPr>
        <p:spPr bwMode="auto">
          <a:xfrm>
            <a:off x="458392" y="2139579"/>
            <a:ext cx="8066630" cy="4524315"/>
          </a:xfrm>
          <a:prstGeom prst="rect">
            <a:avLst/>
          </a:prstGeom>
          <a:noFill/>
          <a:ln w="9525">
            <a:noFill/>
            <a:miter lim="800000"/>
          </a:ln>
          <a:effectLst/>
        </p:spPr>
        <p:txBody>
          <a:bodyPr wrap="square">
            <a:spAutoFit/>
          </a:bodyPr>
          <a:lstStyle/>
          <a:p>
            <a:pPr>
              <a:lnSpc>
                <a:spcPct val="200000"/>
              </a:lnSpc>
            </a:pPr>
            <a:r>
              <a:rPr lang="zh-CN" altLang="en-US" sz="2400" b="1" dirty="0" smtClean="0">
                <a:latin typeface="Times New Roman" panose="02020603050405020304" pitchFamily="18" charset="0"/>
                <a:cs typeface="Times New Roman" panose="02020603050405020304" pitchFamily="18" charset="0"/>
              </a:rPr>
              <a:t>常用短语</a:t>
            </a:r>
          </a:p>
          <a:p>
            <a:pPr>
              <a:lnSpc>
                <a:spcPct val="200000"/>
              </a:lnSpc>
            </a:pP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．花费时间做某事</a:t>
            </a:r>
            <a:r>
              <a:rPr lang="en-US" altLang="zh-CN" sz="2400" b="1" dirty="0" smtClean="0">
                <a:latin typeface="Times New Roman" panose="02020603050405020304" pitchFamily="18" charset="0"/>
                <a:cs typeface="Times New Roman" panose="02020603050405020304" pitchFamily="18" charset="0"/>
              </a:rPr>
              <a:t>________________</a:t>
            </a:r>
          </a:p>
          <a:p>
            <a:pPr>
              <a:lnSpc>
                <a:spcPct val="200000"/>
              </a:lnSpc>
            </a:pPr>
            <a:r>
              <a:rPr lang="en-US" altLang="zh-CN" sz="2400" b="1" dirty="0" smtClean="0">
                <a:latin typeface="Times New Roman" panose="02020603050405020304" pitchFamily="18" charset="0"/>
                <a:cs typeface="Times New Roman" panose="02020603050405020304" pitchFamily="18" charset="0"/>
              </a:rPr>
              <a:t>2</a:t>
            </a:r>
            <a:r>
              <a:rPr lang="zh-CN" altLang="en-US" sz="2400" b="1" dirty="0" smtClean="0">
                <a:latin typeface="Times New Roman" panose="02020603050405020304" pitchFamily="18" charset="0"/>
                <a:cs typeface="Times New Roman" panose="02020603050405020304" pitchFamily="18" charset="0"/>
              </a:rPr>
              <a:t>．对</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有益</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害处</a:t>
            </a:r>
            <a:r>
              <a:rPr lang="en-US" altLang="zh-CN" sz="2400" b="1" dirty="0" smtClean="0">
                <a:latin typeface="Times New Roman" panose="02020603050405020304" pitchFamily="18" charset="0"/>
                <a:cs typeface="Times New Roman" panose="02020603050405020304" pitchFamily="18" charset="0"/>
              </a:rPr>
              <a:t>________________</a:t>
            </a:r>
          </a:p>
          <a:p>
            <a:pPr>
              <a:lnSpc>
                <a:spcPct val="200000"/>
              </a:lnSpc>
            </a:pPr>
            <a:r>
              <a:rPr lang="en-US" altLang="zh-CN" sz="2400" b="1" dirty="0" smtClean="0">
                <a:latin typeface="Times New Roman" panose="02020603050405020304" pitchFamily="18" charset="0"/>
                <a:cs typeface="Times New Roman" panose="02020603050405020304" pitchFamily="18" charset="0"/>
              </a:rPr>
              <a:t>3</a:t>
            </a:r>
            <a:r>
              <a:rPr lang="zh-CN" altLang="en-US" sz="2400" b="1" dirty="0" smtClean="0">
                <a:latin typeface="Times New Roman" panose="02020603050405020304" pitchFamily="18" charset="0"/>
                <a:cs typeface="Times New Roman" panose="02020603050405020304" pitchFamily="18" charset="0"/>
              </a:rPr>
              <a:t>．远离</a:t>
            </a:r>
            <a:r>
              <a:rPr lang="en-US" altLang="zh-CN" sz="2400" b="1" dirty="0" smtClean="0">
                <a:latin typeface="Times New Roman" panose="02020603050405020304" pitchFamily="18" charset="0"/>
                <a:cs typeface="Times New Roman" panose="02020603050405020304" pitchFamily="18" charset="0"/>
              </a:rPr>
              <a:t>________________</a:t>
            </a:r>
          </a:p>
          <a:p>
            <a:pPr>
              <a:lnSpc>
                <a:spcPct val="200000"/>
              </a:lnSpc>
            </a:pPr>
            <a:r>
              <a:rPr lang="en-US" altLang="zh-CN" sz="2400" b="1" dirty="0" smtClean="0">
                <a:latin typeface="Times New Roman" panose="02020603050405020304" pitchFamily="18" charset="0"/>
                <a:cs typeface="Times New Roman" panose="02020603050405020304" pitchFamily="18" charset="0"/>
              </a:rPr>
              <a:t>4</a:t>
            </a:r>
            <a:r>
              <a:rPr lang="zh-CN" altLang="en-US" sz="2400" b="1" dirty="0" smtClean="0">
                <a:latin typeface="Times New Roman" panose="02020603050405020304" pitchFamily="18" charset="0"/>
                <a:cs typeface="Times New Roman" panose="02020603050405020304" pitchFamily="18" charset="0"/>
              </a:rPr>
              <a:t>．依靠；依赖</a:t>
            </a:r>
            <a:r>
              <a:rPr lang="en-US" altLang="zh-CN" sz="2400" b="1" dirty="0" smtClean="0">
                <a:latin typeface="Times New Roman" panose="02020603050405020304" pitchFamily="18" charset="0"/>
                <a:cs typeface="Times New Roman" panose="02020603050405020304" pitchFamily="18" charset="0"/>
              </a:rPr>
              <a:t>________________</a:t>
            </a:r>
          </a:p>
          <a:p>
            <a:pPr>
              <a:lnSpc>
                <a:spcPct val="200000"/>
              </a:lnSpc>
            </a:pPr>
            <a:r>
              <a:rPr lang="en-US" altLang="zh-CN" sz="2400" b="1" dirty="0" smtClean="0">
                <a:latin typeface="Times New Roman" panose="02020603050405020304" pitchFamily="18" charset="0"/>
                <a:cs typeface="Times New Roman" panose="02020603050405020304" pitchFamily="18" charset="0"/>
              </a:rPr>
              <a:t>5</a:t>
            </a:r>
            <a:r>
              <a:rPr lang="zh-CN" altLang="en-US" sz="2400" b="1" dirty="0" smtClean="0">
                <a:latin typeface="Times New Roman" panose="02020603050405020304" pitchFamily="18" charset="0"/>
                <a:cs typeface="Times New Roman" panose="02020603050405020304" pitchFamily="18" charset="0"/>
              </a:rPr>
              <a:t>．与</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联系</a:t>
            </a:r>
            <a:r>
              <a:rPr lang="en-US" altLang="zh-CN" sz="2400" b="1" dirty="0" smtClean="0">
                <a:latin typeface="Times New Roman" panose="02020603050405020304" pitchFamily="18" charset="0"/>
                <a:cs typeface="Times New Roman" panose="02020603050405020304" pitchFamily="18" charset="0"/>
              </a:rPr>
              <a:t>________________</a:t>
            </a:r>
          </a:p>
        </p:txBody>
      </p:sp>
      <p:sp>
        <p:nvSpPr>
          <p:cNvPr id="12" name="Rectangle 17"/>
          <p:cNvSpPr>
            <a:spLocks noChangeArrowheads="1"/>
          </p:cNvSpPr>
          <p:nvPr/>
        </p:nvSpPr>
        <p:spPr bwMode="auto">
          <a:xfrm>
            <a:off x="3111495" y="3036674"/>
            <a:ext cx="2907467"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spend time doing </a:t>
            </a:r>
            <a:r>
              <a:rPr lang="en-US" altLang="zh-CN" sz="2400" b="1" dirty="0" err="1" smtClean="0">
                <a:solidFill>
                  <a:srgbClr val="FF0000"/>
                </a:solidFill>
                <a:latin typeface="Times New Roman" panose="02020603050405020304" pitchFamily="18" charset="0"/>
                <a:cs typeface="Times New Roman" panose="02020603050405020304" pitchFamily="18" charset="0"/>
              </a:rPr>
              <a:t>sth</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
        <p:nvSpPr>
          <p:cNvPr id="9" name="Rectangle 17"/>
          <p:cNvSpPr>
            <a:spLocks noChangeArrowheads="1"/>
          </p:cNvSpPr>
          <p:nvPr/>
        </p:nvSpPr>
        <p:spPr bwMode="auto">
          <a:xfrm>
            <a:off x="3305805" y="3768194"/>
            <a:ext cx="2321271"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be good/bad for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Rectangle 17"/>
          <p:cNvSpPr>
            <a:spLocks noChangeArrowheads="1"/>
          </p:cNvSpPr>
          <p:nvPr/>
        </p:nvSpPr>
        <p:spPr bwMode="auto">
          <a:xfrm>
            <a:off x="1945636" y="4423514"/>
            <a:ext cx="2296162"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stay away from</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Rectangle 17"/>
          <p:cNvSpPr>
            <a:spLocks noChangeArrowheads="1"/>
          </p:cNvSpPr>
          <p:nvPr/>
        </p:nvSpPr>
        <p:spPr bwMode="auto">
          <a:xfrm>
            <a:off x="2693244" y="5124554"/>
            <a:ext cx="187198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depend on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3" name="Rectangle 17"/>
          <p:cNvSpPr>
            <a:spLocks noChangeArrowheads="1"/>
          </p:cNvSpPr>
          <p:nvPr/>
        </p:nvSpPr>
        <p:spPr bwMode="auto">
          <a:xfrm>
            <a:off x="2734305" y="5825594"/>
            <a:ext cx="2892771"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keep in touch with</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ox(in)">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2" grpId="0"/>
      <p:bldP spid="9" grpId="0"/>
      <p:bldP spid="10" grpId="0"/>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492682" y="1423298"/>
            <a:ext cx="8249384" cy="2677656"/>
          </a:xfrm>
          <a:prstGeom prst="rect">
            <a:avLst/>
          </a:prstGeom>
          <a:noFill/>
          <a:ln w="9525">
            <a:noFill/>
            <a:miter lim="800000"/>
          </a:ln>
          <a:effectLst/>
        </p:spPr>
        <p:txBody>
          <a:bodyPr wrap="square">
            <a:spAutoFit/>
          </a:bodyPr>
          <a:lstStyle/>
          <a:p>
            <a:pPr>
              <a:lnSpc>
                <a:spcPct val="150000"/>
              </a:lnSpc>
            </a:pPr>
            <a:r>
              <a:rPr lang="zh-CN" altLang="en-US" sz="2800" b="1" dirty="0" smtClean="0">
                <a:latin typeface="Times New Roman" panose="02020603050405020304" pitchFamily="18" charset="0"/>
                <a:cs typeface="Times New Roman" panose="02020603050405020304" pitchFamily="18" charset="0"/>
              </a:rPr>
              <a:t>常用句子</a:t>
            </a:r>
          </a:p>
          <a:p>
            <a:pPr>
              <a:lnSpc>
                <a:spcPct val="150000"/>
              </a:lnSpc>
            </a:pPr>
            <a:r>
              <a:rPr lang="en-US" altLang="zh-CN" sz="2800" b="1" dirty="0" smtClean="0">
                <a:latin typeface="Times New Roman" panose="02020603050405020304" pitchFamily="18" charset="0"/>
                <a:cs typeface="Times New Roman" panose="02020603050405020304" pitchFamily="18" charset="0"/>
              </a:rPr>
              <a:t>1</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It's convenient for us to keep in touch with others.</a:t>
            </a:r>
          </a:p>
          <a:p>
            <a:pPr>
              <a:lnSpc>
                <a:spcPct val="150000"/>
              </a:lnSpc>
            </a:pPr>
            <a:r>
              <a:rPr lang="en-US" altLang="zh-CN" sz="2800" b="1" dirty="0" smtClean="0">
                <a:latin typeface="Times New Roman" panose="02020603050405020304" pitchFamily="18" charset="0"/>
                <a:cs typeface="Times New Roman" panose="02020603050405020304" pitchFamily="18" charset="0"/>
              </a:rPr>
              <a:t>2</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It can also cause many problems.</a:t>
            </a:r>
          </a:p>
          <a:p>
            <a:pPr>
              <a:lnSpc>
                <a:spcPct val="150000"/>
              </a:lnSpc>
            </a:pPr>
            <a:r>
              <a:rPr lang="en-US" altLang="zh-CN" sz="2800" b="1" dirty="0" smtClean="0">
                <a:latin typeface="Times New Roman" panose="02020603050405020304" pitchFamily="18" charset="0"/>
                <a:cs typeface="Times New Roman" panose="02020603050405020304" pitchFamily="18" charset="0"/>
              </a:rPr>
              <a:t>3</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It also has bad effects on us students.</a:t>
            </a: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663573" y="1171173"/>
            <a:ext cx="142218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高分模板</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514827" y="1287329"/>
            <a:ext cx="63341" cy="414020"/>
          </a:xfrm>
          <a:prstGeom prst="rect">
            <a:avLst/>
          </a:prstGeom>
          <a:noFill/>
          <a:ln w="9525">
            <a:noFill/>
          </a:ln>
        </p:spPr>
      </p:pic>
      <p:sp>
        <p:nvSpPr>
          <p:cNvPr id="8" name="Text Box 7"/>
          <p:cNvSpPr txBox="1">
            <a:spLocks noChangeArrowheads="1"/>
          </p:cNvSpPr>
          <p:nvPr/>
        </p:nvSpPr>
        <p:spPr bwMode="auto">
          <a:xfrm>
            <a:off x="321231" y="1864960"/>
            <a:ext cx="8457009" cy="2246769"/>
          </a:xfrm>
          <a:prstGeom prst="rect">
            <a:avLst/>
          </a:prstGeom>
          <a:noFill/>
          <a:ln w="9525">
            <a:noFill/>
            <a:miter lim="800000"/>
          </a:ln>
          <a:effectLst/>
        </p:spPr>
        <p:txBody>
          <a:bodyPr wrap="square">
            <a:spAutoFit/>
          </a:bodyPr>
          <a:lstStyle/>
          <a:p>
            <a:pPr algn="just"/>
            <a:r>
              <a:rPr lang="en-US" altLang="zh-CN" sz="2000" b="1" dirty="0" smtClean="0">
                <a:latin typeface="Times New Roman" panose="02020603050405020304" pitchFamily="18" charset="0"/>
                <a:cs typeface="Times New Roman" panose="02020603050405020304" pitchFamily="18" charset="0"/>
              </a:rPr>
              <a:t>    Nowadays, ①</a:t>
            </a:r>
            <a:r>
              <a:rPr lang="en-US" altLang="zh-CN" sz="2000" b="1" u="sng" dirty="0" smtClean="0">
                <a:latin typeface="Times New Roman" panose="02020603050405020304" pitchFamily="18" charset="0"/>
                <a:cs typeface="Times New Roman" panose="02020603050405020304" pitchFamily="18" charset="0"/>
              </a:rPr>
              <a:t>more and more </a:t>
            </a:r>
            <a:r>
              <a:rPr lang="en-US" altLang="zh-CN" sz="2000" b="1" dirty="0" smtClean="0">
                <a:latin typeface="Times New Roman" panose="02020603050405020304" pitchFamily="18" charset="0"/>
                <a:cs typeface="Times New Roman" panose="02020603050405020304" pitchFamily="18" charset="0"/>
              </a:rPr>
              <a:t>teenagers use mobile phones. Can middle school students use mobile phones at school? Different students have different opinions about it.</a:t>
            </a:r>
          </a:p>
          <a:p>
            <a:pPr algn="just"/>
            <a:r>
              <a:rPr lang="en-US" altLang="zh-CN" sz="2000" b="1" dirty="0" smtClean="0">
                <a:latin typeface="Times New Roman" panose="02020603050405020304" pitchFamily="18" charset="0"/>
                <a:cs typeface="Times New Roman" panose="02020603050405020304" pitchFamily="18" charset="0"/>
              </a:rPr>
              <a:t>     Some students think they can use mobile phones at school. ②</a:t>
            </a:r>
            <a:r>
              <a:rPr lang="en-US" altLang="zh-CN" sz="2000" b="1" u="sng" dirty="0" smtClean="0">
                <a:latin typeface="Times New Roman" panose="02020603050405020304" pitchFamily="18" charset="0"/>
                <a:cs typeface="Times New Roman" panose="02020603050405020304" pitchFamily="18" charset="0"/>
              </a:rPr>
              <a:t>First</a:t>
            </a:r>
            <a:r>
              <a:rPr lang="en-US" altLang="zh-CN" sz="2000" b="1" dirty="0" smtClean="0">
                <a:latin typeface="Times New Roman" panose="02020603050405020304" pitchFamily="18" charset="0"/>
                <a:cs typeface="Times New Roman" panose="02020603050405020304" pitchFamily="18" charset="0"/>
              </a:rPr>
              <a:t>, it's convenient for them to call their parents, teachers or friends. </a:t>
            </a:r>
            <a:r>
              <a:rPr lang="en-US" altLang="zh-CN" sz="2000" b="1" u="sng" dirty="0" smtClean="0">
                <a:latin typeface="Times New Roman" panose="02020603050405020304" pitchFamily="18" charset="0"/>
                <a:cs typeface="Times New Roman" panose="02020603050405020304" pitchFamily="18" charset="0"/>
              </a:rPr>
              <a:t>Second</a:t>
            </a:r>
            <a:r>
              <a:rPr lang="en-US" altLang="zh-CN" sz="2000" b="1" dirty="0" smtClean="0">
                <a:latin typeface="Times New Roman" panose="02020603050405020304" pitchFamily="18" charset="0"/>
                <a:cs typeface="Times New Roman" panose="02020603050405020304" pitchFamily="18" charset="0"/>
              </a:rPr>
              <a:t>, they can search what they need on mobile phones. For example, they can look up new words and look through news.</a:t>
            </a: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
        <p:nvSpPr>
          <p:cNvPr id="9" name="Text Box 7"/>
          <p:cNvSpPr txBox="1">
            <a:spLocks noChangeArrowheads="1"/>
          </p:cNvSpPr>
          <p:nvPr/>
        </p:nvSpPr>
        <p:spPr bwMode="auto">
          <a:xfrm>
            <a:off x="321230" y="4372561"/>
            <a:ext cx="8457009" cy="1938992"/>
          </a:xfrm>
          <a:prstGeom prst="rect">
            <a:avLst/>
          </a:prstGeom>
          <a:noFill/>
          <a:ln w="9525">
            <a:noFill/>
            <a:miter lim="800000"/>
          </a:ln>
          <a:effectLst/>
        </p:spPr>
        <p:txBody>
          <a:bodyPr wrap="square">
            <a:spAutoFit/>
          </a:bodyPr>
          <a:lstStyle/>
          <a:p>
            <a:pPr algn="just"/>
            <a:r>
              <a:rPr lang="en-US" altLang="zh-CN" sz="2000" b="1" dirty="0" smtClean="0">
                <a:latin typeface="Times New Roman" panose="02020603050405020304" pitchFamily="18" charset="0"/>
                <a:cs typeface="Times New Roman" panose="02020603050405020304" pitchFamily="18" charset="0"/>
              </a:rPr>
              <a:t>    ③</a:t>
            </a:r>
            <a:r>
              <a:rPr lang="en-US" altLang="zh-CN" sz="2000" b="1" u="sng" dirty="0" smtClean="0">
                <a:latin typeface="Times New Roman" panose="02020603050405020304" pitchFamily="18" charset="0"/>
                <a:cs typeface="Times New Roman" panose="02020603050405020304" pitchFamily="18" charset="0"/>
              </a:rPr>
              <a:t>However</a:t>
            </a:r>
            <a:r>
              <a:rPr lang="en-US" altLang="zh-CN" sz="2000" b="1" dirty="0" smtClean="0">
                <a:latin typeface="Times New Roman" panose="02020603050405020304" pitchFamily="18" charset="0"/>
                <a:cs typeface="Times New Roman" panose="02020603050405020304" pitchFamily="18" charset="0"/>
              </a:rPr>
              <a:t>, some students disagree. They think using mobile phones at school is a waste of time. Many students spend too much time on games and QQ. Besides, it's unhealthy for the mind and the body, such as hurting eyes, making some bad friends.</a:t>
            </a:r>
          </a:p>
          <a:p>
            <a:pPr algn="just"/>
            <a:r>
              <a:rPr lang="en-US" altLang="zh-CN" sz="2000" b="1" dirty="0" smtClean="0">
                <a:latin typeface="Times New Roman" panose="02020603050405020304" pitchFamily="18" charset="0"/>
                <a:cs typeface="Times New Roman" panose="02020603050405020304" pitchFamily="18" charset="0"/>
              </a:rPr>
              <a:t>    ④</a:t>
            </a:r>
            <a:r>
              <a:rPr lang="en-US" altLang="zh-CN" sz="2000" b="1" u="sng" dirty="0" smtClean="0">
                <a:latin typeface="Times New Roman" panose="02020603050405020304" pitchFamily="18" charset="0"/>
                <a:cs typeface="Times New Roman" panose="02020603050405020304" pitchFamily="18" charset="0"/>
              </a:rPr>
              <a:t>In my opinion</a:t>
            </a:r>
            <a:r>
              <a:rPr lang="en-US" altLang="zh-CN" sz="2000" b="1" dirty="0" smtClean="0">
                <a:latin typeface="Times New Roman" panose="02020603050405020304" pitchFamily="18" charset="0"/>
                <a:cs typeface="Times New Roman" panose="02020603050405020304" pitchFamily="18" charset="0"/>
              </a:rPr>
              <a:t>, students can't use mobile phones at school. It's bad for their health and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559832" y="1381310"/>
            <a:ext cx="142218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名师点评</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354807" y="1515929"/>
            <a:ext cx="63341" cy="414020"/>
          </a:xfrm>
          <a:prstGeom prst="rect">
            <a:avLst/>
          </a:prstGeom>
          <a:noFill/>
          <a:ln w="9525">
            <a:noFill/>
          </a:ln>
        </p:spPr>
      </p:pic>
      <p:sp>
        <p:nvSpPr>
          <p:cNvPr id="8" name="Text Box 7"/>
          <p:cNvSpPr txBox="1">
            <a:spLocks noChangeArrowheads="1"/>
          </p:cNvSpPr>
          <p:nvPr/>
        </p:nvSpPr>
        <p:spPr bwMode="auto">
          <a:xfrm>
            <a:off x="458392" y="2139578"/>
            <a:ext cx="8066630" cy="2792239"/>
          </a:xfrm>
          <a:prstGeom prst="rect">
            <a:avLst/>
          </a:prstGeom>
          <a:noFill/>
          <a:ln w="9525">
            <a:noFill/>
            <a:miter lim="800000"/>
          </a:ln>
          <a:effectLst/>
        </p:spPr>
        <p:txBody>
          <a:bodyPr wrap="square">
            <a:spAutoFit/>
          </a:bodyPr>
          <a:lstStyle/>
          <a:p>
            <a:pPr>
              <a:lnSpc>
                <a:spcPct val="150000"/>
              </a:lnSpc>
            </a:pPr>
            <a:r>
              <a:rPr lang="zh-CN" altLang="en-US" sz="2400" b="1" dirty="0" smtClean="0">
                <a:latin typeface="Times New Roman" panose="02020603050405020304" pitchFamily="18" charset="0"/>
                <a:cs typeface="Times New Roman" panose="02020603050405020304" pitchFamily="18" charset="0"/>
              </a:rPr>
              <a:t>①开篇点题。</a:t>
            </a:r>
            <a:r>
              <a:rPr lang="en-US" altLang="zh-CN" sz="2400" b="1" dirty="0" smtClean="0">
                <a:latin typeface="Times New Roman" panose="02020603050405020304" pitchFamily="18" charset="0"/>
                <a:cs typeface="Times New Roman" panose="02020603050405020304" pitchFamily="18" charset="0"/>
              </a:rPr>
              <a:t>more and more</a:t>
            </a:r>
            <a:r>
              <a:rPr lang="zh-CN" altLang="en-US" sz="2400" b="1" dirty="0" smtClean="0">
                <a:latin typeface="Times New Roman" panose="02020603050405020304" pitchFamily="18" charset="0"/>
                <a:cs typeface="Times New Roman" panose="02020603050405020304" pitchFamily="18" charset="0"/>
              </a:rPr>
              <a:t>的使用体现出使用手机的人数之多。</a:t>
            </a:r>
          </a:p>
          <a:p>
            <a:pPr>
              <a:lnSpc>
                <a:spcPct val="150000"/>
              </a:lnSpc>
            </a:pPr>
            <a:r>
              <a:rPr lang="zh-CN" altLang="en-US" sz="2400" b="1" dirty="0" smtClean="0">
                <a:latin typeface="Times New Roman" panose="02020603050405020304" pitchFamily="18" charset="0"/>
                <a:cs typeface="Times New Roman" panose="02020603050405020304" pitchFamily="18" charset="0"/>
              </a:rPr>
              <a:t>② </a:t>
            </a:r>
            <a:r>
              <a:rPr lang="en-US" altLang="zh-CN" sz="2400" b="1" dirty="0" smtClean="0">
                <a:latin typeface="Times New Roman" panose="02020603050405020304" pitchFamily="18" charset="0"/>
                <a:cs typeface="Times New Roman" panose="02020603050405020304" pitchFamily="18" charset="0"/>
              </a:rPr>
              <a:t>first, second</a:t>
            </a:r>
            <a:r>
              <a:rPr lang="zh-CN" altLang="en-US" sz="2400" b="1" dirty="0" smtClean="0">
                <a:latin typeface="Times New Roman" panose="02020603050405020304" pitchFamily="18" charset="0"/>
                <a:cs typeface="Times New Roman" panose="02020603050405020304" pitchFamily="18" charset="0"/>
              </a:rPr>
              <a:t>的恰当运用使文章层次分明。</a:t>
            </a:r>
          </a:p>
          <a:p>
            <a:pPr>
              <a:lnSpc>
                <a:spcPct val="150000"/>
              </a:lnSpc>
            </a:pPr>
            <a:r>
              <a:rPr lang="zh-CN" altLang="en-US" sz="2400" b="1" dirty="0" smtClean="0">
                <a:latin typeface="Times New Roman" panose="02020603050405020304" pitchFamily="18" charset="0"/>
                <a:cs typeface="Times New Roman" panose="02020603050405020304" pitchFamily="18" charset="0"/>
              </a:rPr>
              <a:t>③转折词</a:t>
            </a:r>
            <a:r>
              <a:rPr lang="en-US" altLang="zh-CN" sz="2400" b="1" dirty="0" smtClean="0">
                <a:latin typeface="Times New Roman" panose="02020603050405020304" pitchFamily="18" charset="0"/>
                <a:cs typeface="Times New Roman" panose="02020603050405020304" pitchFamily="18" charset="0"/>
              </a:rPr>
              <a:t>however</a:t>
            </a:r>
            <a:r>
              <a:rPr lang="zh-CN" altLang="en-US" sz="2400" b="1" dirty="0" smtClean="0">
                <a:latin typeface="Times New Roman" panose="02020603050405020304" pitchFamily="18" charset="0"/>
                <a:cs typeface="Times New Roman" panose="02020603050405020304" pitchFamily="18" charset="0"/>
              </a:rPr>
              <a:t>运用巧妙，自然过渡到使用手机的弊端上。</a:t>
            </a:r>
          </a:p>
          <a:p>
            <a:pPr>
              <a:lnSpc>
                <a:spcPct val="150000"/>
              </a:lnSpc>
            </a:pPr>
            <a:r>
              <a:rPr lang="zh-CN" altLang="en-US" sz="2400" b="1" dirty="0" smtClean="0">
                <a:latin typeface="Times New Roman" panose="02020603050405020304" pitchFamily="18" charset="0"/>
                <a:cs typeface="Times New Roman" panose="02020603050405020304" pitchFamily="18" charset="0"/>
              </a:rPr>
              <a:t>④</a:t>
            </a:r>
            <a:r>
              <a:rPr lang="en-US" altLang="zh-CN" sz="2400" b="1" dirty="0" smtClean="0">
                <a:latin typeface="Times New Roman" panose="02020603050405020304" pitchFamily="18" charset="0"/>
                <a:cs typeface="Times New Roman" panose="02020603050405020304" pitchFamily="18" charset="0"/>
              </a:rPr>
              <a:t>In my opinion</a:t>
            </a:r>
            <a:r>
              <a:rPr lang="zh-CN" altLang="en-US" sz="2400" b="1" dirty="0" smtClean="0">
                <a:latin typeface="Times New Roman" panose="02020603050405020304" pitchFamily="18" charset="0"/>
                <a:cs typeface="Times New Roman" panose="02020603050405020304" pitchFamily="18" charset="0"/>
              </a:rPr>
              <a:t>的使用引出了自己的观点，结构完整。</a:t>
            </a: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616982" y="1046030"/>
            <a:ext cx="142218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小试身手</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457677" y="1150169"/>
            <a:ext cx="63341" cy="414020"/>
          </a:xfrm>
          <a:prstGeom prst="rect">
            <a:avLst/>
          </a:prstGeom>
          <a:noFill/>
          <a:ln w="9525">
            <a:noFill/>
          </a:ln>
        </p:spPr>
      </p:pic>
      <p:sp>
        <p:nvSpPr>
          <p:cNvPr id="8" name="Text Box 7"/>
          <p:cNvSpPr txBox="1">
            <a:spLocks noChangeArrowheads="1"/>
          </p:cNvSpPr>
          <p:nvPr/>
        </p:nvSpPr>
        <p:spPr bwMode="auto">
          <a:xfrm>
            <a:off x="412671" y="1667139"/>
            <a:ext cx="8582739" cy="2862322"/>
          </a:xfrm>
          <a:prstGeom prst="rect">
            <a:avLst/>
          </a:prstGeom>
          <a:noFill/>
          <a:ln w="9525">
            <a:noFill/>
            <a:miter lim="800000"/>
          </a:ln>
          <a:effectLst/>
        </p:spPr>
        <p:txBody>
          <a:bodyPr wrap="square">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    2016•</a:t>
            </a:r>
            <a:r>
              <a:rPr lang="zh-CN" altLang="en-US" sz="2400" b="1" dirty="0" smtClean="0">
                <a:latin typeface="Times New Roman" panose="02020603050405020304" pitchFamily="18" charset="0"/>
                <a:cs typeface="Times New Roman" panose="02020603050405020304" pitchFamily="18" charset="0"/>
              </a:rPr>
              <a:t>天水    随着手机使用的日益广泛，“作业帮”等手机运用软件出现，现在，手机又有了新的用途</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随时查找作业答案。</a:t>
            </a:r>
          </a:p>
          <a:p>
            <a:pPr>
              <a:lnSpc>
                <a:spcPct val="150000"/>
              </a:lnSpc>
            </a:pPr>
            <a:r>
              <a:rPr lang="zh-CN" altLang="en-US" sz="2400" b="1" dirty="0" smtClean="0">
                <a:latin typeface="Times New Roman" panose="02020603050405020304" pitchFamily="18" charset="0"/>
                <a:cs typeface="Times New Roman" panose="02020603050405020304" pitchFamily="18" charset="0"/>
              </a:rPr>
              <a:t>部分学生认为：有时作业太多，太难，不得不向手机求助。</a:t>
            </a:r>
          </a:p>
          <a:p>
            <a:pPr>
              <a:lnSpc>
                <a:spcPct val="150000"/>
              </a:lnSpc>
            </a:pPr>
            <a:r>
              <a:rPr lang="zh-CN" altLang="en-US" sz="2400" b="1" dirty="0" smtClean="0">
                <a:latin typeface="Times New Roman" panose="02020603050405020304" pitchFamily="18" charset="0"/>
                <a:cs typeface="Times New Roman" panose="02020603050405020304" pitchFamily="18" charset="0"/>
              </a:rPr>
              <a:t>自己的观点：</a:t>
            </a:r>
            <a:r>
              <a:rPr lang="en-US" altLang="zh-CN" sz="2400" b="1" dirty="0" smtClean="0">
                <a:latin typeface="Times New Roman" panose="02020603050405020304" pitchFamily="18" charset="0"/>
                <a:cs typeface="Times New Roman" panose="02020603050405020304" pitchFamily="18" charset="0"/>
              </a:rPr>
              <a:t>1. </a:t>
            </a:r>
            <a:r>
              <a:rPr lang="zh-CN" altLang="en-US" sz="2400" b="1" dirty="0" smtClean="0">
                <a:latin typeface="Times New Roman" panose="02020603050405020304" pitchFamily="18" charset="0"/>
                <a:cs typeface="Times New Roman" panose="02020603050405020304" pitchFamily="18" charset="0"/>
              </a:rPr>
              <a:t>抄写答案不能提高学生的学习能力，只能阻止学生思考；</a:t>
            </a:r>
            <a:r>
              <a:rPr lang="en-US" altLang="zh-CN" sz="2400" b="1" dirty="0" smtClean="0">
                <a:latin typeface="Times New Roman" panose="02020603050405020304" pitchFamily="18" charset="0"/>
                <a:cs typeface="Times New Roman" panose="02020603050405020304" pitchFamily="18" charset="0"/>
              </a:rPr>
              <a:t>2. </a:t>
            </a:r>
            <a:r>
              <a:rPr lang="zh-CN" altLang="en-US" sz="2400" b="1" dirty="0" smtClean="0">
                <a:latin typeface="Times New Roman" panose="02020603050405020304" pitchFamily="18" charset="0"/>
                <a:cs typeface="Times New Roman" panose="02020603050405020304" pitchFamily="18" charset="0"/>
              </a:rPr>
              <a:t>恰当运用网络，不依赖网络。</a:t>
            </a: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theme/theme1.xml><?xml version="1.0" encoding="utf-8"?>
<a:theme xmlns:a="http://schemas.openxmlformats.org/drawingml/2006/main" name="WWW.2PPT.COM&#10;">
  <a:themeElements>
    <a:clrScheme name="디자인 사용자 지정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디자인 사용자 지정">
      <a:majorFont>
        <a:latin typeface="HY헤드라인M"/>
        <a:ea typeface="HY헤드라인M"/>
        <a:cs typeface=""/>
      </a:majorFont>
      <a:minorFont>
        <a:latin typeface="Gulim"/>
        <a:ea typeface="Guli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1" hangingPunct="1">
          <a:lnSpc>
            <a:spcPct val="100000"/>
          </a:lnSpc>
          <a:spcBef>
            <a:spcPct val="0"/>
          </a:spcBef>
          <a:spcAft>
            <a:spcPct val="0"/>
          </a:spcAft>
          <a:buClrTx/>
          <a:buSzTx/>
          <a:buFontTx/>
          <a:buNone/>
          <a:defRPr kumimoji="0" lang="ko-KR" sz="1800" b="0" i="0" u="none" strike="noStrike" cap="none" normalizeH="0" baseline="0" smtClean="0">
            <a:ln>
              <a:noFill/>
            </a:ln>
            <a:solidFill>
              <a:schemeClr val="tx1"/>
            </a:solidFill>
            <a:effectLst/>
            <a:latin typeface="Gulim" pitchFamily="34" charset="-127"/>
            <a:ea typeface="Gulim" pitchFamily="34"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1" hangingPunct="1">
          <a:lnSpc>
            <a:spcPct val="100000"/>
          </a:lnSpc>
          <a:spcBef>
            <a:spcPct val="0"/>
          </a:spcBef>
          <a:spcAft>
            <a:spcPct val="0"/>
          </a:spcAft>
          <a:buClrTx/>
          <a:buSzTx/>
          <a:buFontTx/>
          <a:buNone/>
          <a:defRPr kumimoji="0" lang="ko-KR" sz="1800" b="0" i="0" u="none" strike="noStrike" cap="none" normalizeH="0" baseline="0" smtClean="0">
            <a:ln>
              <a:noFill/>
            </a:ln>
            <a:solidFill>
              <a:schemeClr val="tx1"/>
            </a:solidFill>
            <a:effectLst/>
            <a:latin typeface="Gulim" pitchFamily="34" charset="-127"/>
            <a:ea typeface="Gulim" pitchFamily="34" charset="-127"/>
          </a:defRPr>
        </a:defPPr>
      </a:lstStyle>
    </a:lnDef>
  </a:objectDefaults>
  <a:extraClrSchemeLst>
    <a:extraClrScheme>
      <a:clrScheme name="디자인 사용자 지정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디자인 사용자 지정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디자인 사용자 지정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디자인 사용자 지정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디자인 사용자 지정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디자인 사용자 지정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디자인 사용자 지정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디자인 사용자 지정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디자인 사용자 지정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디자인 사용자 지정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디자인 사용자 지정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디자인 사용자 지정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主题55</Template>
  <TotalTime>0</TotalTime>
  <Words>839</Words>
  <Application>Microsoft Office PowerPoint</Application>
  <PresentationFormat>全屏显示(4:3)</PresentationFormat>
  <Paragraphs>73</Paragraphs>
  <Slides>11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Gulim</vt:lpstr>
      <vt:lpstr>HY헤드라인M</vt:lpstr>
      <vt:lpstr>宋体</vt:lpstr>
      <vt:lpstr>微软雅黑</vt:lpstr>
      <vt:lpstr>Arial</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2023-01-17T01:24:48Z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35162F1A4B87455E90CF6372A2AE4E96</vt:lpwstr>
  </property>
  <property fmtid="{A09F084E-AD41-489F-8076-AA5BE3082BCA}" pid="100">
    <vt:ui4>5</vt:ui4>
  </property>
  <property fmtid="{64440492-4C8B-11D1-8B70-080036B11A03}" pid="11">
    <vt:lpwstr>www.2ppt.com-爱PPT提供资源下载</vt:lpwstr>
  </property>
</Properties>
</file>