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F58AE2E7-E0DD-430D-B082-DB6859A453C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57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AE2E7-E0DD-430D-B082-DB6859A453C1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47EB9-BBBA-4CC0-AE1B-22934E9806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86356-B8C7-4A65-B797-CB50DEEE2D8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8E06A-E6B0-44AA-B123-E57B1C7A910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0F382-853A-489C-B4FA-9E1E0079C73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EDDDB-01A8-4189-A6A1-EE384059C55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A1CE1-5CF6-4FF5-8B7D-5ABBA02DD9A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FAF1C-51ED-486C-89A2-D40E58258DB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68B13-E8D0-473F-8EDD-86550759561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24C24-9457-4BAA-BE5B-CA52E7AF310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DC812-F095-4779-9CDD-F8F0C605D9A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D4CFA-F9D2-4AF6-AF22-60C18457867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3136D20-4C67-4D50-9509-DE9546AD08A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609600" y="1752600"/>
            <a:ext cx="8153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6000" b="1" i="1" spc="-150" dirty="0">
                <a:solidFill>
                  <a:srgbClr val="002060"/>
                </a:solidFill>
                <a:latin typeface="Times New Roman" panose="02020603050405020304" pitchFamily="18" charset="0"/>
              </a:rPr>
              <a:t>Can you come to the party</a:t>
            </a:r>
            <a:r>
              <a:rPr lang="en-US" altLang="zh-CN" sz="6000" b="1" i="1" spc="-15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?</a:t>
            </a:r>
            <a:endParaRPr lang="en-US" altLang="zh-CN" sz="6000" b="1" i="1" spc="-15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65870" y="48006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0"/>
          <p:cNvSpPr>
            <a:spLocks noChangeArrowheads="1"/>
          </p:cNvSpPr>
          <p:nvPr/>
        </p:nvSpPr>
        <p:spPr bwMode="auto">
          <a:xfrm>
            <a:off x="107950" y="188913"/>
            <a:ext cx="9036050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indent="-742950" algn="l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当然可以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听起来很棒。 </a:t>
            </a:r>
          </a:p>
          <a:p>
            <a:pPr marL="742950" indent="-742950" algn="l">
              <a:lnSpc>
                <a:spcPct val="115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_____, that _______ _____.</a:t>
            </a:r>
          </a:p>
          <a:p>
            <a:pPr marL="742950" indent="-742950" algn="l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恐怕不行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我得了流感。</a:t>
            </a:r>
          </a:p>
          <a:p>
            <a:pPr marL="742950" indent="-742950" algn="l">
              <a:lnSpc>
                <a:spcPct val="115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I’m ______ not. I have the ____.  </a:t>
            </a:r>
          </a:p>
          <a:p>
            <a:pPr marL="742950" indent="-742950" algn="l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他能参加聚会吗？   </a:t>
            </a:r>
          </a:p>
          <a:p>
            <a:pPr marL="742950" indent="-742950" algn="l">
              <a:lnSpc>
                <a:spcPct val="115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 he ___ to the party?</a:t>
            </a:r>
          </a:p>
          <a:p>
            <a:pPr marL="742950" indent="-742950" algn="l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不能。他得帮助他的父母。</a:t>
            </a:r>
          </a:p>
          <a:p>
            <a:pPr marL="742950" indent="-742950" algn="l">
              <a:lnSpc>
                <a:spcPct val="115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No, he _____. He _____ to help his parents. </a:t>
            </a:r>
          </a:p>
          <a:p>
            <a:pPr marL="742950" indent="-742950" algn="l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她能参加棒球比赛吗？</a:t>
            </a:r>
          </a:p>
          <a:p>
            <a:pPr marL="742950" indent="-742950" algn="l">
              <a:lnSpc>
                <a:spcPct val="115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 she go to the baseball ______? </a:t>
            </a:r>
          </a:p>
        </p:txBody>
      </p:sp>
      <p:sp>
        <p:nvSpPr>
          <p:cNvPr id="83971" name="Text Box 6"/>
          <p:cNvSpPr txBox="1">
            <a:spLocks noChangeArrowheads="1"/>
          </p:cNvSpPr>
          <p:nvPr/>
        </p:nvSpPr>
        <p:spPr bwMode="auto">
          <a:xfrm>
            <a:off x="612775" y="836613"/>
            <a:ext cx="62642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Sure            sounds   great</a:t>
            </a:r>
          </a:p>
        </p:txBody>
      </p:sp>
      <p:sp>
        <p:nvSpPr>
          <p:cNvPr id="83972" name="Text Box 7"/>
          <p:cNvSpPr txBox="1">
            <a:spLocks noChangeArrowheads="1"/>
          </p:cNvSpPr>
          <p:nvPr/>
        </p:nvSpPr>
        <p:spPr bwMode="auto">
          <a:xfrm>
            <a:off x="1474788" y="2060575"/>
            <a:ext cx="6121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afraid                            flu</a:t>
            </a:r>
          </a:p>
        </p:txBody>
      </p:sp>
      <p:sp>
        <p:nvSpPr>
          <p:cNvPr id="83973" name="Text Box 8"/>
          <p:cNvSpPr txBox="1">
            <a:spLocks noChangeArrowheads="1"/>
          </p:cNvSpPr>
          <p:nvPr/>
        </p:nvSpPr>
        <p:spPr bwMode="auto">
          <a:xfrm>
            <a:off x="468313" y="5873750"/>
            <a:ext cx="748823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Can                                        game</a:t>
            </a:r>
          </a:p>
        </p:txBody>
      </p:sp>
      <p:sp>
        <p:nvSpPr>
          <p:cNvPr id="83974" name="Text Box 9"/>
          <p:cNvSpPr txBox="1">
            <a:spLocks noChangeArrowheads="1"/>
          </p:cNvSpPr>
          <p:nvPr/>
        </p:nvSpPr>
        <p:spPr bwMode="auto">
          <a:xfrm>
            <a:off x="493713" y="3302000"/>
            <a:ext cx="2879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Can       go</a:t>
            </a:r>
          </a:p>
        </p:txBody>
      </p:sp>
      <p:sp>
        <p:nvSpPr>
          <p:cNvPr id="83975" name="Text Box 6"/>
          <p:cNvSpPr txBox="1">
            <a:spLocks noChangeArrowheads="1"/>
          </p:cNvSpPr>
          <p:nvPr/>
        </p:nvSpPr>
        <p:spPr bwMode="auto">
          <a:xfrm>
            <a:off x="1979613" y="4649788"/>
            <a:ext cx="345598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can’t           has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  <p:bldP spid="83974" grpId="0"/>
      <p:bldP spid="839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0"/>
          <p:cNvSpPr>
            <a:spLocks noChangeArrowheads="1"/>
          </p:cNvSpPr>
          <p:nvPr/>
        </p:nvSpPr>
        <p:spPr bwMode="auto">
          <a:xfrm>
            <a:off x="179388" y="936625"/>
            <a:ext cx="8929687" cy="594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indent="-742950" algn="l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不，她没有空。她必须去看医生。 </a:t>
            </a:r>
          </a:p>
          <a:p>
            <a:pPr marL="742950" indent="-742950" algn="l">
              <a:lnSpc>
                <a:spcPct val="110000"/>
              </a:lnSpc>
            </a:pP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No, she’s ____ _________. She ______ ___ to the _______.  </a:t>
            </a:r>
          </a:p>
          <a:p>
            <a:pPr marL="742950" indent="-742950" algn="l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他们能去看电影吗？   </a:t>
            </a:r>
          </a:p>
          <a:p>
            <a:pPr marL="742950" indent="-742950" algn="l">
              <a:lnSpc>
                <a:spcPct val="110000"/>
              </a:lnSpc>
            </a:pP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 they ____ to the _______?</a:t>
            </a:r>
          </a:p>
          <a:p>
            <a:pPr marL="742950" indent="-742950" algn="l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不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他们没有空。他们可能必须去见朋友。</a:t>
            </a:r>
          </a:p>
          <a:p>
            <a:pPr marL="742950" indent="-742950" algn="l">
              <a:lnSpc>
                <a:spcPct val="110000"/>
              </a:lnSpc>
            </a:pP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No, they’re not ____. They _____ _____</a:t>
            </a:r>
          </a:p>
          <a:p>
            <a:pPr marL="742950" indent="-742950" algn="l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___ meet their ________. </a:t>
            </a:r>
          </a:p>
        </p:txBody>
      </p:sp>
      <p:sp>
        <p:nvSpPr>
          <p:cNvPr id="84995" name="Text Box 6"/>
          <p:cNvSpPr txBox="1">
            <a:spLocks noChangeArrowheads="1"/>
          </p:cNvSpPr>
          <p:nvPr/>
        </p:nvSpPr>
        <p:spPr bwMode="auto">
          <a:xfrm>
            <a:off x="2771775" y="1525588"/>
            <a:ext cx="604837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   available             must</a:t>
            </a:r>
          </a:p>
        </p:txBody>
      </p:sp>
      <p:sp>
        <p:nvSpPr>
          <p:cNvPr id="84996" name="Text Box 7"/>
          <p:cNvSpPr txBox="1">
            <a:spLocks noChangeArrowheads="1"/>
          </p:cNvSpPr>
          <p:nvPr/>
        </p:nvSpPr>
        <p:spPr bwMode="auto">
          <a:xfrm>
            <a:off x="971550" y="2133600"/>
            <a:ext cx="381635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go              doctor</a:t>
            </a:r>
          </a:p>
        </p:txBody>
      </p:sp>
      <p:sp>
        <p:nvSpPr>
          <p:cNvPr id="84997" name="Text Box 8"/>
          <p:cNvSpPr txBox="1">
            <a:spLocks noChangeArrowheads="1"/>
          </p:cNvSpPr>
          <p:nvPr/>
        </p:nvSpPr>
        <p:spPr bwMode="auto">
          <a:xfrm>
            <a:off x="755650" y="5105400"/>
            <a:ext cx="518477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to                       friends</a:t>
            </a:r>
          </a:p>
        </p:txBody>
      </p:sp>
      <p:sp>
        <p:nvSpPr>
          <p:cNvPr id="84998" name="Text Box 9"/>
          <p:cNvSpPr txBox="1">
            <a:spLocks noChangeArrowheads="1"/>
          </p:cNvSpPr>
          <p:nvPr/>
        </p:nvSpPr>
        <p:spPr bwMode="auto">
          <a:xfrm>
            <a:off x="792163" y="3308350"/>
            <a:ext cx="701992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Can           go               movies</a:t>
            </a:r>
          </a:p>
        </p:txBody>
      </p:sp>
      <p:sp>
        <p:nvSpPr>
          <p:cNvPr id="84999" name="Text Box 6"/>
          <p:cNvSpPr txBox="1">
            <a:spLocks noChangeArrowheads="1"/>
          </p:cNvSpPr>
          <p:nvPr/>
        </p:nvSpPr>
        <p:spPr bwMode="auto">
          <a:xfrm>
            <a:off x="3962400" y="4419600"/>
            <a:ext cx="4826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            might  have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  <p:bldP spid="84998" grpId="0"/>
      <p:bldP spid="849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4"/>
          <p:cNvSpPr txBox="1">
            <a:spLocks noChangeArrowheads="1"/>
          </p:cNvSpPr>
          <p:nvPr/>
        </p:nvSpPr>
        <p:spPr bwMode="auto">
          <a:xfrm>
            <a:off x="350838" y="1171575"/>
            <a:ext cx="8605837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can </a:t>
            </a:r>
            <a:r>
              <a:rPr lang="zh-CN" altLang="en-US" sz="3600" b="1" dirty="0">
                <a:latin typeface="Times New Roman" panose="02020603050405020304" pitchFamily="18" charset="0"/>
              </a:rPr>
              <a:t>用于表示“</a:t>
            </a:r>
            <a:r>
              <a:rPr lang="en-US" altLang="zh-CN" sz="3600" b="1" dirty="0">
                <a:latin typeface="Times New Roman" panose="02020603050405020304" pitchFamily="18" charset="0"/>
              </a:rPr>
              <a:t>________”</a:t>
            </a:r>
            <a:r>
              <a:rPr lang="zh-CN" altLang="en-US" sz="3600" b="1" dirty="0">
                <a:latin typeface="Times New Roman" panose="02020603050405020304" pitchFamily="18" charset="0"/>
              </a:rPr>
              <a:t>，如：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汤姆会游泳。</a:t>
            </a:r>
            <a:r>
              <a:rPr lang="en-US" altLang="zh-CN" sz="3600" b="1" dirty="0">
                <a:latin typeface="Times New Roman" panose="02020603050405020304" pitchFamily="18" charset="0"/>
              </a:rPr>
              <a:t>___________________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Can you…? </a:t>
            </a:r>
            <a:r>
              <a:rPr lang="zh-CN" altLang="en-US" sz="3600" b="1" dirty="0">
                <a:latin typeface="Times New Roman" panose="02020603050405020304" pitchFamily="18" charset="0"/>
              </a:rPr>
              <a:t>表达 “</a:t>
            </a:r>
            <a:r>
              <a:rPr lang="en-US" altLang="zh-CN" sz="3600" b="1" dirty="0">
                <a:latin typeface="Times New Roman" panose="02020603050405020304" pitchFamily="18" charset="0"/>
              </a:rPr>
              <a:t>____________”</a:t>
            </a:r>
            <a:r>
              <a:rPr lang="zh-CN" altLang="en-US" sz="3600" b="1" dirty="0">
                <a:latin typeface="Times New Roman" panose="02020603050405020304" pitchFamily="18" charset="0"/>
              </a:rPr>
              <a:t>，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答语：同意用 </a:t>
            </a:r>
            <a:r>
              <a:rPr lang="en-US" altLang="zh-CN" sz="3600" b="1" dirty="0">
                <a:latin typeface="Times New Roman" panose="02020603050405020304" pitchFamily="18" charset="0"/>
              </a:rPr>
              <a:t>_________________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不同意用 </a:t>
            </a:r>
            <a:r>
              <a:rPr lang="en-US" altLang="zh-CN" sz="3600" b="1" dirty="0">
                <a:latin typeface="Times New Roman" panose="02020603050405020304" pitchFamily="18" charset="0"/>
              </a:rPr>
              <a:t>__________________________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          __________________________</a:t>
            </a:r>
          </a:p>
          <a:p>
            <a:pPr>
              <a:lnSpc>
                <a:spcPct val="120000"/>
              </a:lnSpc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如：恐怕不行，我要去探望我的姑姑。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__________________________________</a:t>
            </a:r>
          </a:p>
        </p:txBody>
      </p:sp>
      <p:sp>
        <p:nvSpPr>
          <p:cNvPr id="86019" name="Text Box 5"/>
          <p:cNvSpPr txBox="1">
            <a:spLocks noChangeArrowheads="1"/>
          </p:cNvSpPr>
          <p:nvPr/>
        </p:nvSpPr>
        <p:spPr bwMode="auto">
          <a:xfrm>
            <a:off x="3122613" y="1970088"/>
            <a:ext cx="4752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Tom can swim. </a:t>
            </a:r>
          </a:p>
        </p:txBody>
      </p:sp>
      <p:sp>
        <p:nvSpPr>
          <p:cNvPr id="86020" name="Text Box 9"/>
          <p:cNvSpPr txBox="1">
            <a:spLocks noChangeArrowheads="1"/>
          </p:cNvSpPr>
          <p:nvPr/>
        </p:nvSpPr>
        <p:spPr bwMode="auto">
          <a:xfrm>
            <a:off x="387350" y="5748338"/>
            <a:ext cx="82804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I’m afraid not. I have to visit my aunt. 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3482975" y="1243013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能，会</a:t>
            </a:r>
          </a:p>
        </p:txBody>
      </p:sp>
      <p:sp>
        <p:nvSpPr>
          <p:cNvPr id="86022" name="Text Box 9"/>
          <p:cNvSpPr txBox="1">
            <a:spLocks noChangeArrowheads="1"/>
          </p:cNvSpPr>
          <p:nvPr/>
        </p:nvSpPr>
        <p:spPr bwMode="auto">
          <a:xfrm>
            <a:off x="4203700" y="2546350"/>
            <a:ext cx="273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邀请或建议</a:t>
            </a:r>
          </a:p>
        </p:txBody>
      </p:sp>
      <p:sp>
        <p:nvSpPr>
          <p:cNvPr id="86023" name="Text Box 10"/>
          <p:cNvSpPr txBox="1">
            <a:spLocks noChangeArrowheads="1"/>
          </p:cNvSpPr>
          <p:nvPr/>
        </p:nvSpPr>
        <p:spPr bwMode="auto">
          <a:xfrm>
            <a:off x="3349625" y="3259138"/>
            <a:ext cx="3527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Sure, I’d love to.</a:t>
            </a:r>
          </a:p>
        </p:txBody>
      </p:sp>
      <p:sp>
        <p:nvSpPr>
          <p:cNvPr id="86024" name="Text Box 11"/>
          <p:cNvSpPr txBox="1">
            <a:spLocks noChangeArrowheads="1"/>
          </p:cNvSpPr>
          <p:nvPr/>
        </p:nvSpPr>
        <p:spPr bwMode="auto">
          <a:xfrm>
            <a:off x="2341563" y="3835400"/>
            <a:ext cx="6551612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Sorry, I can’t. I … </a:t>
            </a:r>
          </a:p>
          <a:p>
            <a:pPr>
              <a:lnSpc>
                <a:spcPct val="120000"/>
              </a:lnSpc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或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I’m afraid not. I have to …</a:t>
            </a:r>
          </a:p>
        </p:txBody>
      </p:sp>
      <p:pic>
        <p:nvPicPr>
          <p:cNvPr id="86025" name="Picture 9" descr="summary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4360863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  <p:bldP spid="86021" grpId="0"/>
      <p:bldP spid="86022" grpId="0"/>
      <p:bldP spid="86023" grpId="0"/>
      <p:bldP spid="860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304800" y="646113"/>
            <a:ext cx="8839200" cy="555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40000"/>
              </a:lnSpc>
              <a:buFont typeface="Arial" panose="020B0604020202020204" pitchFamily="34" charset="0"/>
              <a:buNone/>
              <a:tabLst>
                <a:tab pos="5022850" algn="l"/>
              </a:tabLst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 Complete the answers with might and one   </a:t>
            </a:r>
          </a:p>
          <a:p>
            <a:pPr algn="l">
              <a:lnSpc>
                <a:spcPct val="140000"/>
              </a:lnSpc>
              <a:buFont typeface="Arial" panose="020B0604020202020204" pitchFamily="34" charset="0"/>
              <a:buNone/>
              <a:tabLst>
                <a:tab pos="5022850" algn="l"/>
              </a:tabLst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of the phrases in the box.</a:t>
            </a:r>
            <a:endParaRPr lang="en-US" altLang="zh-CN" sz="32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l" eaLnBrk="0" hangingPunct="0">
              <a:lnSpc>
                <a:spcPct val="140000"/>
              </a:lnSpc>
              <a:buFont typeface="Arial" panose="020B0604020202020204" pitchFamily="34" charset="0"/>
              <a:buNone/>
              <a:tabLst>
                <a:tab pos="5022850" algn="l"/>
              </a:tabLst>
            </a:pP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>
              <a:lnSpc>
                <a:spcPct val="140000"/>
              </a:lnSpc>
              <a:buFont typeface="Arial" panose="020B0604020202020204" pitchFamily="34" charset="0"/>
              <a:buNone/>
              <a:tabLst>
                <a:tab pos="5022850" algn="l"/>
              </a:tabLst>
            </a:pP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>
              <a:lnSpc>
                <a:spcPct val="140000"/>
              </a:lnSpc>
              <a:buFont typeface="Arial" panose="020B0604020202020204" pitchFamily="34" charset="0"/>
              <a:buNone/>
              <a:tabLst>
                <a:tab pos="502285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A: What are you going to do on Saturday?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 eaLnBrk="0" hangingPunct="0">
              <a:lnSpc>
                <a:spcPct val="140000"/>
              </a:lnSpc>
              <a:buFont typeface="Arial" panose="020B0604020202020204" pitchFamily="34" charset="0"/>
              <a:buNone/>
              <a:tabLst>
                <a:tab pos="502285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B: I’m not sure. I might______________ </a:t>
            </a:r>
            <a:r>
              <a:rPr lang="en-US" altLang="zh-C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 eaLnBrk="0" hangingPunct="0">
              <a:lnSpc>
                <a:spcPct val="140000"/>
              </a:lnSpc>
              <a:buFont typeface="Arial" panose="020B0604020202020204" pitchFamily="34" charset="0"/>
              <a:buNone/>
              <a:tabLst>
                <a:tab pos="502285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A: What are you planning to do after school?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 eaLnBrk="0" hangingPunct="0">
              <a:lnSpc>
                <a:spcPct val="140000"/>
              </a:lnSpc>
              <a:buFont typeface="Arial" panose="020B0604020202020204" pitchFamily="34" charset="0"/>
              <a:buNone/>
              <a:tabLst>
                <a:tab pos="502285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B: I don’t know.</a:t>
            </a:r>
            <a:r>
              <a:rPr lang="en-US" altLang="zh-C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</a:t>
            </a:r>
            <a:r>
              <a:rPr lang="en-US" altLang="zh-C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838200" y="2209800"/>
            <a:ext cx="7620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FBA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watch TV      on the weekend     my cousin  visit grandparents         practice the violin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5105400" y="4191000"/>
            <a:ext cx="340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practice the violin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3886200" y="5562600"/>
            <a:ext cx="3367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might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watch TV.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utoUpdateAnimBg="0"/>
      <p:bldP spid="8704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457200" y="685800"/>
            <a:ext cx="8686800" cy="574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A: When will you finish the science  </a:t>
            </a:r>
          </a:p>
          <a:p>
            <a:pPr marL="342900" indent="-342900"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homework?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marL="342900" indent="-342900"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B: ____________________________________</a:t>
            </a:r>
            <a:r>
              <a:rPr lang="en-US" altLang="zh-C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marL="342900" indent="-342900"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A: Who are you going to the movies with?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marL="342900" indent="-342900"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B:____________________________________</a:t>
            </a:r>
            <a:r>
              <a:rPr lang="en-US" altLang="zh-C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marL="342900" indent="-342900"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A: Are you free to come to my place on </a:t>
            </a:r>
          </a:p>
          <a:p>
            <a:pPr marL="342900" indent="-342900"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Saturday?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marL="342900" indent="-342900"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B: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524000" y="2209800"/>
            <a:ext cx="308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 the weekend 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676400" y="3581400"/>
            <a:ext cx="2081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y cousin 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1524000" y="5715000"/>
            <a:ext cx="563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might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visit grandparents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utoUpdateAnimBg="0"/>
      <p:bldP spid="88068" grpId="0" autoUpdateAnimBg="0"/>
      <p:bldP spid="8806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447675" y="485775"/>
            <a:ext cx="8534400" cy="609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04800" algn="l"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3b Complete the sentences below. Use the </a:t>
            </a:r>
          </a:p>
          <a:p>
            <a:pPr indent="304800" algn="l"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words in brackets to help you.</a:t>
            </a:r>
            <a:endParaRPr lang="en-US" altLang="zh-CN" sz="3200" b="1" dirty="0"/>
          </a:p>
          <a:p>
            <a:pPr indent="304800" algn="l" eaLnBrk="0" hangingPunct="0">
              <a:lnSpc>
                <a:spcPct val="135000"/>
              </a:lnSpc>
              <a:buFont typeface="Arial" panose="020B0604020202020204" pitchFamily="34" charset="0"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Inviting:  (can / play tennis)</a:t>
            </a:r>
          </a:p>
          <a:p>
            <a:pPr indent="304800" algn="l" eaLnBrk="0" hangingPunct="0"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dirty="0"/>
              <a:t>   </a:t>
            </a:r>
          </a:p>
          <a:p>
            <a:pPr indent="304800" algn="l" eaLnBrk="0" hangingPunct="0"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dirty="0"/>
              <a:t> ________________________________________________</a:t>
            </a:r>
            <a:endParaRPr lang="en-US" altLang="zh-CN" sz="3200" b="1" dirty="0"/>
          </a:p>
          <a:p>
            <a:pPr indent="304800" algn="l" eaLnBrk="0" hangingPunct="0"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Accepting:________________________</a:t>
            </a:r>
            <a:r>
              <a:rPr lang="en-US" altLang="zh-C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Inviting: (would like to/ go to the movies)        </a:t>
            </a:r>
          </a:p>
          <a:p>
            <a:pPr indent="304800" algn="l" eaLnBrk="0" hangingPunct="0"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Reason:</a:t>
            </a:r>
            <a:r>
              <a:rPr lang="en-US" altLang="zh-C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(might have to)</a:t>
            </a:r>
            <a:endParaRPr lang="en-US" altLang="zh-CN" sz="3200" b="1" dirty="0"/>
          </a:p>
          <a:p>
            <a:pPr indent="304800" algn="l" eaLnBrk="0" hangingPunct="0"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</a:t>
            </a:r>
            <a:endParaRPr lang="en-US" altLang="zh-CN" sz="3200" b="1" dirty="0"/>
          </a:p>
          <a:p>
            <a:pPr indent="304800" algn="l" eaLnBrk="0" hangingPunct="0"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Refusing : </a:t>
            </a:r>
            <a:endParaRPr lang="en-US" altLang="zh-CN" sz="3200" b="1" dirty="0"/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990600" y="2667000"/>
            <a:ext cx="7359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 play tennis with me on Sunday?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2971800" y="3352800"/>
            <a:ext cx="3040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Sure, I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/>
                <a:cs typeface="Times New Roman" panose="02020603050405020304" pitchFamily="18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love to.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914400" y="5257800"/>
            <a:ext cx="62436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to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 the movies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2743200" y="6019800"/>
            <a:ext cx="5713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/>
                <a:cs typeface="Times New Roman" panose="02020603050405020304" pitchFamily="18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afraid not. I have too much </a:t>
            </a:r>
          </a:p>
        </p:txBody>
      </p:sp>
      <p:sp>
        <p:nvSpPr>
          <p:cNvPr id="89095" name="AutoShape 7"/>
          <p:cNvSpPr>
            <a:spLocks noChangeArrowheads="1"/>
          </p:cNvSpPr>
          <p:nvPr/>
        </p:nvSpPr>
        <p:spPr bwMode="auto">
          <a:xfrm>
            <a:off x="5257800" y="-19050"/>
            <a:ext cx="3889375" cy="1368425"/>
          </a:xfrm>
          <a:prstGeom prst="wedgeRoundRectCallout">
            <a:avLst>
              <a:gd name="adj1" fmla="val -55755"/>
              <a:gd name="adj2" fmla="val 69954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3200" dirty="0">
                <a:latin typeface="Times New Roman" panose="02020603050405020304" pitchFamily="18" charset="0"/>
              </a:rPr>
              <a:t>invite sb. to do </a:t>
            </a:r>
            <a:r>
              <a:rPr lang="en-US" altLang="zh-CN" sz="3200" dirty="0" err="1">
                <a:latin typeface="Times New Roman" panose="02020603050405020304" pitchFamily="18" charset="0"/>
              </a:rPr>
              <a:t>sth</a:t>
            </a:r>
            <a:r>
              <a:rPr lang="en-US" altLang="zh-CN" sz="3200" dirty="0">
                <a:latin typeface="Times New Roman" panose="02020603050405020304" pitchFamily="18" charset="0"/>
              </a:rPr>
              <a:t>.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accept--refuse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utoUpdateAnimBg="0"/>
      <p:bldP spid="89092" grpId="0" autoUpdateAnimBg="0"/>
      <p:bldP spid="89093" grpId="0" autoUpdateAnimBg="0"/>
      <p:bldP spid="89094" grpId="0" autoUpdateAnimBg="0"/>
      <p:bldP spid="89095" grpId="0"/>
      <p:bldP spid="8909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147638" y="228600"/>
            <a:ext cx="8915400" cy="645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______________________________</a:t>
            </a:r>
          </a:p>
          <a:p>
            <a:pPr marL="342900" indent="-342900"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3. Inviting: (can/hang out with us tonight)</a:t>
            </a:r>
            <a:endParaRPr lang="en-US" altLang="zh-CN" sz="3200" b="1"/>
          </a:p>
          <a:p>
            <a:pPr marL="342900" indent="-342900"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Reason:  (must)</a:t>
            </a:r>
          </a:p>
          <a:p>
            <a:pPr marL="342900" indent="-342900"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____________________________________</a:t>
            </a:r>
          </a:p>
          <a:p>
            <a:pPr marL="342900" indent="-342900"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Refusing: _____________________________</a:t>
            </a:r>
            <a:endParaRPr lang="en-US" altLang="zh-CN" sz="3200" b="1"/>
          </a:p>
          <a:p>
            <a:pPr marL="342900" indent="-342900"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4. Inviting: ( would like to / come to my</a:t>
            </a:r>
          </a:p>
          <a:p>
            <a:pPr marL="342900" indent="-342900"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birthday party)</a:t>
            </a:r>
            <a:endParaRPr lang="en-US" altLang="zh-CN" sz="3200" b="1"/>
          </a:p>
          <a:p>
            <a:pPr marL="342900" indent="-342900"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______________________________________</a:t>
            </a:r>
          </a:p>
          <a:p>
            <a:pPr marL="342900" indent="-342900"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Accepting:______________________________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1066800" y="381000"/>
            <a:ext cx="3208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 to do. 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1062038" y="2514600"/>
            <a:ext cx="6162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 out with us tonight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533400" y="5181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ould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to come to my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birthday party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2052638" y="3124200"/>
            <a:ext cx="70913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 I can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/>
                <a:cs typeface="Times New Roman" panose="02020603050405020304" pitchFamily="18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 I must finish my homework.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2743200" y="6019800"/>
            <a:ext cx="3040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Sure, I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/>
                <a:cs typeface="Times New Roman" panose="02020603050405020304" pitchFamily="18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love to.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utoUpdateAnimBg="0"/>
      <p:bldP spid="90116" grpId="0" autoUpdateAnimBg="0"/>
      <p:bldP spid="90117" grpId="0" autoUpdateAnimBg="0"/>
      <p:bldP spid="90118" grpId="0" autoUpdateAnimBg="0"/>
      <p:bldP spid="9011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AutoShape 2"/>
          <p:cNvSpPr>
            <a:spLocks noChangeArrowheads="1"/>
          </p:cNvSpPr>
          <p:nvPr/>
        </p:nvSpPr>
        <p:spPr bwMode="auto">
          <a:xfrm>
            <a:off x="381000" y="2590800"/>
            <a:ext cx="8382000" cy="3200400"/>
          </a:xfrm>
          <a:prstGeom prst="horizontalScroll">
            <a:avLst>
              <a:gd name="adj" fmla="val 771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50000">
                      <a:srgbClr val="FFFF99">
                        <a:gamma/>
                        <a:tint val="0"/>
                        <a:invGamma/>
                      </a:srgbClr>
                    </a:gs>
                    <a:gs pos="100000">
                      <a:srgbClr val="FFFF99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993366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zh-CN" sz="24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304800" y="669925"/>
            <a:ext cx="86153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 Write down everything you have to do next 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week. Choose a day and time to have a party. 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Then invite classmates to your party.</a:t>
            </a:r>
            <a:endParaRPr lang="en-US" altLang="zh-CN" sz="3200" b="1" dirty="0">
              <a:solidFill>
                <a:schemeClr val="accent2"/>
              </a:solidFill>
            </a:endParaRP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828675" y="2819400"/>
            <a:ext cx="79248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Can you come to my party?</a:t>
            </a:r>
            <a:endParaRPr lang="en-US" altLang="zh-CN" sz="3200" b="1" dirty="0"/>
          </a:p>
          <a:p>
            <a:pPr algn="l" eaLnBrk="0" hangingPunct="0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When is it?</a:t>
            </a:r>
            <a:endParaRPr lang="en-US" altLang="zh-CN" sz="3200" b="1" dirty="0"/>
          </a:p>
          <a:p>
            <a:pPr algn="l" eaLnBrk="0" hangingPunct="0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Next week, on Thursday night.</a:t>
            </a:r>
            <a:endParaRPr lang="en-US" altLang="zh-CN" sz="3200" b="1" dirty="0"/>
          </a:p>
          <a:p>
            <a:pPr algn="l" eaLnBrk="0" hangingPunct="0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I</a:t>
            </a:r>
            <a:r>
              <a:rPr lang="en-US" altLang="zh-CN" sz="3200" b="1" dirty="0">
                <a:latin typeface="Arial" panose="020B0604020202020204"/>
                <a:cs typeface="Times New Roman" panose="02020603050405020304" pitchFamily="18" charset="0"/>
              </a:rPr>
              <a:t>’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sorry. I have to study for a math test.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228600" y="1295400"/>
            <a:ext cx="838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2400" b="1" dirty="0">
                <a:latin typeface="Times New Roman" panose="02020603050405020304" pitchFamily="18" charset="0"/>
              </a:rPr>
              <a:t>选择正确的词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 panose="02020603050405020304" pitchFamily="18" charset="0"/>
              </a:rPr>
              <a:t>Thank you for</a:t>
            </a:r>
            <a:r>
              <a:rPr lang="en-US" altLang="zh-CN" sz="2400" b="1" u="sng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CN" sz="2400" b="1" dirty="0">
                <a:latin typeface="Times New Roman" panose="02020603050405020304" pitchFamily="18" charset="0"/>
              </a:rPr>
              <a:t>(ask/ asking),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 panose="02020603050405020304" pitchFamily="18" charset="0"/>
              </a:rPr>
              <a:t> but I can’t go to the movies with you.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 panose="02020603050405020304" pitchFamily="18" charset="0"/>
              </a:rPr>
              <a:t>Paul has to study</a:t>
            </a:r>
            <a:r>
              <a:rPr lang="en-US" altLang="zh-CN" sz="2400" b="1" u="sng" dirty="0">
                <a:latin typeface="Times New Roman" panose="02020603050405020304" pitchFamily="18" charset="0"/>
              </a:rPr>
              <a:t>              </a:t>
            </a:r>
            <a:r>
              <a:rPr lang="en-US" altLang="zh-CN" sz="2400" b="1" dirty="0">
                <a:latin typeface="Times New Roman" panose="02020603050405020304" pitchFamily="18" charset="0"/>
              </a:rPr>
              <a:t>(at/ for) the math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 panose="02020603050405020304" pitchFamily="18" charset="0"/>
              </a:rPr>
              <a:t> test tonight.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 panose="02020603050405020304" pitchFamily="18" charset="0"/>
              </a:rPr>
              <a:t>My sister has too</a:t>
            </a:r>
            <a:r>
              <a:rPr lang="en-US" altLang="zh-CN" sz="2400" b="1" u="sng" dirty="0">
                <a:latin typeface="Times New Roman" panose="02020603050405020304" pitchFamily="18" charset="0"/>
              </a:rPr>
              <a:t>              </a:t>
            </a:r>
            <a:r>
              <a:rPr lang="en-US" altLang="zh-CN" sz="2400" b="1" dirty="0">
                <a:latin typeface="Times New Roman" panose="02020603050405020304" pitchFamily="18" charset="0"/>
              </a:rPr>
              <a:t>(much/ many) homework to do.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 panose="02020603050405020304" pitchFamily="18" charset="0"/>
              </a:rPr>
              <a:t>Can you come to my party</a:t>
            </a:r>
            <a:r>
              <a:rPr lang="en-US" altLang="zh-CN" sz="2400" b="1" u="sng" dirty="0">
                <a:latin typeface="Times New Roman" panose="02020603050405020304" pitchFamily="18" charset="0"/>
              </a:rPr>
              <a:t>              </a:t>
            </a:r>
            <a:r>
              <a:rPr lang="en-US" altLang="zh-CN" sz="2400" b="1" dirty="0">
                <a:latin typeface="Times New Roman" panose="02020603050405020304" pitchFamily="18" charset="0"/>
              </a:rPr>
              <a:t>(at/ on) Saturday night?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 panose="02020603050405020304" pitchFamily="18" charset="0"/>
              </a:rPr>
              <a:t>She invites me</a:t>
            </a:r>
            <a:r>
              <a:rPr lang="en-US" altLang="zh-CN" sz="2400" b="1" u="sng" dirty="0">
                <a:latin typeface="Times New Roman" panose="02020603050405020304" pitchFamily="18" charset="0"/>
              </a:rPr>
              <a:t>                  </a:t>
            </a:r>
            <a:r>
              <a:rPr lang="en-US" altLang="zh-CN" sz="2400" b="1" dirty="0">
                <a:latin typeface="Times New Roman" panose="02020603050405020304" pitchFamily="18" charset="0"/>
              </a:rPr>
              <a:t>(watch/ to watch) the basketball match the day after tomorrow.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 panose="02020603050405020304" pitchFamily="18" charset="0"/>
              </a:rPr>
              <a:t>I like playing</a:t>
            </a:r>
            <a:r>
              <a:rPr lang="en-US" altLang="zh-CN" sz="2400" b="1" u="sng" dirty="0">
                <a:latin typeface="Times New Roman" panose="02020603050405020304" pitchFamily="18" charset="0"/>
              </a:rPr>
              <a:t>                          </a:t>
            </a:r>
            <a:r>
              <a:rPr lang="en-US" altLang="zh-CN" sz="2400" b="1" dirty="0">
                <a:latin typeface="Times New Roman" panose="02020603050405020304" pitchFamily="18" charset="0"/>
              </a:rPr>
              <a:t>(piano/ the piano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). </a:t>
            </a:r>
            <a:endParaRPr lang="en-US" altLang="zh-CN" sz="2400" b="1" dirty="0">
              <a:latin typeface="Times New Roman" panose="02020603050405020304" pitchFamily="18" charset="0"/>
            </a:endParaRP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2819400" y="1600200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</a:rPr>
              <a:t>asking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3200400" y="23622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</a:rPr>
              <a:t>for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048000" y="3048000"/>
            <a:ext cx="91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</a:rPr>
              <a:t>much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4572000" y="3352800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</a:rPr>
              <a:t>on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2743200" y="3810000"/>
            <a:ext cx="1293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</a:rPr>
              <a:t>to watch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2819400" y="4495800"/>
            <a:ext cx="1395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</a:rPr>
              <a:t>the piano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autoUpdateAnimBg="0"/>
      <p:bldP spid="92164" grpId="0" autoUpdateAnimBg="0"/>
      <p:bldP spid="92165" grpId="0" autoUpdateAnimBg="0"/>
      <p:bldP spid="92166" grpId="0" autoUpdateAnimBg="0"/>
      <p:bldP spid="92167" grpId="0" autoUpdateAnimBg="0"/>
      <p:bldP spid="9216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WordArt 3"/>
          <p:cNvSpPr>
            <a:spLocks noChangeArrowheads="1" noChangeShapeType="1"/>
          </p:cNvSpPr>
          <p:nvPr/>
        </p:nvSpPr>
        <p:spPr bwMode="auto">
          <a:xfrm>
            <a:off x="1295400" y="1905000"/>
            <a:ext cx="6048375" cy="1693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9050">
                  <a:solidFill>
                    <a:schemeClr val="tx1"/>
                  </a:solidFill>
                  <a:round/>
                </a:ln>
                <a:solidFill>
                  <a:schemeClr val="bg1"/>
                </a:solidFill>
                <a:effectLst>
                  <a:prstShdw prst="shdw13" dist="53882" dir="13500000">
                    <a:srgbClr val="990000">
                      <a:alpha val="50000"/>
                    </a:srgbClr>
                  </a:prstShdw>
                </a:effectLst>
                <a:latin typeface="Arial" panose="020B0604020202020204"/>
                <a:cs typeface="Arial" panose="020B0604020202020204"/>
              </a:rPr>
              <a:t>Thank you!</a:t>
            </a:r>
            <a:endParaRPr lang="zh-CN" altLang="en-US" sz="3600" b="1" kern="10" dirty="0">
              <a:ln w="19050">
                <a:solidFill>
                  <a:schemeClr val="tx1"/>
                </a:solidFill>
                <a:round/>
              </a:ln>
              <a:solidFill>
                <a:schemeClr val="bg1"/>
              </a:solidFill>
              <a:effectLst>
                <a:prstShdw prst="shdw13" dist="53882" dir="13500000">
                  <a:srgbClr val="990000">
                    <a:alpha val="50000"/>
                  </a:srgbClr>
                </a:prst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685800" y="457200"/>
            <a:ext cx="7048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巩固词组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(Ask and answer in pairs)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381000" y="1431925"/>
            <a:ext cx="835183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AutoNum type="alphaUcPeriod"/>
            </a:pPr>
            <a:r>
              <a:rPr lang="en-US" altLang="zh-CN" sz="4000" b="1" dirty="0">
                <a:latin typeface="Times New Roman" panose="02020603050405020304" pitchFamily="18" charset="0"/>
              </a:rPr>
              <a:t>Can you come to my party?</a:t>
            </a:r>
          </a:p>
          <a:p>
            <a:pPr>
              <a:buFont typeface="Arial" panose="020B0604020202020204" pitchFamily="34" charset="0"/>
              <a:buAutoNum type="alphaUcPeriod"/>
            </a:pPr>
            <a:r>
              <a:rPr lang="en-US" altLang="zh-CN" sz="4000" b="1" dirty="0" err="1">
                <a:latin typeface="Times New Roman" panose="02020603050405020304" pitchFamily="18" charset="0"/>
              </a:rPr>
              <a:t>Sorry,I</a:t>
            </a:r>
            <a:r>
              <a:rPr lang="en-US" altLang="zh-CN" sz="4000" b="1" dirty="0">
                <a:latin typeface="Times New Roman" panose="02020603050405020304" pitchFamily="18" charset="0"/>
              </a:rPr>
              <a:t> can’t. I have to_________.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1.</a:t>
            </a:r>
            <a:r>
              <a:rPr lang="zh-CN" altLang="en-US" sz="4000" b="1" dirty="0">
                <a:latin typeface="Times New Roman" panose="02020603050405020304" pitchFamily="18" charset="0"/>
              </a:rPr>
              <a:t>为考试而做准备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2.</a:t>
            </a:r>
            <a:r>
              <a:rPr lang="zh-CN" altLang="en-US" sz="4000" b="1" dirty="0">
                <a:latin typeface="Times New Roman" panose="02020603050405020304" pitchFamily="18" charset="0"/>
              </a:rPr>
              <a:t>看医生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3.</a:t>
            </a:r>
            <a:r>
              <a:rPr lang="zh-CN" altLang="en-US" sz="4000" b="1" dirty="0">
                <a:latin typeface="Times New Roman" panose="02020603050405020304" pitchFamily="18" charset="0"/>
              </a:rPr>
              <a:t>上钢琴课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4.</a:t>
            </a:r>
            <a:r>
              <a:rPr lang="zh-CN" altLang="en-US" sz="4000" b="1" dirty="0">
                <a:latin typeface="Times New Roman" panose="02020603050405020304" pitchFamily="18" charset="0"/>
              </a:rPr>
              <a:t>帮助我的父母亲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5.</a:t>
            </a:r>
            <a:r>
              <a:rPr lang="zh-CN" altLang="en-US" sz="4000" b="1" dirty="0">
                <a:latin typeface="Times New Roman" panose="02020603050405020304" pitchFamily="18" charset="0"/>
              </a:rPr>
              <a:t>拜访我的姑</a:t>
            </a:r>
            <a:r>
              <a:rPr lang="zh-CN" altLang="en-US" sz="4000" b="1" dirty="0" smtClean="0">
                <a:latin typeface="Times New Roman" panose="02020603050405020304" pitchFamily="18" charset="0"/>
              </a:rPr>
              <a:t>姑</a:t>
            </a:r>
            <a:endParaRPr lang="zh-CN" altLang="en-US" sz="4000" b="1" dirty="0">
              <a:latin typeface="Times New Roman" panose="02020603050405020304" pitchFamily="18" charset="0"/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4560887" y="2652712"/>
            <a:ext cx="449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prepare for an exam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2900362" y="3232150"/>
            <a:ext cx="46085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 to the doctor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3332162" y="3879850"/>
            <a:ext cx="5400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have a piano lesson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772025" y="4600575"/>
            <a:ext cx="3889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help my parents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4484687" y="5176837"/>
            <a:ext cx="41767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visit my aunt</a:t>
            </a:r>
            <a:r>
              <a:rPr lang="en-US" altLang="zh-CN" sz="3600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utoUpdateAnimBg="0"/>
      <p:bldP spid="73733" grpId="0" autoUpdateAnimBg="0"/>
      <p:bldP spid="73734" grpId="0" autoUpdateAnimBg="0"/>
      <p:bldP spid="73735" grpId="0" autoUpdateAnimBg="0"/>
      <p:bldP spid="7373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304800" y="533400"/>
            <a:ext cx="845820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 Role-play the conversation.</a:t>
            </a:r>
            <a:endParaRPr lang="en-US" altLang="zh-CN" sz="32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6803" name="Picture 3" descr="A-2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600200"/>
            <a:ext cx="3276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304800" y="2667000"/>
            <a:ext cx="4343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Can Nick come to Jeff’s house on Saturday?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228600" y="457200"/>
            <a:ext cx="8458200" cy="574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 Role-play the conversation.</a:t>
            </a:r>
            <a:endParaRPr lang="en-US" altLang="zh-CN" sz="32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Jeff: Hey, Nick,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come to my house on   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Saturday?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My cousin Sam from Xi’an is   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going to be here.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Nick: Oh, Sam! I remember 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went bike riding together 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 fall when he visited you.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Jeff: Yes, that’s right.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pic>
        <p:nvPicPr>
          <p:cNvPr id="77827" name="Picture 3" descr="A-2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819400"/>
            <a:ext cx="3276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9" name="AutoShape 5"/>
          <p:cNvSpPr>
            <a:spLocks noChangeArrowheads="1"/>
          </p:cNvSpPr>
          <p:nvPr/>
        </p:nvSpPr>
        <p:spPr bwMode="auto">
          <a:xfrm>
            <a:off x="1828800" y="2971800"/>
            <a:ext cx="4267200" cy="990600"/>
          </a:xfrm>
          <a:prstGeom prst="wedgeEllipseCallout">
            <a:avLst>
              <a:gd name="adj1" fmla="val -43750"/>
              <a:gd name="adj2" fmla="val 106889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3200" b="1" dirty="0">
                <a:latin typeface="Times New Roman" panose="02020603050405020304" pitchFamily="18" charset="0"/>
              </a:rPr>
              <a:t>去骑自行车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457200" y="838200"/>
            <a:ext cx="8458200" cy="503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Nick: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I’d love to come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I’m afraid I can’t. 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I have an exam on Monday so I must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 for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it.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Jeff: That’s really too bad! Oh, but Sam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isn’t  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leaving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Wednesday. Can you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 out with us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Monday night?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Nick: Sure!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Catch you on Monday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533400" y="304800"/>
            <a:ext cx="8534400" cy="5717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That’s really too bad! Oh, but Sam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isn’t  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leaving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Wednesday.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not…until…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  “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直到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才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not…till…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如：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leave today’s work till tomorrow. 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不要今天的事留到明天再做。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didn’t go to bed until 11 p.m.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昨晚我直到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点才睡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304800" y="609600"/>
            <a:ext cx="8839200" cy="509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you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 out with us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Monday night?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hang out with </a:t>
            </a:r>
            <a:r>
              <a:rPr lang="en-US" altLang="zh-C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与某人闲逛；和某人闲荡；  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和某人闲逛；和某人一起闲混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相关搭配：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 out with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出去玩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 out with friends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和朋友闲混；和朋友闲逛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hang out with family      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放假的话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838200" y="914400"/>
            <a:ext cx="7221538" cy="433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Sure!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Catch you on Monday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礼拜一见！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这是英语中有一种道别方式，相当于：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you next Monday! 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类似的说法还有：</a:t>
            </a:r>
          </a:p>
          <a:p>
            <a:pPr algn="l" eaLnBrk="0" hangingPunct="0">
              <a:lnSpc>
                <a:spcPct val="14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Catch / See you later!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（回头见！）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1"/>
          <p:cNvSpPr>
            <a:spLocks noChangeArrowheads="1"/>
          </p:cNvSpPr>
          <p:nvPr/>
        </p:nvSpPr>
        <p:spPr bwMode="auto">
          <a:xfrm>
            <a:off x="179388" y="1773238"/>
            <a:ext cx="882015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1325" indent="-441325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1. </a:t>
            </a:r>
            <a:r>
              <a:rPr lang="zh-CN" altLang="en-US" sz="3600" b="1" dirty="0">
                <a:latin typeface="Times New Roman" panose="02020603050405020304" pitchFamily="18" charset="0"/>
              </a:rPr>
              <a:t>星期六你能来我的聚会吗？</a:t>
            </a:r>
          </a:p>
          <a:p>
            <a:pPr marL="441325" indent="-441325" algn="l">
              <a:lnSpc>
                <a:spcPct val="11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____ you _____ to my party on Saturday?</a:t>
            </a:r>
          </a:p>
          <a:p>
            <a:pPr marL="441325" indent="-441325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</a:t>
            </a:r>
            <a:r>
              <a:rPr lang="zh-CN" altLang="en-US" sz="3600" b="1" dirty="0">
                <a:latin typeface="Times New Roman" panose="02020603050405020304" pitchFamily="18" charset="0"/>
              </a:rPr>
              <a:t>当然</a:t>
            </a:r>
            <a:r>
              <a:rPr lang="en-US" altLang="zh-CN" sz="3600" b="1" dirty="0">
                <a:latin typeface="Times New Roman" panose="02020603050405020304" pitchFamily="18" charset="0"/>
              </a:rPr>
              <a:t>, </a:t>
            </a:r>
            <a:r>
              <a:rPr lang="zh-CN" altLang="en-US" sz="3600" b="1" dirty="0">
                <a:latin typeface="Times New Roman" panose="02020603050405020304" pitchFamily="18" charset="0"/>
              </a:rPr>
              <a:t>我乐意去。</a:t>
            </a:r>
            <a:r>
              <a:rPr lang="en-US" altLang="zh-CN" sz="3600" b="1" dirty="0">
                <a:latin typeface="Times New Roman" panose="02020603050405020304" pitchFamily="18" charset="0"/>
              </a:rPr>
              <a:t>Sure, ____ ____ ___. </a:t>
            </a:r>
          </a:p>
          <a:p>
            <a:pPr marL="441325" indent="-441325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 </a:t>
            </a:r>
            <a:r>
              <a:rPr lang="zh-CN" altLang="en-US" sz="3600" b="1" dirty="0">
                <a:latin typeface="Times New Roman" panose="02020603050405020304" pitchFamily="18" charset="0"/>
              </a:rPr>
              <a:t>对不起</a:t>
            </a:r>
            <a:r>
              <a:rPr lang="en-US" altLang="zh-CN" sz="3600" b="1" dirty="0">
                <a:latin typeface="Times New Roman" panose="02020603050405020304" pitchFamily="18" charset="0"/>
              </a:rPr>
              <a:t>, </a:t>
            </a:r>
            <a:r>
              <a:rPr lang="zh-CN" altLang="en-US" sz="3600" b="1" dirty="0">
                <a:latin typeface="Times New Roman" panose="02020603050405020304" pitchFamily="18" charset="0"/>
              </a:rPr>
              <a:t>我必须为数学考试而学习。</a:t>
            </a:r>
          </a:p>
          <a:p>
            <a:pPr marL="441325" indent="-441325" algn="l">
              <a:lnSpc>
                <a:spcPct val="11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Sorry, I _____ ______ ____ a math test. </a:t>
            </a:r>
          </a:p>
          <a:p>
            <a:pPr marL="441325" indent="-441325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4. </a:t>
            </a:r>
            <a:r>
              <a:rPr lang="zh-CN" altLang="en-US" sz="3600" b="1" dirty="0">
                <a:latin typeface="Times New Roman" panose="02020603050405020304" pitchFamily="18" charset="0"/>
              </a:rPr>
              <a:t>明天晚上你能去看电影吗？</a:t>
            </a:r>
          </a:p>
          <a:p>
            <a:pPr marL="441325" indent="-441325" algn="l">
              <a:lnSpc>
                <a:spcPct val="11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 you ____ to the movies __________   night?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82947" name="WordArt 4"/>
          <p:cNvSpPr>
            <a:spLocks noChangeArrowheads="1" noChangeShapeType="1" noTextEdit="1"/>
          </p:cNvSpPr>
          <p:nvPr/>
        </p:nvSpPr>
        <p:spPr bwMode="auto">
          <a:xfrm>
            <a:off x="395288" y="0"/>
            <a:ext cx="5689600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en-US" altLang="zh-CN" sz="40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99CC00"/>
                </a:solidFill>
                <a:latin typeface="Arial" panose="020B0604020202020204"/>
                <a:cs typeface="Arial" panose="020B0604020202020204"/>
              </a:rPr>
              <a:t>Grammar focus</a:t>
            </a:r>
            <a:endParaRPr lang="zh-CN" altLang="en-US" sz="4000" b="1" kern="10" dirty="0">
              <a:ln w="9525">
                <a:solidFill>
                  <a:srgbClr val="000000"/>
                </a:solidFill>
                <a:round/>
              </a:ln>
              <a:solidFill>
                <a:srgbClr val="99CC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82948" name="Text Box 5"/>
          <p:cNvSpPr txBox="1">
            <a:spLocks noChangeArrowheads="1"/>
          </p:cNvSpPr>
          <p:nvPr/>
        </p:nvSpPr>
        <p:spPr bwMode="auto">
          <a:xfrm>
            <a:off x="5614988" y="2997200"/>
            <a:ext cx="3024187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I’d   love   to</a:t>
            </a:r>
          </a:p>
        </p:txBody>
      </p:sp>
      <p:sp>
        <p:nvSpPr>
          <p:cNvPr id="82949" name="Text Box 6"/>
          <p:cNvSpPr txBox="1">
            <a:spLocks noChangeArrowheads="1"/>
          </p:cNvSpPr>
          <p:nvPr/>
        </p:nvSpPr>
        <p:spPr bwMode="auto">
          <a:xfrm>
            <a:off x="647700" y="2371725"/>
            <a:ext cx="360045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Can         come</a:t>
            </a:r>
          </a:p>
        </p:txBody>
      </p:sp>
      <p:sp>
        <p:nvSpPr>
          <p:cNvPr id="82950" name="Text Box 7"/>
          <p:cNvSpPr txBox="1">
            <a:spLocks noChangeArrowheads="1"/>
          </p:cNvSpPr>
          <p:nvPr/>
        </p:nvSpPr>
        <p:spPr bwMode="auto">
          <a:xfrm>
            <a:off x="2374900" y="4171950"/>
            <a:ext cx="4176713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must   study   for</a:t>
            </a:r>
          </a:p>
        </p:txBody>
      </p:sp>
      <p:sp>
        <p:nvSpPr>
          <p:cNvPr id="82951" name="Text Box 9"/>
          <p:cNvSpPr txBox="1">
            <a:spLocks noChangeArrowheads="1"/>
          </p:cNvSpPr>
          <p:nvPr/>
        </p:nvSpPr>
        <p:spPr bwMode="auto">
          <a:xfrm>
            <a:off x="611188" y="5373688"/>
            <a:ext cx="3311525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Can           go</a:t>
            </a:r>
          </a:p>
        </p:txBody>
      </p:sp>
      <p:sp>
        <p:nvSpPr>
          <p:cNvPr id="82952" name="Rectangle 12"/>
          <p:cNvSpPr>
            <a:spLocks noChangeArrowheads="1"/>
          </p:cNvSpPr>
          <p:nvPr/>
        </p:nvSpPr>
        <p:spPr bwMode="auto">
          <a:xfrm>
            <a:off x="179388" y="1125538"/>
            <a:ext cx="6875462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10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根据课本内容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完成下列句子。 </a:t>
            </a:r>
          </a:p>
        </p:txBody>
      </p:sp>
      <p:sp>
        <p:nvSpPr>
          <p:cNvPr id="82953" name="Text Box 5"/>
          <p:cNvSpPr txBox="1">
            <a:spLocks noChangeArrowheads="1"/>
          </p:cNvSpPr>
          <p:nvPr/>
        </p:nvSpPr>
        <p:spPr bwMode="auto">
          <a:xfrm>
            <a:off x="6624638" y="5395913"/>
            <a:ext cx="2447925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tomorrow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49" grpId="0"/>
      <p:bldP spid="82950" grpId="0"/>
      <p:bldP spid="82951" grpId="0"/>
      <p:bldP spid="82953" grpId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1275</Words>
  <Application>Microsoft Office PowerPoint</Application>
  <PresentationFormat>全屏显示(4:3)</PresentationFormat>
  <Paragraphs>184</Paragraphs>
  <Slides>19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黑体</vt:lpstr>
      <vt:lpstr>楷体_GB2312</vt:lpstr>
      <vt:lpstr>宋体</vt:lpstr>
      <vt:lpstr>微软雅黑</vt:lpstr>
      <vt:lpstr>Arial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2023-01-17T01:25:11Z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F75B02DF6BCC4ADCA930703E9B004A9B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