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5"/>
  </p:handoutMasterIdLst>
  <p:sldIdLst>
    <p:sldId id="307" r:id="rId2"/>
    <p:sldId id="264" r:id="rId3"/>
    <p:sldId id="308" r:id="rId4"/>
    <p:sldId id="309" r:id="rId5"/>
    <p:sldId id="310" r:id="rId6"/>
    <p:sldId id="311" r:id="rId7"/>
    <p:sldId id="306" r:id="rId8"/>
    <p:sldId id="312" r:id="rId9"/>
    <p:sldId id="313" r:id="rId10"/>
    <p:sldId id="314" r:id="rId11"/>
    <p:sldId id="315" r:id="rId12"/>
    <p:sldId id="260" r:id="rId13"/>
    <p:sldId id="316" r:id="rId14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06" d="100"/>
          <a:sy n="106" d="100"/>
        </p:scale>
        <p:origin x="-102" y="-654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20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05F0D-569C-4CB6-B89F-620DFB4A2AC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BD7B5-BC53-40A5-8F98-F9ED90F9B1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第六章</a:t>
            </a: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</a:t>
            </a:r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1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课时　反比例函数的图象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9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8.jpeg"/><Relationship Id="rId4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0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emf"/><Relationship Id="rId5" Type="http://schemas.openxmlformats.org/officeDocument/2006/relationships/package" Target="../embeddings/Microsoft_Word___11.docx"/><Relationship Id="rId4" Type="http://schemas.openxmlformats.org/officeDocument/2006/relationships/image" Target="../media/image1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2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2.jpeg"/><Relationship Id="rId4" Type="http://schemas.openxmlformats.org/officeDocument/2006/relationships/image" Target="../media/image2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3.docx"/><Relationship Id="rId7" Type="http://schemas.openxmlformats.org/officeDocument/2006/relationships/image" Target="../media/image24.e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0.vml"/><Relationship Id="rId6" Type="http://schemas.openxmlformats.org/officeDocument/2006/relationships/package" Target="../embeddings/Microsoft_Word___14.docx"/><Relationship Id="rId5" Type="http://schemas.openxmlformats.org/officeDocument/2006/relationships/image" Target="../media/image25.jpeg"/><Relationship Id="rId4" Type="http://schemas.openxmlformats.org/officeDocument/2006/relationships/image" Target="../media/image2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__1.docx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Word___4.docx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__3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5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13.jpeg"/><Relationship Id="rId7" Type="http://schemas.openxmlformats.org/officeDocument/2006/relationships/package" Target="../embeddings/Microsoft_Word___7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jpeg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__6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8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6.jpeg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sz="4100" dirty="0"/>
              <a:t>反比例函数的图象与性质</a:t>
            </a:r>
            <a:endParaRPr lang="zh-CN" altLang="en-US" sz="4100" dirty="0"/>
          </a:p>
        </p:txBody>
      </p:sp>
      <p:sp>
        <p:nvSpPr>
          <p:cNvPr id="3" name="标题 1"/>
          <p:cNvSpPr txBox="1"/>
          <p:nvPr/>
        </p:nvSpPr>
        <p:spPr>
          <a:xfrm>
            <a:off x="0" y="855023"/>
            <a:ext cx="9144000" cy="925904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4400" b="1" i="0" kern="1200">
                <a:solidFill>
                  <a:schemeClr val="bg1"/>
                </a:solidFill>
                <a:effectLst/>
                <a:latin typeface="Adobe 黑体 Std R" panose="020B0400000000000000" pitchFamily="34" charset="-122"/>
                <a:ea typeface="Adobe 黑体 Std R" panose="020B0400000000000000" pitchFamily="34" charset="-122"/>
                <a:cs typeface="+mj-cs"/>
              </a:defRPr>
            </a:lvl1pPr>
          </a:lstStyle>
          <a:p>
            <a:r>
              <a:rPr lang="zh-CN" altLang="en-US" sz="2800" dirty="0">
                <a:solidFill>
                  <a:schemeClr val="tx1"/>
                </a:solidFill>
              </a:rPr>
              <a:t>第六章 反比例函数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252757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1306639"/>
          <a:ext cx="6096000" cy="960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Document" r:id="rId3" imgW="3839210" imgH="606425" progId="Word.Document.12">
                  <p:embed/>
                </p:oleObj>
              </mc:Choice>
              <mc:Fallback>
                <p:oleObj name="Document" r:id="rId3" imgW="3839210" imgH="606425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06639"/>
                        <a:ext cx="6096000" cy="9609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19ZKSJ138.EPS" descr="id:2147499342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3409910" y="2021779"/>
            <a:ext cx="3292815" cy="290979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278838" y="1694765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937749"/>
          <a:ext cx="6096000" cy="2242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Document" r:id="rId3" imgW="3839210" imgH="1414145" progId="Word.Document.12">
                  <p:embed/>
                </p:oleObj>
              </mc:Choice>
              <mc:Fallback>
                <p:oleObj name="Document" r:id="rId3" imgW="3839210" imgH="1414145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937749"/>
                        <a:ext cx="6096000" cy="22421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524000" y="2571750"/>
          <a:ext cx="6096000" cy="3523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Document" r:id="rId5" imgW="3839210" imgH="2226310" progId="Word.Document.12">
                  <p:embed/>
                </p:oleObj>
              </mc:Choice>
              <mc:Fallback>
                <p:oleObj name="Document" r:id="rId5" imgW="3839210" imgH="2226310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571750"/>
                        <a:ext cx="6096000" cy="35234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1056085"/>
          <a:ext cx="6096000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文档" r:id="rId3" imgW="3839210" imgH="808990" progId="Word.Document.12">
                  <p:embed/>
                </p:oleObj>
              </mc:Choice>
              <mc:Fallback>
                <p:oleObj name="文档" r:id="rId3" imgW="3839210" imgH="80899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056085"/>
                        <a:ext cx="6096000" cy="1281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18ZKSN58.EPS" descr="id:2147499356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5227437" y="2153126"/>
            <a:ext cx="1635164" cy="1934468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632579" y="1709383"/>
            <a:ext cx="847601" cy="282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5" name="直接连接符 4"/>
          <p:cNvCxnSpPr/>
          <p:nvPr/>
        </p:nvCxnSpPr>
        <p:spPr>
          <a:xfrm>
            <a:off x="2636520" y="1985249"/>
            <a:ext cx="8248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1097905"/>
          <a:ext cx="6096000" cy="1921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文档" r:id="rId3" imgW="3837305" imgH="1212850" progId="Word.Document.12">
                  <p:embed/>
                </p:oleObj>
              </mc:Choice>
              <mc:Fallback>
                <p:oleObj name="文档" r:id="rId3" imgW="3837305" imgH="1212850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097905"/>
                        <a:ext cx="6096000" cy="19218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17ZKSE37.EPS" descr="id:2147499363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5836089" y="2546245"/>
            <a:ext cx="2005616" cy="1491251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521619" y="2764632"/>
          <a:ext cx="6086475" cy="2561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Document" r:id="rId6" imgW="3839210" imgH="1619885" progId="Word.Document.12">
                  <p:embed/>
                </p:oleObj>
              </mc:Choice>
              <mc:Fallback>
                <p:oleObj name="Document" r:id="rId6" imgW="3839210" imgH="1619885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1619" y="2764632"/>
                        <a:ext cx="6086475" cy="25610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>
                <a:spLocks noChangeAspect="1"/>
              </p:cNvSpPr>
              <p:nvPr/>
            </p:nvSpPr>
            <p:spPr>
              <a:xfrm>
                <a:off x="791588" y="761442"/>
                <a:ext cx="8572500" cy="827471"/>
              </a:xfrm>
              <a:prstGeom prst="rect">
                <a:avLst/>
              </a:prstGeom>
            </p:spPr>
            <p:txBody>
              <a:bodyPr lIns="68580" tIns="34290" rIns="68580" bIns="34290">
                <a:spAutoFit/>
              </a:bodyPr>
              <a:lstStyle/>
              <a:p>
                <a:pPr>
                  <a:lnSpc>
                    <a:spcPct val="120000"/>
                  </a:lnSpc>
                  <a:tabLst>
                    <a:tab pos="771525" algn="l"/>
                    <a:tab pos="1387475" algn="l"/>
                    <a:tab pos="1903095" algn="l"/>
                    <a:tab pos="2416175" algn="l"/>
                  </a:tabLst>
                </a:pPr>
                <a:r>
                  <a:rPr lang="zh-CN" altLang="zh-CN" sz="1700" dirty="0">
                    <a:solidFill>
                      <a:srgbClr val="FF00FF"/>
                    </a:solidFill>
                    <a:latin typeface="Arial" panose="020B0604020202020204" pitchFamily="34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知识点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zh-CN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　</a:t>
                </a:r>
                <a:r>
                  <a:rPr lang="zh-CN" altLang="zh-CN" sz="1700" dirty="0">
                    <a:solidFill>
                      <a:srgbClr val="FF00FF"/>
                    </a:solidFill>
                    <a:latin typeface="Arial" panose="020B0604020202020204" pitchFamily="34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反比例函数的图象</a:t>
                </a:r>
                <a:endParaRPr lang="zh-CN" altLang="zh-CN" sz="1700" dirty="0">
                  <a:solidFill>
                    <a:srgbClr val="000000"/>
                  </a:solidFill>
                  <a:latin typeface="NEU-BZ-S92"/>
                  <a:ea typeface="方正书宋_GBK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tabLst>
                    <a:tab pos="771525" algn="l"/>
                    <a:tab pos="1387475" algn="l"/>
                    <a:tab pos="1903095" algn="l"/>
                    <a:tab pos="2416175" algn="l"/>
                  </a:tabLst>
                </a:pP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反比例函数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7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1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 </a:t>
                </a:r>
                <a:r>
                  <a:rPr lang="en-US" altLang="zh-CN" sz="17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x&gt;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0  )</a:t>
                </a:r>
                <a:r>
                  <a:rPr lang="zh-CN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的图象是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 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)</a:t>
                </a:r>
                <a:endParaRPr lang="zh-CN" altLang="zh-CN" sz="1700" dirty="0">
                  <a:solidFill>
                    <a:srgbClr val="000000"/>
                  </a:solidFill>
                  <a:latin typeface="NEU-BZ-S92"/>
                  <a:ea typeface="方正书宋_GBK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588" y="761442"/>
                <a:ext cx="8572500" cy="827471"/>
              </a:xfrm>
              <a:prstGeom prst="rect">
                <a:avLst/>
              </a:prstGeom>
              <a:blipFill rotWithShape="1">
                <a:blip r:embed="rId2"/>
                <a:stretch>
                  <a:fillRect l="-4" t="-9" r="4" b="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18ZKSN50.EPS" descr="id:2147499272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1050167" y="1566711"/>
            <a:ext cx="3108408" cy="3412607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011994" y="1254625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69018" y="1260097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宜昌中考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某学校要种植一块面积为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m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的长方形草坪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要求两边长均不小于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m,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则草坪的一边长为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单位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:m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随另一边长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单位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:m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的变化而变化的图象可能是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J134.EPS" descr="id:2147499279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1751982" y="2104774"/>
            <a:ext cx="5640036" cy="1621931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7392019" y="1678675"/>
            <a:ext cx="213197" cy="235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524000" y="962251"/>
          <a:ext cx="6096000" cy="2242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文档" r:id="rId3" imgW="3837305" imgH="1414145" progId="Word.Document.12">
                  <p:embed/>
                </p:oleObj>
              </mc:Choice>
              <mc:Fallback>
                <p:oleObj name="文档" r:id="rId3" imgW="3837305" imgH="1414145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962251"/>
                        <a:ext cx="6096000" cy="22421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421860" y="3204429"/>
          <a:ext cx="6096000" cy="1601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cument" r:id="rId5" imgW="3839210" imgH="1010285" progId="Word.Document.12">
                  <p:embed/>
                </p:oleObj>
              </mc:Choice>
              <mc:Fallback>
                <p:oleObj name="Document" r:id="rId5" imgW="3839210" imgH="1010285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1860" y="3204429"/>
                        <a:ext cx="6096000" cy="16015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6696200" y="1305804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6" name="矩形 5"/>
          <p:cNvSpPr/>
          <p:nvPr/>
        </p:nvSpPr>
        <p:spPr>
          <a:xfrm>
            <a:off x="3656161" y="3603009"/>
            <a:ext cx="293162" cy="2896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153538" y="1521447"/>
          <a:ext cx="6836924" cy="2514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Document" r:id="rId3" imgW="3839210" imgH="1414145" progId="Word.Document.12">
                  <p:embed/>
                </p:oleObj>
              </mc:Choice>
              <mc:Fallback>
                <p:oleObj name="Document" r:id="rId3" imgW="3839210" imgH="1414145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3538" y="1521447"/>
                        <a:ext cx="6836924" cy="25146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6440304" y="1950661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9ZKSJ135.EPS" descr="id:2147499300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6681256" y="1146993"/>
            <a:ext cx="1783455" cy="1554154"/>
          </a:xfrm>
          <a:prstGeom prst="rect">
            <a:avLst/>
          </a:prstGeom>
        </p:spPr>
      </p:pic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585256" y="1369637"/>
          <a:ext cx="6096000" cy="1921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Document" r:id="rId4" imgW="3839210" imgH="1212850" progId="Word.Document.12">
                  <p:embed/>
                </p:oleObj>
              </mc:Choice>
              <mc:Fallback>
                <p:oleObj name="Document" r:id="rId4" imgW="3839210" imgH="1212850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256" y="1369637"/>
                        <a:ext cx="6096000" cy="19218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585256" y="3262389"/>
          <a:ext cx="6096000" cy="1281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文档" r:id="rId6" imgW="3838575" imgH="808355" progId="Word.Document.12">
                  <p:embed/>
                </p:oleObj>
              </mc:Choice>
              <mc:Fallback>
                <p:oleObj name="文档" r:id="rId6" imgW="3838575" imgH="808355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256" y="3262389"/>
                        <a:ext cx="6096000" cy="12812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1537346" y="2010259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6" name="矩形 5"/>
          <p:cNvSpPr/>
          <p:nvPr/>
        </p:nvSpPr>
        <p:spPr>
          <a:xfrm>
            <a:off x="585256" y="3940791"/>
            <a:ext cx="683986" cy="320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7" name="直接连接符 6"/>
          <p:cNvCxnSpPr/>
          <p:nvPr/>
        </p:nvCxnSpPr>
        <p:spPr>
          <a:xfrm>
            <a:off x="589198" y="4254793"/>
            <a:ext cx="6655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1065444"/>
          <a:ext cx="6096000" cy="320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Document" r:id="rId3" imgW="3839210" imgH="2020570" progId="Word.Document.12">
                  <p:embed/>
                </p:oleObj>
              </mc:Choice>
              <mc:Fallback>
                <p:oleObj name="Document" r:id="rId3" imgW="3839210" imgH="202057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065444"/>
                        <a:ext cx="6096000" cy="320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3830170" y="1152267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9ZKSJ136.EPS" descr="id:2147499321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6442494" y="1097624"/>
            <a:ext cx="1302589" cy="1386545"/>
          </a:xfrm>
          <a:prstGeom prst="rect">
            <a:avLst/>
          </a:prstGeom>
        </p:spPr>
      </p:pic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226388" y="1516852"/>
          <a:ext cx="6096000" cy="1601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文档" r:id="rId4" imgW="3837305" imgH="1012190" progId="Word.Document.12">
                  <p:embed/>
                </p:oleObj>
              </mc:Choice>
              <mc:Fallback>
                <p:oleObj name="文档" r:id="rId4" imgW="3837305" imgH="1012190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6388" y="1516852"/>
                        <a:ext cx="6096000" cy="16015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18ZKSN54.EPS" descr="id:2147499328;FounderCES"/>
          <p:cNvPicPr/>
          <p:nvPr/>
        </p:nvPicPr>
        <p:blipFill>
          <a:blip r:embed="rId6" cstate="email"/>
          <a:stretch>
            <a:fillRect/>
          </a:stretch>
        </p:blipFill>
        <p:spPr>
          <a:xfrm>
            <a:off x="6584829" y="3293572"/>
            <a:ext cx="1475118" cy="1361387"/>
          </a:xfrm>
          <a:prstGeom prst="rect">
            <a:avLst/>
          </a:prstGeom>
        </p:spPr>
      </p:pic>
      <p:sp>
        <p:nvSpPr>
          <p:cNvPr id="5" name="矩形 4"/>
          <p:cNvSpPr>
            <a:spLocks noChangeAspect="1"/>
          </p:cNvSpPr>
          <p:nvPr/>
        </p:nvSpPr>
        <p:spPr>
          <a:xfrm>
            <a:off x="1226388" y="2659332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反比例函数的图象如图所示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则这个反比例函数的表达式可能是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1342846" y="3306273"/>
          <a:ext cx="6096000" cy="1281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文档" r:id="rId7" imgW="3837305" imgH="808990" progId="Word.Document.12">
                  <p:embed/>
                </p:oleObj>
              </mc:Choice>
              <mc:Fallback>
                <p:oleObj name="文档" r:id="rId7" imgW="3837305" imgH="808990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2846" y="3306273"/>
                        <a:ext cx="6096000" cy="12812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5873218" y="1633351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9" name="矩形 8"/>
          <p:cNvSpPr/>
          <p:nvPr/>
        </p:nvSpPr>
        <p:spPr>
          <a:xfrm>
            <a:off x="7292265" y="2748498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407543" y="1500734"/>
          <a:ext cx="6096000" cy="960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Document" r:id="rId3" imgW="3839210" imgH="606425" progId="Word.Document.12">
                  <p:embed/>
                </p:oleObj>
              </mc:Choice>
              <mc:Fallback>
                <p:oleObj name="Document" r:id="rId3" imgW="3839210" imgH="606425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7543" y="1500734"/>
                        <a:ext cx="6096000" cy="9609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19ZKSJ137.EPS" descr="id:2147499335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2346030" y="2461666"/>
            <a:ext cx="4707808" cy="135257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199449" y="1868617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96</Words>
  <Application>Microsoft Office PowerPoint</Application>
  <PresentationFormat>全屏显示(16:9)</PresentationFormat>
  <Paragraphs>7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8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Cambria Math</vt:lpstr>
      <vt:lpstr>Times New Roman</vt:lpstr>
      <vt:lpstr>WWW.2PPT.COM
</vt:lpstr>
      <vt:lpstr>文档</vt:lpstr>
      <vt:lpstr>Document</vt:lpstr>
      <vt:lpstr>反比例函数的图象与性质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2019-05-05T03:44:00Z</dcterms:created>
  <dcterms:modified xsi:type="dcterms:W3CDTF">2023-01-17T01:25:16Z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17607B16B9214BB78BD0983D4EA6213F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