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68" r:id="rId2"/>
    <p:sldId id="314" r:id="rId3"/>
    <p:sldId id="313" r:id="rId4"/>
    <p:sldId id="315" r:id="rId5"/>
    <p:sldId id="316" r:id="rId6"/>
    <p:sldId id="277" r:id="rId7"/>
    <p:sldId id="353" r:id="rId8"/>
    <p:sldId id="279" r:id="rId9"/>
    <p:sldId id="354" r:id="rId10"/>
    <p:sldId id="339" r:id="rId11"/>
    <p:sldId id="369" r:id="rId12"/>
    <p:sldId id="349" r:id="rId13"/>
    <p:sldId id="370" r:id="rId14"/>
    <p:sldId id="318" r:id="rId15"/>
    <p:sldId id="350" r:id="rId16"/>
    <p:sldId id="298" r:id="rId17"/>
    <p:sldId id="371" r:id="rId18"/>
    <p:sldId id="355" r:id="rId19"/>
    <p:sldId id="372" r:id="rId20"/>
    <p:sldId id="373" r:id="rId21"/>
    <p:sldId id="356" r:id="rId22"/>
    <p:sldId id="357" r:id="rId23"/>
    <p:sldId id="374" r:id="rId24"/>
    <p:sldId id="341" r:id="rId25"/>
    <p:sldId id="390" r:id="rId26"/>
    <p:sldId id="319" r:id="rId27"/>
    <p:sldId id="292" r:id="rId28"/>
    <p:sldId id="358" r:id="rId29"/>
    <p:sldId id="359" r:id="rId30"/>
    <p:sldId id="282" r:id="rId31"/>
    <p:sldId id="344" r:id="rId32"/>
    <p:sldId id="375" r:id="rId33"/>
    <p:sldId id="376" r:id="rId34"/>
    <p:sldId id="293" r:id="rId35"/>
    <p:sldId id="351" r:id="rId36"/>
    <p:sldId id="361" r:id="rId37"/>
    <p:sldId id="377" r:id="rId38"/>
    <p:sldId id="378" r:id="rId39"/>
    <p:sldId id="379" r:id="rId40"/>
    <p:sldId id="380" r:id="rId41"/>
    <p:sldId id="381" r:id="rId42"/>
    <p:sldId id="362" r:id="rId43"/>
    <p:sldId id="382" r:id="rId44"/>
    <p:sldId id="383" r:id="rId45"/>
    <p:sldId id="384" r:id="rId46"/>
    <p:sldId id="363" r:id="rId47"/>
    <p:sldId id="385" r:id="rId48"/>
    <p:sldId id="365" r:id="rId49"/>
    <p:sldId id="386" r:id="rId50"/>
    <p:sldId id="366" r:id="rId51"/>
    <p:sldId id="302" r:id="rId52"/>
    <p:sldId id="387" r:id="rId53"/>
    <p:sldId id="303" r:id="rId54"/>
    <p:sldId id="388" r:id="rId55"/>
    <p:sldId id="327" r:id="rId5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FF3300"/>
    <a:srgbClr val="3399FF"/>
    <a:srgbClr val="66CCFF"/>
    <a:srgbClr val="CCFFCC"/>
    <a:srgbClr val="008000"/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393" autoAdjust="0"/>
  </p:normalViewPr>
  <p:slideViewPr>
    <p:cSldViewPr>
      <p:cViewPr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80203-E557-4182-80EA-BFAB0F42EA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F0495-DC4B-4973-9C50-3D8DF2134A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F0495-DC4B-4973-9C50-3D8DF2134AE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0861B-69FA-4890-AB07-CBFC8BBCC38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AE52E-8260-4F52-A147-6D945581BAB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14FAC-3E6F-490E-BCE1-F3B2547951E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649D5-197A-43C4-9786-90DCDD846C3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B95A5-44B6-4B66-9DDC-67805EBFD3E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21D3F-4C35-4A32-9A04-675CF689860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42D3C-8B0F-4884-BB5E-3C07F32ABD0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66887-60A8-4C1A-87B7-800464B97C8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68ACA-B6BF-49DE-B21D-362CED0FD75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99E23-83DE-4185-A026-16DDA49F725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E57DCFA-8926-42A2-AD57-6F3DD492866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Unit%203%20Activity%206.mp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Unit%203%20Activity%207.mp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8" name="WordArt 6"/>
          <p:cNvSpPr>
            <a:spLocks noChangeArrowheads="1" noChangeShapeType="1" noTextEdit="1"/>
          </p:cNvSpPr>
          <p:nvPr/>
        </p:nvSpPr>
        <p:spPr bwMode="auto">
          <a:xfrm>
            <a:off x="511946" y="2819400"/>
            <a:ext cx="8001000" cy="1044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3</a:t>
            </a:r>
            <a:r>
              <a:rPr lang="zh-CN" altLang="en-US" sz="3600" b="1" kern="10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 kern="1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kern="1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Language </a:t>
            </a:r>
            <a:r>
              <a:rPr lang="en-US" altLang="zh-CN" sz="3600" b="1" kern="10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use</a:t>
            </a:r>
            <a:endParaRPr lang="zh-CN" altLang="en-US" sz="3600" b="1" kern="10" dirty="0">
              <a:ln w="1270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143000" y="1043866"/>
            <a:ext cx="6145567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Module </a:t>
            </a:r>
            <a:r>
              <a:rPr lang="en-US" altLang="zh-CN" sz="3600" b="1" kern="1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8  My future life</a:t>
            </a:r>
            <a:endParaRPr lang="zh-CN" altLang="en-US" sz="3600" b="1" kern="10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79267" y="5608894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ln w="1270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21" name="Text Box 13"/>
          <p:cNvSpPr txBox="1">
            <a:spLocks noChangeArrowheads="1"/>
          </p:cNvSpPr>
          <p:nvPr/>
        </p:nvSpPr>
        <p:spPr bwMode="auto">
          <a:xfrm>
            <a:off x="457200" y="674688"/>
            <a:ext cx="8077200" cy="206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2. Work in pairs. Look at the picture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    and the menu. Discuss the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    questions.</a:t>
            </a:r>
          </a:p>
        </p:txBody>
      </p:sp>
      <p:pic>
        <p:nvPicPr>
          <p:cNvPr id="119822" name="Picture 1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40386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23" name="Picture 15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65463"/>
            <a:ext cx="40386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822960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1. How do you know that the party is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international?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Why are the people cheering?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What do you think the person making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a speech is saying?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609600" y="1697038"/>
            <a:ext cx="7924800" cy="470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5918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10375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a) the success at school is important for       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our futures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b) if you want to be an engineer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c) that we control the future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d) we can all make a wonderful future    if we remember this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e) that I am a very good student</a:t>
            </a: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457200" y="342900"/>
            <a:ext cx="76200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3. Complete the passage with the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    clauses in the box.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533400" y="639763"/>
            <a:ext cx="8229600" cy="477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We will finish junior high soon. Many students are worried about the  future. School is hard. We all think (1) ____.</a:t>
            </a:r>
          </a:p>
          <a:p>
            <a:pPr>
              <a:lnSpc>
                <a:spcPct val="120000"/>
              </a:lnSpc>
            </a:pPr>
            <a:r>
              <a:rPr lang="en-US" altLang="zh-CN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zh-CN" sz="3600" b="1">
                <a:latin typeface="Times New Roman" panose="02020603050405020304" pitchFamily="18" charset="0"/>
              </a:rPr>
              <a:t>Some of us are lucky. We are good at studying. I am very lucky. My teachers say (2) ____. I especially love studying maths. It is a very important subject.</a:t>
            </a: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6934200" y="1905000"/>
            <a:ext cx="8382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2133600" y="3962400"/>
            <a:ext cx="7620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e)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/>
      <p:bldP spid="1536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75" name="Text Box 111"/>
          <p:cNvSpPr txBox="1">
            <a:spLocks noChangeArrowheads="1"/>
          </p:cNvSpPr>
          <p:nvPr/>
        </p:nvSpPr>
        <p:spPr bwMode="auto">
          <a:xfrm>
            <a:off x="457200" y="609600"/>
            <a:ext cx="8305800" cy="567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826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0525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92722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4983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0703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6423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2143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7863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You</a:t>
            </a:r>
            <a:r>
              <a:rPr lang="en-US" altLang="zh-CN" sz="3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3400" b="1">
                <a:latin typeface="Times New Roman" panose="02020603050405020304" pitchFamily="18" charset="0"/>
              </a:rPr>
              <a:t>need it for physics, or (3) ____. I want to be an engineer. Engineers and </a:t>
            </a:r>
          </a:p>
          <a:p>
            <a:pPr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scientists are important for our country’s future.</a:t>
            </a:r>
          </a:p>
          <a:p>
            <a:pPr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    My classmates and I are all a bit sad to be leaving junior high. But we are also excited about taking a new step in our lives. Our future lives and jobs get closer every day.</a:t>
            </a:r>
          </a:p>
        </p:txBody>
      </p:sp>
      <p:sp>
        <p:nvSpPr>
          <p:cNvPr id="88178" name="Rectangle 114"/>
          <p:cNvSpPr>
            <a:spLocks noChangeArrowheads="1"/>
          </p:cNvSpPr>
          <p:nvPr/>
        </p:nvSpPr>
        <p:spPr bwMode="auto">
          <a:xfrm>
            <a:off x="6248400" y="609600"/>
            <a:ext cx="6858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b)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457200" y="1600200"/>
            <a:ext cx="84582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144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3705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5902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162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734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306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878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latin typeface="Times New Roman" panose="02020603050405020304" pitchFamily="18" charset="0"/>
              </a:rPr>
              <a:t>The English say, “The future is what you make it!” I like this saying. It means (4) ____. It reminds us to try our best, and to never give up. I really think (5) ____.</a:t>
            </a:r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1371600" y="2895600"/>
            <a:ext cx="7620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c)</a:t>
            </a:r>
          </a:p>
        </p:txBody>
      </p:sp>
      <p:sp>
        <p:nvSpPr>
          <p:cNvPr id="133137" name="Rectangle 17"/>
          <p:cNvSpPr>
            <a:spLocks noChangeArrowheads="1"/>
          </p:cNvSpPr>
          <p:nvPr/>
        </p:nvSpPr>
        <p:spPr bwMode="auto">
          <a:xfrm>
            <a:off x="7315200" y="3581400"/>
            <a:ext cx="9144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d)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5" grpId="0"/>
      <p:bldP spid="1331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82" name="Group 66"/>
          <p:cNvGrpSpPr/>
          <p:nvPr/>
        </p:nvGrpSpPr>
        <p:grpSpPr bwMode="auto">
          <a:xfrm>
            <a:off x="1143000" y="3429000"/>
            <a:ext cx="6116638" cy="1260475"/>
            <a:chOff x="755" y="1248"/>
            <a:chExt cx="3853" cy="794"/>
          </a:xfrm>
        </p:grpSpPr>
        <p:sp>
          <p:nvSpPr>
            <p:cNvPr id="60448" name="Text Box 32"/>
            <p:cNvSpPr txBox="1">
              <a:spLocks noChangeArrowheads="1"/>
            </p:cNvSpPr>
            <p:nvPr/>
          </p:nvSpPr>
          <p:spPr bwMode="auto">
            <a:xfrm>
              <a:off x="1392" y="1248"/>
              <a:ext cx="3216" cy="79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>
                  <a:latin typeface="Times New Roman" panose="02020603050405020304" pitchFamily="18" charset="0"/>
                </a:rPr>
                <a:t>after     class     hair     hand</a:t>
              </a:r>
            </a:p>
            <a:p>
              <a:pPr>
                <a:lnSpc>
                  <a:spcPct val="120000"/>
                </a:lnSpc>
              </a:pPr>
              <a:endParaRPr lang="en-US" altLang="zh-CN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60470" name="Oval 54"/>
            <p:cNvSpPr>
              <a:spLocks noChangeArrowheads="1"/>
            </p:cNvSpPr>
            <p:nvPr/>
          </p:nvSpPr>
          <p:spPr bwMode="auto">
            <a:xfrm>
              <a:off x="1584" y="168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71" name="Oval 55"/>
            <p:cNvSpPr>
              <a:spLocks noChangeArrowheads="1"/>
            </p:cNvSpPr>
            <p:nvPr/>
          </p:nvSpPr>
          <p:spPr bwMode="auto">
            <a:xfrm>
              <a:off x="2496" y="168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72" name="Oval 56"/>
            <p:cNvSpPr>
              <a:spLocks noChangeArrowheads="1"/>
            </p:cNvSpPr>
            <p:nvPr/>
          </p:nvSpPr>
          <p:spPr bwMode="auto">
            <a:xfrm>
              <a:off x="3264" y="168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73" name="Oval 57"/>
            <p:cNvSpPr>
              <a:spLocks noChangeArrowheads="1"/>
            </p:cNvSpPr>
            <p:nvPr/>
          </p:nvSpPr>
          <p:spPr bwMode="auto">
            <a:xfrm>
              <a:off x="4080" y="168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74" name="Text Box 58"/>
            <p:cNvSpPr txBox="1">
              <a:spLocks noChangeArrowheads="1"/>
            </p:cNvSpPr>
            <p:nvPr/>
          </p:nvSpPr>
          <p:spPr bwMode="auto">
            <a:xfrm>
              <a:off x="755" y="1296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60483" name="Group 67"/>
          <p:cNvGrpSpPr/>
          <p:nvPr/>
        </p:nvGrpSpPr>
        <p:grpSpPr bwMode="auto">
          <a:xfrm>
            <a:off x="1143000" y="4724400"/>
            <a:ext cx="7075488" cy="1260475"/>
            <a:chOff x="816" y="2160"/>
            <a:chExt cx="4457" cy="794"/>
          </a:xfrm>
        </p:grpSpPr>
        <p:sp>
          <p:nvSpPr>
            <p:cNvPr id="60475" name="Text Box 59"/>
            <p:cNvSpPr txBox="1">
              <a:spLocks noChangeArrowheads="1"/>
            </p:cNvSpPr>
            <p:nvPr/>
          </p:nvSpPr>
          <p:spPr bwMode="auto">
            <a:xfrm>
              <a:off x="1446" y="2160"/>
              <a:ext cx="3827" cy="79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>
                  <a:latin typeface="Times New Roman" panose="02020603050405020304" pitchFamily="18" charset="0"/>
                </a:rPr>
                <a:t>bag     cut     make     mate     noon</a:t>
              </a:r>
            </a:p>
            <a:p>
              <a:pPr>
                <a:lnSpc>
                  <a:spcPct val="120000"/>
                </a:lnSpc>
              </a:pPr>
              <a:endParaRPr lang="en-US" altLang="zh-CN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60476" name="Oval 60"/>
            <p:cNvSpPr>
              <a:spLocks noChangeArrowheads="1"/>
            </p:cNvSpPr>
            <p:nvPr/>
          </p:nvSpPr>
          <p:spPr bwMode="auto">
            <a:xfrm>
              <a:off x="1638" y="259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77" name="Oval 61"/>
            <p:cNvSpPr>
              <a:spLocks noChangeArrowheads="1"/>
            </p:cNvSpPr>
            <p:nvPr/>
          </p:nvSpPr>
          <p:spPr bwMode="auto">
            <a:xfrm>
              <a:off x="2297" y="259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78" name="Oval 62"/>
            <p:cNvSpPr>
              <a:spLocks noChangeArrowheads="1"/>
            </p:cNvSpPr>
            <p:nvPr/>
          </p:nvSpPr>
          <p:spPr bwMode="auto">
            <a:xfrm>
              <a:off x="3065" y="259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79" name="Oval 63"/>
            <p:cNvSpPr>
              <a:spLocks noChangeArrowheads="1"/>
            </p:cNvSpPr>
            <p:nvPr/>
          </p:nvSpPr>
          <p:spPr bwMode="auto">
            <a:xfrm>
              <a:off x="3881" y="259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80" name="Text Box 64"/>
            <p:cNvSpPr txBox="1">
              <a:spLocks noChangeArrowheads="1"/>
            </p:cNvSpPr>
            <p:nvPr/>
          </p:nvSpPr>
          <p:spPr bwMode="auto">
            <a:xfrm>
              <a:off x="816" y="2208"/>
              <a:ext cx="2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0481" name="Oval 65"/>
            <p:cNvSpPr>
              <a:spLocks noChangeArrowheads="1"/>
            </p:cNvSpPr>
            <p:nvPr/>
          </p:nvSpPr>
          <p:spPr bwMode="auto">
            <a:xfrm>
              <a:off x="4793" y="259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0486" name="Text Box 70"/>
          <p:cNvSpPr txBox="1">
            <a:spLocks noChangeArrowheads="1"/>
          </p:cNvSpPr>
          <p:nvPr/>
        </p:nvSpPr>
        <p:spPr bwMode="auto">
          <a:xfrm>
            <a:off x="304800" y="457200"/>
            <a:ext cx="85344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</a:rPr>
              <a:t>4. Join the words in Box A with the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</a:rPr>
              <a:t>    words in Box B to make new words.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</a:rPr>
              <a:t>    You need to use one word more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</a:rPr>
              <a:t>    than once.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609600" y="2133600"/>
            <a:ext cx="80772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_______________________________________________</a:t>
            </a: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609600" y="2209800"/>
            <a:ext cx="80010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afternoon, classmate, haircut, handbag, handmade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304800" y="1600200"/>
            <a:ext cx="85344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978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1978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1978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1978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1978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78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78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78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78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Lingling: What are you going to wear to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      the school-leavers’ party?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Betty: I’m going to wear a dress. And 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      I’m going to buy a new black (1)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      ________. Do you want to go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      with me to the shopping centre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      to look for one?</a:t>
            </a:r>
          </a:p>
        </p:txBody>
      </p:sp>
      <p:sp>
        <p:nvSpPr>
          <p:cNvPr id="138257" name="Rectangle 17"/>
          <p:cNvSpPr>
            <a:spLocks noChangeArrowheads="1"/>
          </p:cNvSpPr>
          <p:nvPr/>
        </p:nvSpPr>
        <p:spPr bwMode="auto">
          <a:xfrm>
            <a:off x="2286000" y="4267200"/>
            <a:ext cx="22098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handbag</a:t>
            </a:r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304800" y="304800"/>
            <a:ext cx="84582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</a:rPr>
              <a:t>Now complete the conversation with the new words.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6" grpId="0"/>
      <p:bldP spid="1382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457200" y="1371600"/>
            <a:ext cx="815340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Lingling: Sorry, I can’t. I’m having a(n)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      (2) _______ this (3)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      _________ at three o’clock. I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      want nice short hair for the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      party!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3124200" y="1981200"/>
            <a:ext cx="17526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haircut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2438400" y="2667000"/>
            <a:ext cx="22860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afternoon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/>
      <p:bldP spid="1556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066800" y="4838700"/>
            <a:ext cx="7162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How many days are left before you leave school?</a:t>
            </a:r>
          </a:p>
        </p:txBody>
      </p:sp>
      <p:pic>
        <p:nvPicPr>
          <p:cNvPr id="82962" name="Picture 18" descr="3145555_150917063368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30388"/>
            <a:ext cx="4953000" cy="2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3" name="Picture 19" descr="warming 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0863"/>
            <a:ext cx="4360863" cy="11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533400" y="1066800"/>
            <a:ext cx="79248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Tony: I’ll go with you, Betty. I’m going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to take photos, and I want to buy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a book to put the photos in. I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hope that all of us will remember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each other. I’m happy I have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been your (4) _________.</a:t>
            </a: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4572000" y="4343400"/>
            <a:ext cx="22098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classmate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79248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Betty: I’ve already bought a special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book for the photos. It’s black,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with (5) _________ paper pages.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Tony: You can carry it on the big night,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   then. It’ll match your clothes.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Betty: Don’t be silly, Tony!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3505200" y="2438400"/>
            <a:ext cx="22860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handmade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304800" y="3063875"/>
            <a:ext cx="83820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826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0525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92722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4983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0703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6423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2143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7863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1. Try to follow the _____ of the music.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2. Oh, ______ me. I didn’t see you there.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3. We’re going to put _____ all around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the room this year.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4267200" y="3048000"/>
            <a:ext cx="12192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beat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457200" y="1992313"/>
            <a:ext cx="8153400" cy="750887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0683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5140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0860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6580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2300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8020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beat, laugh at, pardon,  roses, wake…up   </a:t>
            </a: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1600200" y="3733800"/>
            <a:ext cx="20574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pardon</a:t>
            </a: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4648200" y="4354513"/>
            <a:ext cx="144780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roses</a:t>
            </a: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228600" y="381000"/>
            <a:ext cx="84582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5. Complete the sentences with the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    words or expressions in the box.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/>
      <p:bldP spid="140292" grpId="0"/>
      <p:bldP spid="140293" grpId="0" animBg="1"/>
      <p:bldP spid="140294" grpId="0"/>
      <p:bldP spid="1402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457200" y="1676400"/>
            <a:ext cx="82296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4. I can’t go to school wearing that –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everyone will ________ me.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5. I’ll ______ you _____ when it’s time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to leave.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3657600" y="2286000"/>
            <a:ext cx="20574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laugh at</a:t>
            </a: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1752600" y="2971800"/>
            <a:ext cx="34290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wake             up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/>
      <p:bldP spid="1577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457200" y="1447800"/>
            <a:ext cx="82296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Tx/>
              <a:buAutoNum type="arabicPeriod"/>
            </a:pPr>
            <a:r>
              <a:rPr lang="en-US" altLang="zh-CN" sz="3600" b="1">
                <a:latin typeface="Times New Roman" panose="02020603050405020304" pitchFamily="18" charset="0"/>
              </a:rPr>
              <a:t> Did Adam go to Africa or America?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Africa.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2. What did Adam do there?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He built a primary school with others.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3. What does Adam like most about the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country?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 The people are very friendly.</a:t>
            </a:r>
          </a:p>
        </p:txBody>
      </p:sp>
      <p:sp>
        <p:nvSpPr>
          <p:cNvPr id="121876" name="Text Box 20"/>
          <p:cNvSpPr txBox="1">
            <a:spLocks noChangeArrowheads="1"/>
          </p:cNvSpPr>
          <p:nvPr/>
        </p:nvSpPr>
        <p:spPr bwMode="auto">
          <a:xfrm>
            <a:off x="914400" y="381000"/>
            <a:ext cx="80010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</a:rPr>
              <a:t>6. Listen and answer the questions.</a:t>
            </a:r>
          </a:p>
        </p:txBody>
      </p:sp>
      <p:pic>
        <p:nvPicPr>
          <p:cNvPr id="121877" name="Picture 21" descr="图片听力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7213"/>
            <a:ext cx="762000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1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1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1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121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21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21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7620000" cy="4876800"/>
          </a:xfrm>
        </p:spPr>
        <p:txBody>
          <a:bodyPr/>
          <a:lstStyle/>
          <a:p>
            <a:pPr marL="449580" indent="-44958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4. What did Adam do at weekends?</a:t>
            </a:r>
          </a:p>
          <a:p>
            <a:pPr marL="449580" indent="-44958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 He visited the beaches.</a:t>
            </a:r>
          </a:p>
          <a:p>
            <a:pPr marL="449580" indent="-44958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5. What does Adam want to do in the </a:t>
            </a:r>
          </a:p>
          <a:p>
            <a:pPr marL="449580" indent="-44958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future?</a:t>
            </a:r>
          </a:p>
          <a:p>
            <a:pPr marL="449580" indent="-44958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 He wants to help people. He has decided to go to college and maybe becomes a teacher in the future.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04" name="Text Box 216"/>
          <p:cNvSpPr txBox="1">
            <a:spLocks noChangeArrowheads="1"/>
          </p:cNvSpPr>
          <p:nvPr/>
        </p:nvSpPr>
        <p:spPr bwMode="auto">
          <a:xfrm>
            <a:off x="914400" y="4724400"/>
            <a:ext cx="55626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How to repair machines.</a:t>
            </a:r>
          </a:p>
        </p:txBody>
      </p:sp>
      <p:sp>
        <p:nvSpPr>
          <p:cNvPr id="89305" name="Text Box 217"/>
          <p:cNvSpPr txBox="1">
            <a:spLocks noChangeArrowheads="1"/>
          </p:cNvSpPr>
          <p:nvPr/>
        </p:nvSpPr>
        <p:spPr bwMode="auto">
          <a:xfrm>
            <a:off x="457200" y="533400"/>
            <a:ext cx="84582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</a:rPr>
              <a:t>Read the passage and answer the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</a:rPr>
              <a:t>questions.</a:t>
            </a:r>
          </a:p>
        </p:txBody>
      </p:sp>
      <p:sp>
        <p:nvSpPr>
          <p:cNvPr id="89306" name="Rectangle 218"/>
          <p:cNvSpPr>
            <a:spLocks noChangeArrowheads="1"/>
          </p:cNvSpPr>
          <p:nvPr/>
        </p:nvSpPr>
        <p:spPr bwMode="auto">
          <a:xfrm>
            <a:off x="457200" y="1981200"/>
            <a:ext cx="8475663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1. Was Mark Smith better at doing things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than at reading books?</a:t>
            </a:r>
          </a:p>
        </p:txBody>
      </p:sp>
      <p:sp>
        <p:nvSpPr>
          <p:cNvPr id="89307" name="Rectangle 219"/>
          <p:cNvSpPr>
            <a:spLocks noChangeArrowheads="1"/>
          </p:cNvSpPr>
          <p:nvPr/>
        </p:nvSpPr>
        <p:spPr bwMode="auto">
          <a:xfrm>
            <a:off x="914400" y="3276600"/>
            <a:ext cx="25463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Yes, he was.</a:t>
            </a:r>
          </a:p>
        </p:txBody>
      </p:sp>
      <p:sp>
        <p:nvSpPr>
          <p:cNvPr id="89308" name="Rectangle 220"/>
          <p:cNvSpPr>
            <a:spLocks noChangeArrowheads="1"/>
          </p:cNvSpPr>
          <p:nvPr/>
        </p:nvSpPr>
        <p:spPr bwMode="auto">
          <a:xfrm>
            <a:off x="457200" y="4038600"/>
            <a:ext cx="55689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2. What does he learn now?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04" grpId="0"/>
      <p:bldP spid="89306" grpId="0"/>
      <p:bldP spid="89307" grpId="0"/>
      <p:bldP spid="893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93" name="Text Box 69"/>
          <p:cNvSpPr txBox="1">
            <a:spLocks noChangeArrowheads="1"/>
          </p:cNvSpPr>
          <p:nvPr/>
        </p:nvSpPr>
        <p:spPr bwMode="auto">
          <a:xfrm>
            <a:off x="762000" y="1524000"/>
            <a:ext cx="7772400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144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3705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5902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162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734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306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878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1. What do students at vocational schools </a:t>
            </a:r>
          </a:p>
          <a:p>
            <a:pPr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do?</a:t>
            </a:r>
          </a:p>
          <a:p>
            <a:pPr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a) They look for jobs there.</a:t>
            </a:r>
          </a:p>
          <a:p>
            <a:pPr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b) They learn how to do many of the </a:t>
            </a:r>
          </a:p>
          <a:p>
            <a:pPr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 jobs that are needed in society.</a:t>
            </a:r>
          </a:p>
          <a:p>
            <a:pPr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c) They study why the jobs are needed  </a:t>
            </a:r>
          </a:p>
          <a:p>
            <a:pPr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in society.</a:t>
            </a:r>
          </a:p>
          <a:p>
            <a:pPr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d) They do the same as students in </a:t>
            </a:r>
          </a:p>
          <a:p>
            <a:pPr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secondary school.</a:t>
            </a:r>
          </a:p>
        </p:txBody>
      </p:sp>
      <p:sp>
        <p:nvSpPr>
          <p:cNvPr id="52299" name="Text Box 75"/>
          <p:cNvSpPr txBox="1">
            <a:spLocks noChangeArrowheads="1"/>
          </p:cNvSpPr>
          <p:nvPr/>
        </p:nvSpPr>
        <p:spPr bwMode="auto">
          <a:xfrm>
            <a:off x="609600" y="228600"/>
            <a:ext cx="70866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162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</a:rPr>
              <a:t>7. Listen and read the passage, choose the correct answer.</a:t>
            </a:r>
          </a:p>
        </p:txBody>
      </p:sp>
      <p:pic>
        <p:nvPicPr>
          <p:cNvPr id="52301" name="Picture 77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02" name="Picture 78" descr="图片听力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685800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9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6106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8138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033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92595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4792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2. Why did Mark choose to go to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vocational school?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a) Because he wanted to know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vocational society.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b) Because he finished secondary school.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c) Because he found that he was better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 at doing things than at reading books.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d) Because he did not do well at school.</a:t>
            </a:r>
          </a:p>
        </p:txBody>
      </p:sp>
      <p:pic>
        <p:nvPicPr>
          <p:cNvPr id="141317" name="Picture 5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3058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144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3705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5902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162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734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306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878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3. According to the passage, which of the 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following is NOT the reason why Mark 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made his choice?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a) Everyone needs a skill for a good life in 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the future.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b) He can study the things that he likes best.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c) The society needs not just people who 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work in an office, but also those who 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can make things and repair things.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d) He likes physics.</a:t>
            </a:r>
          </a:p>
        </p:txBody>
      </p:sp>
      <p:pic>
        <p:nvPicPr>
          <p:cNvPr id="142341" name="Picture 5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308100" y="4953000"/>
            <a:ext cx="69215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Do you feel nervous every day?</a:t>
            </a:r>
          </a:p>
        </p:txBody>
      </p:sp>
      <p:pic>
        <p:nvPicPr>
          <p:cNvPr id="8193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52578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WordArt 11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5105400" cy="838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000000"/>
                  </a:solidFill>
                  <a:round/>
                </a:ln>
                <a:solidFill>
                  <a:srgbClr val="008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Around the world</a:t>
            </a:r>
            <a:endParaRPr lang="zh-CN" altLang="en-US" sz="3600" b="1" kern="10">
              <a:ln w="12700">
                <a:solidFill>
                  <a:srgbClr val="000000"/>
                </a:solidFill>
                <a:round/>
              </a:ln>
              <a:solidFill>
                <a:srgbClr val="008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381000" y="1295400"/>
            <a:ext cx="83820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i="1" dirty="0">
                <a:solidFill>
                  <a:srgbClr val="9933FF"/>
                </a:solidFill>
                <a:latin typeface="Times New Roman" panose="02020603050405020304" pitchFamily="18" charset="0"/>
              </a:rPr>
              <a:t>Junior high school dances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In the US, students often have a school dance to celebrate the end of junior high. There is usually a student committee which organizes the dance. They decorate the school gym with balloons, lights and other things so that it looks very nice.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2296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They plan the music and organize the food. Sometimes the parents help make the food and sometimes it comes from a restaurant. The girls usually wear pretty dresses and the boys wear smart clothes. They eat, dance and sometimes have competitions. The dance is usually supervised by teachers and parents.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82296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1. In the US, students often have _______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______ to celebrate the end of junior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high.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2. There is usually __________________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which organizes the dance.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3. Sometimes __________ help make the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food and sometimes it comes from  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___________.</a:t>
            </a: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457200" y="457200"/>
            <a:ext cx="81851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Read the passage and fill the blanks.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990600" y="1219200"/>
            <a:ext cx="7689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                                                   a school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dance</a:t>
            </a: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4114800" y="3200400"/>
            <a:ext cx="41910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a student committee                                                   </a:t>
            </a: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3124200" y="4506913"/>
            <a:ext cx="259080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the parents                                                   </a:t>
            </a:r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914400" y="5791200"/>
            <a:ext cx="25908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a restaurant                                                  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/>
      <p:bldP spid="158727" grpId="0"/>
      <p:bldP spid="158728" grpId="0"/>
      <p:bldP spid="158729" grpId="0"/>
      <p:bldP spid="1587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82296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4. The girls usually wear _____________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and the boys wear ____________.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5. The dance is usually __________ by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teachers and parents.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5334000" y="1600200"/>
            <a:ext cx="29718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pretty dresses                                                  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4495800" y="2286000"/>
            <a:ext cx="32004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smart clothes                                                   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4953000" y="2895600"/>
            <a:ext cx="24384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supervised                                                  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9" grpId="0"/>
      <p:bldP spid="159750" grpId="0"/>
      <p:bldP spid="15975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609600" y="1981200"/>
            <a:ext cx="80772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2255" indent="-2622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Tx/>
              <a:buChar char="•"/>
            </a:pPr>
            <a:r>
              <a:rPr lang="en-US" altLang="zh-CN" sz="3600" b="1">
                <a:latin typeface="Times New Roman" panose="02020603050405020304" pitchFamily="18" charset="0"/>
              </a:rPr>
              <a:t>what you are planning to do in the next three years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zh-CN" sz="3600" b="1">
                <a:latin typeface="Times New Roman" panose="02020603050405020304" pitchFamily="18" charset="0"/>
              </a:rPr>
              <a:t>what you would like to do after that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zh-CN" sz="3600" b="1">
                <a:latin typeface="Times New Roman" panose="02020603050405020304" pitchFamily="18" charset="0"/>
              </a:rPr>
              <a:t>what other areas of your life you want to develop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zh-CN" sz="3600" b="1">
                <a:latin typeface="Times New Roman" panose="02020603050405020304" pitchFamily="18" charset="0"/>
              </a:rPr>
              <a:t>what sort of values you think will be 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important to you</a:t>
            </a:r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304800" y="152400"/>
            <a:ext cx="8534400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</a:rPr>
              <a:t>8. Think about your life in the future.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</a:rPr>
              <a:t>    Make notes about the following 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</a:rPr>
              <a:t>    things: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603250" y="762000"/>
            <a:ext cx="82359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</a:rPr>
              <a:t>9. Use your notes to write sentences.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374650" y="1600200"/>
            <a:ext cx="7543800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</a:rPr>
              <a:t>10. Join your sentences and write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</a:rPr>
              <a:t>      a passage about your future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</a:rPr>
              <a:t>      plan. </a:t>
            </a:r>
          </a:p>
        </p:txBody>
      </p:sp>
      <p:pic>
        <p:nvPicPr>
          <p:cNvPr id="134151" name="Picture 7" descr="Img3321442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3962400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685800" y="2709863"/>
            <a:ext cx="7772400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144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3705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5902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162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734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306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878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根据引导词的不同，宾语从句分为三类：</a:t>
            </a:r>
            <a:r>
              <a:rPr lang="en-US" altLang="zh-CN" sz="3600" b="1" dirty="0">
                <a:latin typeface="Times New Roman" panose="02020603050405020304" pitchFamily="18" charset="0"/>
              </a:rPr>
              <a:t>that</a:t>
            </a:r>
            <a:r>
              <a:rPr lang="zh-CN" altLang="en-US" sz="3600" b="1" dirty="0">
                <a:latin typeface="Times New Roman" panose="02020603050405020304" pitchFamily="18" charset="0"/>
              </a:rPr>
              <a:t>引导的宾语从句，</a:t>
            </a:r>
            <a:r>
              <a:rPr lang="en-US" altLang="zh-CN" sz="3600" b="1" dirty="0">
                <a:latin typeface="Times New Roman" panose="02020603050405020304" pitchFamily="18" charset="0"/>
              </a:rPr>
              <a:t>whether/if</a:t>
            </a:r>
            <a:r>
              <a:rPr lang="zh-CN" altLang="en-US" sz="3600" b="1" dirty="0">
                <a:latin typeface="Times New Roman" panose="02020603050405020304" pitchFamily="18" charset="0"/>
              </a:rPr>
              <a:t>引导的宾语从句和疑问词引导的宾语从句。在宾语从句的使用中有以下三点需要注意：</a:t>
            </a:r>
          </a:p>
        </p:txBody>
      </p:sp>
      <p:pic>
        <p:nvPicPr>
          <p:cNvPr id="144388" name="Picture 4" descr="gramma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34290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838200" y="1981200"/>
            <a:ext cx="20193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i="1" dirty="0">
                <a:solidFill>
                  <a:srgbClr val="9933FF"/>
                </a:solidFill>
              </a:rPr>
              <a:t>宾语从句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457200" y="609600"/>
            <a:ext cx="83058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宾语从句中引导词的选择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宾语从句的引导词包括</a:t>
            </a:r>
            <a:r>
              <a:rPr lang="en-US" altLang="zh-CN" sz="3600" b="1" dirty="0">
                <a:latin typeface="Times New Roman" panose="02020603050405020304" pitchFamily="18" charset="0"/>
              </a:rPr>
              <a:t>that, whether,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if</a:t>
            </a:r>
            <a:r>
              <a:rPr lang="zh-CN" altLang="en-US" sz="3600" b="1" dirty="0">
                <a:latin typeface="Times New Roman" panose="02020603050405020304" pitchFamily="18" charset="0"/>
              </a:rPr>
              <a:t>和疑问词。其中</a:t>
            </a:r>
            <a:r>
              <a:rPr lang="en-US" altLang="zh-CN" sz="3600" b="1" dirty="0">
                <a:latin typeface="Times New Roman" panose="02020603050405020304" pitchFamily="18" charset="0"/>
              </a:rPr>
              <a:t>that, whether</a:t>
            </a:r>
            <a:r>
              <a:rPr lang="zh-CN" altLang="en-US" sz="3600" b="1" dirty="0">
                <a:latin typeface="Times New Roman" panose="02020603050405020304" pitchFamily="18" charset="0"/>
              </a:rPr>
              <a:t>和</a:t>
            </a:r>
            <a:r>
              <a:rPr lang="en-US" altLang="zh-CN" sz="3600" b="1" dirty="0">
                <a:latin typeface="Times New Roman" panose="02020603050405020304" pitchFamily="18" charset="0"/>
              </a:rPr>
              <a:t>if </a:t>
            </a:r>
            <a:r>
              <a:rPr lang="zh-CN" altLang="en-US" sz="3600" b="1" dirty="0">
                <a:latin typeface="Times New Roman" panose="02020603050405020304" pitchFamily="18" charset="0"/>
              </a:rPr>
              <a:t>在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句中不做任何成分，如下面例句</a:t>
            </a:r>
            <a:r>
              <a:rPr lang="en-US" altLang="zh-CN" sz="3600" b="1" dirty="0">
                <a:latin typeface="Times New Roman" panose="02020603050405020304" pitchFamily="18" charset="0"/>
              </a:rPr>
              <a:t>(1)</a:t>
            </a:r>
            <a:r>
              <a:rPr lang="zh-CN" altLang="en-US" sz="3600" b="1" dirty="0">
                <a:latin typeface="Times New Roman" panose="02020603050405020304" pitchFamily="18" charset="0"/>
              </a:rPr>
              <a:t>和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例句</a:t>
            </a:r>
            <a:r>
              <a:rPr lang="en-US" altLang="zh-CN" sz="3600" b="1" dirty="0">
                <a:latin typeface="Times New Roman" panose="02020603050405020304" pitchFamily="18" charset="0"/>
              </a:rPr>
              <a:t>(2)</a:t>
            </a:r>
            <a:r>
              <a:rPr lang="zh-CN" altLang="en-US" sz="3600" b="1" dirty="0">
                <a:latin typeface="Times New Roman" panose="02020603050405020304" pitchFamily="18" charset="0"/>
              </a:rPr>
              <a:t>中的</a:t>
            </a:r>
            <a:r>
              <a:rPr lang="en-US" altLang="zh-CN" sz="3600" b="1" dirty="0">
                <a:latin typeface="Times New Roman" panose="02020603050405020304" pitchFamily="18" charset="0"/>
              </a:rPr>
              <a:t>that, whether,</a:t>
            </a:r>
            <a:r>
              <a:rPr lang="zh-CN" altLang="en-US" sz="3600" b="1" dirty="0">
                <a:latin typeface="Times New Roman" panose="02020603050405020304" pitchFamily="18" charset="0"/>
              </a:rPr>
              <a:t>和</a:t>
            </a:r>
            <a:r>
              <a:rPr lang="en-US" altLang="zh-CN" sz="3600" b="1" dirty="0">
                <a:latin typeface="Times New Roman" panose="02020603050405020304" pitchFamily="18" charset="0"/>
              </a:rPr>
              <a:t>if</a:t>
            </a:r>
            <a:r>
              <a:rPr lang="zh-CN" altLang="en-US" sz="3600" b="1" dirty="0">
                <a:latin typeface="Times New Roman" panose="02020603050405020304" pitchFamily="18" charset="0"/>
              </a:rPr>
              <a:t>。而疑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问词在句中充当成分，如例句</a:t>
            </a:r>
            <a:r>
              <a:rPr lang="en-US" altLang="zh-CN" sz="3600" b="1" dirty="0">
                <a:latin typeface="Times New Roman" panose="02020603050405020304" pitchFamily="18" charset="0"/>
              </a:rPr>
              <a:t>(3)</a:t>
            </a:r>
            <a:r>
              <a:rPr lang="zh-CN" altLang="en-US" sz="3600" b="1" dirty="0">
                <a:latin typeface="Times New Roman" panose="02020603050405020304" pitchFamily="18" charset="0"/>
              </a:rPr>
              <a:t>中引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导词作从句中的状语。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0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0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0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0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533400" y="762000"/>
            <a:ext cx="80772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06755" indent="-70675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e.g. I hear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(that)</a:t>
            </a:r>
            <a:r>
              <a:rPr lang="en-US" altLang="zh-CN" sz="3600" b="1" dirty="0">
                <a:latin typeface="Times New Roman" panose="02020603050405020304" pitchFamily="18" charset="0"/>
              </a:rPr>
              <a:t> he has passed the exam.</a:t>
            </a:r>
          </a:p>
          <a:p>
            <a:pPr marL="706755" indent="-70675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 </a:t>
            </a:r>
            <a:r>
              <a:rPr lang="zh-CN" altLang="en-US" sz="3600" b="1" dirty="0">
                <a:latin typeface="Times New Roman" panose="02020603050405020304" pitchFamily="18" charset="0"/>
              </a:rPr>
              <a:t>我听说他通过了考试。</a:t>
            </a:r>
          </a:p>
          <a:p>
            <a:pPr marL="706755" indent="-706755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  </a:t>
            </a:r>
            <a:r>
              <a:rPr lang="en-US" altLang="zh-CN" sz="3600" b="1" dirty="0">
                <a:latin typeface="Times New Roman" panose="02020603050405020304" pitchFamily="18" charset="0"/>
              </a:rPr>
              <a:t>I wonder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whether/if</a:t>
            </a:r>
            <a:r>
              <a:rPr lang="en-US" altLang="zh-CN" sz="3600" b="1" dirty="0">
                <a:latin typeface="Times New Roman" panose="02020603050405020304" pitchFamily="18" charset="0"/>
              </a:rPr>
              <a:t> he has passed the exam.</a:t>
            </a:r>
          </a:p>
          <a:p>
            <a:pPr marL="706755" indent="-70675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 </a:t>
            </a:r>
            <a:r>
              <a:rPr lang="zh-CN" altLang="en-US" sz="3600" b="1" dirty="0">
                <a:latin typeface="Times New Roman" panose="02020603050405020304" pitchFamily="18" charset="0"/>
              </a:rPr>
              <a:t>我想知道他通过考试了没有。</a:t>
            </a:r>
          </a:p>
          <a:p>
            <a:pPr marL="706755" indent="-706755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  </a:t>
            </a:r>
            <a:r>
              <a:rPr lang="en-US" altLang="zh-CN" sz="3600" b="1" dirty="0">
                <a:latin typeface="Times New Roman" panose="02020603050405020304" pitchFamily="18" charset="0"/>
              </a:rPr>
              <a:t>I asked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when</a:t>
            </a:r>
            <a:r>
              <a:rPr lang="en-US" altLang="zh-CN" sz="3600" b="1" dirty="0">
                <a:latin typeface="Times New Roman" panose="02020603050405020304" pitchFamily="18" charset="0"/>
              </a:rPr>
              <a:t> he passed the exam.</a:t>
            </a:r>
          </a:p>
          <a:p>
            <a:pPr marL="706755" indent="-70675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 </a:t>
            </a:r>
            <a:r>
              <a:rPr lang="zh-CN" altLang="en-US" sz="3600" b="1" dirty="0">
                <a:latin typeface="Times New Roman" panose="02020603050405020304" pitchFamily="18" charset="0"/>
              </a:rPr>
              <a:t>我问他何时通过了考试。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609600" y="1752600"/>
            <a:ext cx="8077200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宾语从句中的引导词</a:t>
            </a:r>
            <a:r>
              <a:rPr lang="en-US" altLang="zh-CN" sz="3600" b="1">
                <a:latin typeface="Times New Roman" panose="02020603050405020304" pitchFamily="18" charset="0"/>
              </a:rPr>
              <a:t>that</a:t>
            </a:r>
            <a:r>
              <a:rPr lang="zh-CN" altLang="en-US" sz="3600" b="1">
                <a:latin typeface="Times New Roman" panose="02020603050405020304" pitchFamily="18" charset="0"/>
              </a:rPr>
              <a:t>只起连接作用，在从句中不作句子成分，也没有词汇意义，在口语中常被省略。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685800" y="5181600"/>
            <a:ext cx="80772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What time do you go to bed every night?</a:t>
            </a:r>
          </a:p>
        </p:txBody>
      </p:sp>
      <p:pic>
        <p:nvPicPr>
          <p:cNvPr id="8398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4876800" cy="394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457200" y="762000"/>
            <a:ext cx="83820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/>
              <a:t>在疑问词引导的从句中，应根据从句的意思决定用什么引导词。</a:t>
            </a:r>
            <a:endParaRPr lang="zh-CN" altLang="en-US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 She asked me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when</a:t>
            </a:r>
            <a:r>
              <a:rPr lang="en-US" altLang="zh-CN" sz="3600" b="1">
                <a:latin typeface="Times New Roman" panose="02020603050405020304" pitchFamily="18" charset="0"/>
              </a:rPr>
              <a:t> he came back  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home every evening.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zh-CN" altLang="en-US" sz="3600" b="1">
                <a:latin typeface="Times New Roman" panose="02020603050405020304" pitchFamily="18" charset="0"/>
              </a:rPr>
              <a:t>她问我他每晚什么时候回家。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       </a:t>
            </a:r>
            <a:r>
              <a:rPr lang="en-US" altLang="zh-CN" sz="3600" b="1">
                <a:latin typeface="Times New Roman" panose="02020603050405020304" pitchFamily="18" charset="0"/>
              </a:rPr>
              <a:t>Can you tell me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how</a:t>
            </a:r>
            <a:r>
              <a:rPr lang="en-US" altLang="zh-CN" sz="3600" b="1">
                <a:latin typeface="Times New Roman" panose="02020603050405020304" pitchFamily="18" charset="0"/>
              </a:rPr>
              <a:t> he got back 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home?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</a:t>
            </a:r>
            <a:r>
              <a:rPr lang="zh-CN" altLang="en-US" sz="3600" b="1">
                <a:latin typeface="Times New Roman" panose="02020603050405020304" pitchFamily="18" charset="0"/>
              </a:rPr>
              <a:t>你能告诉我他怎么回家的吗？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3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3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3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3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685800" y="1219200"/>
            <a:ext cx="777240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I don’t know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why</a:t>
            </a:r>
            <a:r>
              <a:rPr lang="en-US" altLang="zh-CN" sz="3600" b="1">
                <a:latin typeface="Times New Roman" panose="02020603050405020304" pitchFamily="18" charset="0"/>
              </a:rPr>
              <a:t> he came back home.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我不知道他为什么回家了。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以上三个句子的从句都在表述同一事  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件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—“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他回家”，但根据句子的语义选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择了不同的引导词。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82296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826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0525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92722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4983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0703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6423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2143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7863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宾语从句中的时态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一般情况下，如果主句谓语动词时态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为现在时或将来时，宾语从句谓语动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词可根据句意的需要使用任何时态；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如果主句谓语动词为过去时态，宾语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从句谓语动词使用相应的过去时态。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5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609600" y="457200"/>
            <a:ext cx="8077200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试比较下面几个句子：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I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don’t know</a:t>
            </a:r>
            <a:r>
              <a:rPr lang="en-US" altLang="zh-CN" sz="3600" b="1" dirty="0">
                <a:latin typeface="Times New Roman" panose="02020603050405020304" pitchFamily="18" charset="0"/>
              </a:rPr>
              <a:t> where we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will go</a:t>
            </a:r>
            <a:r>
              <a:rPr lang="en-US" altLang="zh-CN" sz="3600" b="1" dirty="0">
                <a:latin typeface="Times New Roman" panose="02020603050405020304" pitchFamily="18" charset="0"/>
              </a:rPr>
              <a:t> for the holiday. </a:t>
            </a:r>
            <a:r>
              <a:rPr lang="zh-CN" altLang="en-US" sz="3600" b="1" dirty="0">
                <a:latin typeface="Times New Roman" panose="02020603050405020304" pitchFamily="18" charset="0"/>
              </a:rPr>
              <a:t>我不知道我们要去哪度假。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He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asked</a:t>
            </a:r>
            <a:r>
              <a:rPr lang="en-US" altLang="zh-CN" sz="3600" b="1" dirty="0">
                <a:latin typeface="Times New Roman" panose="02020603050405020304" pitchFamily="18" charset="0"/>
              </a:rPr>
              <a:t> where we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would go</a:t>
            </a:r>
            <a:r>
              <a:rPr lang="en-US" altLang="zh-CN" sz="3600" b="1" dirty="0">
                <a:latin typeface="Times New Roman" panose="02020603050405020304" pitchFamily="18" charset="0"/>
              </a:rPr>
              <a:t> for the holiday. </a:t>
            </a:r>
            <a:r>
              <a:rPr lang="zh-CN" altLang="en-US" sz="3600" b="1" dirty="0">
                <a:latin typeface="Times New Roman" panose="02020603050405020304" pitchFamily="18" charset="0"/>
              </a:rPr>
              <a:t>他问我们要去哪度假。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I always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think</a:t>
            </a:r>
            <a:r>
              <a:rPr lang="en-US" altLang="zh-CN" sz="3600" b="1" dirty="0">
                <a:latin typeface="Times New Roman" panose="02020603050405020304" pitchFamily="18" charset="0"/>
              </a:rPr>
              <a:t> they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’re</a:t>
            </a:r>
            <a:r>
              <a:rPr lang="en-US" altLang="zh-CN" sz="3600" b="1" dirty="0">
                <a:latin typeface="Times New Roman" panose="02020603050405020304" pitchFamily="18" charset="0"/>
              </a:rPr>
              <a:t> for people whose English is already quite good. </a:t>
            </a:r>
            <a:r>
              <a:rPr lang="zh-CN" altLang="en-US" sz="3600" b="1" dirty="0">
                <a:latin typeface="Times New Roman" panose="02020603050405020304" pitchFamily="18" charset="0"/>
              </a:rPr>
              <a:t>我一直以为这些俱乐部是为那些英语已经说得很好的人开办的。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609600" y="1600200"/>
            <a:ext cx="80772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I always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thought </a:t>
            </a:r>
            <a:r>
              <a:rPr lang="en-US" altLang="zh-CN" sz="3600" b="1" dirty="0">
                <a:latin typeface="Times New Roman" panose="02020603050405020304" pitchFamily="18" charset="0"/>
              </a:rPr>
              <a:t>they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were</a:t>
            </a:r>
            <a:r>
              <a:rPr lang="en-US" altLang="zh-CN" sz="3600" b="1" dirty="0">
                <a:latin typeface="Times New Roman" panose="02020603050405020304" pitchFamily="18" charset="0"/>
              </a:rPr>
              <a:t> for people whose English is already quite good. </a:t>
            </a:r>
            <a:r>
              <a:rPr lang="zh-CN" altLang="en-US" sz="3600" b="1" dirty="0">
                <a:latin typeface="Times New Roman" panose="02020603050405020304" pitchFamily="18" charset="0"/>
              </a:rPr>
              <a:t>我原来一直以为</a:t>
            </a:r>
            <a:r>
              <a:rPr lang="zh-CN" altLang="en-US" sz="3600" b="1" dirty="0"/>
              <a:t>这些俱乐部是为那些英语已经说得很好的人开办的。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533400" y="493713"/>
            <a:ext cx="8077200" cy="56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400" b="1">
                <a:latin typeface="Times New Roman" panose="02020603050405020304" pitchFamily="18" charset="0"/>
              </a:rPr>
              <a:t>注意，如果宾语从句中叙述的是真理、实际情况或经常发生的事情时，即使主句的谓语动词为过去时态，从句的谓语动词仍要保留一般现在时。例如：</a:t>
            </a:r>
          </a:p>
          <a:p>
            <a:pPr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In the past, people </a:t>
            </a:r>
            <a:r>
              <a:rPr lang="en-US" altLang="zh-CN" sz="3400" b="1">
                <a:solidFill>
                  <a:srgbClr val="FF3300"/>
                </a:solidFill>
                <a:latin typeface="Times New Roman" panose="02020603050405020304" pitchFamily="18" charset="0"/>
              </a:rPr>
              <a:t>didn’t know</a:t>
            </a:r>
            <a:r>
              <a:rPr lang="en-US" altLang="zh-CN" sz="3400" b="1">
                <a:latin typeface="Times New Roman" panose="02020603050405020304" pitchFamily="18" charset="0"/>
              </a:rPr>
              <a:t> that the earth </a:t>
            </a:r>
            <a:r>
              <a:rPr lang="en-US" altLang="zh-CN" sz="3400" b="1">
                <a:solidFill>
                  <a:srgbClr val="FF3300"/>
                </a:solidFill>
                <a:latin typeface="Times New Roman" panose="02020603050405020304" pitchFamily="18" charset="0"/>
              </a:rPr>
              <a:t>moves</a:t>
            </a:r>
            <a:r>
              <a:rPr lang="en-US" altLang="zh-CN" sz="3400" b="1">
                <a:latin typeface="Times New Roman" panose="02020603050405020304" pitchFamily="18" charset="0"/>
              </a:rPr>
              <a:t> around the sun. </a:t>
            </a:r>
            <a:r>
              <a:rPr lang="zh-CN" altLang="en-US" sz="3400" b="1">
                <a:latin typeface="Times New Roman" panose="02020603050405020304" pitchFamily="18" charset="0"/>
              </a:rPr>
              <a:t>过去人们不知道地球围绕太阳转。</a:t>
            </a:r>
          </a:p>
          <a:p>
            <a:pPr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I </a:t>
            </a:r>
            <a:r>
              <a:rPr lang="en-US" altLang="zh-CN" sz="3400" b="1">
                <a:solidFill>
                  <a:srgbClr val="FF3300"/>
                </a:solidFill>
                <a:latin typeface="Times New Roman" panose="02020603050405020304" pitchFamily="18" charset="0"/>
              </a:rPr>
              <a:t>didn’t know</a:t>
            </a:r>
            <a:r>
              <a:rPr lang="en-US" altLang="zh-CN" sz="3400" b="1">
                <a:latin typeface="Times New Roman" panose="02020603050405020304" pitchFamily="18" charset="0"/>
              </a:rPr>
              <a:t> you </a:t>
            </a:r>
            <a:r>
              <a:rPr lang="en-US" altLang="zh-CN" sz="3400" b="1">
                <a:solidFill>
                  <a:srgbClr val="FF3300"/>
                </a:solidFill>
                <a:latin typeface="Times New Roman" panose="02020603050405020304" pitchFamily="18" charset="0"/>
              </a:rPr>
              <a:t>like</a:t>
            </a:r>
            <a:r>
              <a:rPr lang="en-US" altLang="zh-CN" sz="3400" b="1">
                <a:latin typeface="Times New Roman" panose="02020603050405020304" pitchFamily="18" charset="0"/>
              </a:rPr>
              <a:t> classical music. </a:t>
            </a:r>
            <a:r>
              <a:rPr lang="zh-CN" altLang="en-US" sz="3400" b="1">
                <a:latin typeface="Times New Roman" panose="02020603050405020304" pitchFamily="18" charset="0"/>
              </a:rPr>
              <a:t>我过去不知道你喜欢古典音乐。</a:t>
            </a:r>
            <a:endParaRPr lang="zh-CN" altLang="en-US" sz="3400" b="1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8153400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826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0525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92722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4983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0703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6423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2143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7863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宾语从句的语序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    不管宾语从句表示肯定还是疑问，都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    用陈述语序。例如：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latin typeface="Times New Roman" panose="02020603050405020304" pitchFamily="18" charset="0"/>
              </a:rPr>
              <a:t>Can you tell me where I can get my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car repaired?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</a:t>
            </a:r>
            <a:r>
              <a:rPr lang="zh-CN" altLang="en-US" sz="3600" b="1">
                <a:latin typeface="Times New Roman" panose="02020603050405020304" pitchFamily="18" charset="0"/>
              </a:rPr>
              <a:t>你能告诉我到哪里修车吗？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latin typeface="Times New Roman" panose="02020603050405020304" pitchFamily="18" charset="0"/>
              </a:rPr>
              <a:t>I don’t know when I can get the result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of the test.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</a:t>
            </a:r>
            <a:r>
              <a:rPr lang="zh-CN" altLang="en-US" sz="3600" b="1">
                <a:latin typeface="Times New Roman" panose="02020603050405020304" pitchFamily="18" charset="0"/>
              </a:rPr>
              <a:t>我不知道什么时候能得知测验结果。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6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6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6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6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6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6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6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6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83820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144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3705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5902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162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734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306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878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定语从句引导词的选择。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从所指来看，</a:t>
            </a:r>
            <a:r>
              <a:rPr lang="en-US" altLang="zh-CN" sz="3600" b="1" dirty="0">
                <a:latin typeface="Times New Roman" panose="02020603050405020304" pitchFamily="18" charset="0"/>
              </a:rPr>
              <a:t>which</a:t>
            </a:r>
            <a:r>
              <a:rPr lang="zh-CN" altLang="en-US" sz="3600" b="1" dirty="0">
                <a:latin typeface="Times New Roman" panose="02020603050405020304" pitchFamily="18" charset="0"/>
              </a:rPr>
              <a:t>只能用于先行词为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物的情况，</a:t>
            </a:r>
            <a:r>
              <a:rPr lang="en-US" altLang="zh-CN" sz="3600" b="1" dirty="0">
                <a:latin typeface="Times New Roman" panose="02020603050405020304" pitchFamily="18" charset="0"/>
              </a:rPr>
              <a:t>who</a:t>
            </a:r>
            <a:r>
              <a:rPr lang="zh-CN" altLang="en-US" sz="3600" b="1" dirty="0">
                <a:latin typeface="Times New Roman" panose="02020603050405020304" pitchFamily="18" charset="0"/>
              </a:rPr>
              <a:t>和</a:t>
            </a:r>
            <a:r>
              <a:rPr lang="en-US" altLang="zh-CN" sz="3600" b="1" dirty="0">
                <a:latin typeface="Times New Roman" panose="02020603050405020304" pitchFamily="18" charset="0"/>
              </a:rPr>
              <a:t>whom</a:t>
            </a:r>
            <a:r>
              <a:rPr lang="zh-CN" altLang="en-US" sz="3600" b="1" dirty="0">
                <a:latin typeface="Times New Roman" panose="02020603050405020304" pitchFamily="18" charset="0"/>
              </a:rPr>
              <a:t>只能用于先行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词为人的情况，其中</a:t>
            </a:r>
            <a:r>
              <a:rPr lang="en-US" altLang="zh-CN" sz="3600" b="1" dirty="0">
                <a:latin typeface="Times New Roman" panose="02020603050405020304" pitchFamily="18" charset="0"/>
              </a:rPr>
              <a:t>whom</a:t>
            </a:r>
            <a:r>
              <a:rPr lang="zh-CN" altLang="en-US" sz="3600" b="1" dirty="0">
                <a:latin typeface="Times New Roman" panose="02020603050405020304" pitchFamily="18" charset="0"/>
              </a:rPr>
              <a:t>用于引导词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在定语从句中作宾语的情况，在口语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中可用</a:t>
            </a:r>
            <a:r>
              <a:rPr lang="en-US" altLang="zh-CN" sz="3600" b="1" dirty="0">
                <a:latin typeface="Times New Roman" panose="02020603050405020304" pitchFamily="18" charset="0"/>
              </a:rPr>
              <a:t>who</a:t>
            </a:r>
            <a:r>
              <a:rPr lang="zh-CN" altLang="en-US" sz="3600" b="1" dirty="0">
                <a:latin typeface="Times New Roman" panose="02020603050405020304" pitchFamily="18" charset="0"/>
              </a:rPr>
              <a:t>代替；而</a:t>
            </a:r>
            <a:r>
              <a:rPr lang="en-US" altLang="zh-CN" sz="3600" b="1" dirty="0">
                <a:latin typeface="Times New Roman" panose="02020603050405020304" pitchFamily="18" charset="0"/>
              </a:rPr>
              <a:t>that</a:t>
            </a:r>
            <a:r>
              <a:rPr lang="zh-CN" altLang="en-US" sz="3600" b="1" dirty="0">
                <a:latin typeface="Times New Roman" panose="02020603050405020304" pitchFamily="18" charset="0"/>
              </a:rPr>
              <a:t>既可指人，又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可指物。</a:t>
            </a:r>
            <a:r>
              <a:rPr lang="zh-CN" altLang="en-US" sz="3600" b="1" dirty="0"/>
              <a:t>例如：</a:t>
            </a: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457200" y="730250"/>
            <a:ext cx="2019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3600" b="1" i="1" dirty="0">
                <a:solidFill>
                  <a:srgbClr val="9933FF"/>
                </a:solidFill>
              </a:rPr>
              <a:t>定语从句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8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8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8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8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38200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826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0525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92722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4983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0703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6423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2143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7863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Everyone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that/ who</a:t>
            </a:r>
            <a:r>
              <a:rPr lang="en-US" altLang="zh-CN" sz="3600" b="1" dirty="0">
                <a:latin typeface="Times New Roman" panose="02020603050405020304" pitchFamily="18" charset="0"/>
              </a:rPr>
              <a:t> goes to Shenzhen says it I a modern city. </a:t>
            </a: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每个去深圳的人都说它是一座现代化城市。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This is the song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which/ that</a:t>
            </a:r>
            <a:r>
              <a:rPr lang="en-US" altLang="zh-CN" sz="3600" b="1" dirty="0">
                <a:latin typeface="Times New Roman" panose="02020603050405020304" pitchFamily="18" charset="0"/>
              </a:rPr>
              <a:t> has been extremely popular for the last few months.</a:t>
            </a: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这就是那首近几个月十分流行的歌。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430213" y="1905000"/>
            <a:ext cx="8485187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err="1">
                <a:latin typeface="Times New Roman" panose="02020603050405020304" pitchFamily="18" charset="0"/>
              </a:rPr>
              <a:t>Mr</a:t>
            </a:r>
            <a:r>
              <a:rPr lang="en-US" altLang="zh-CN" sz="3600" b="1" dirty="0">
                <a:latin typeface="Times New Roman" panose="02020603050405020304" pitchFamily="18" charset="0"/>
              </a:rPr>
              <a:t> Li is the teacher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that/whom/who</a:t>
            </a:r>
            <a:r>
              <a:rPr lang="en-US" altLang="zh-CN" sz="3600" b="1" dirty="0">
                <a:latin typeface="Times New Roman" panose="02020603050405020304" pitchFamily="18" charset="0"/>
              </a:rPr>
              <a:t> we like best.</a:t>
            </a: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李老师是我们最喜爱的老师。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447800" y="4572000"/>
            <a:ext cx="72707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Do you have time to do exercise except studying?</a:t>
            </a:r>
          </a:p>
        </p:txBody>
      </p:sp>
      <p:pic>
        <p:nvPicPr>
          <p:cNvPr id="85007" name="Picture 15" descr="201404080752405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144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3705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5902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162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734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306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878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定语从句引导词的省略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当引导词在定语从句中充当宾语成分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时，可以被省略。例如：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latin typeface="Times New Roman" panose="02020603050405020304" pitchFamily="18" charset="0"/>
              </a:rPr>
              <a:t>What are the subjects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(that)</a:t>
            </a:r>
            <a:r>
              <a:rPr lang="en-US" altLang="zh-CN" sz="3600" b="1" dirty="0">
                <a:latin typeface="Times New Roman" panose="02020603050405020304" pitchFamily="18" charset="0"/>
              </a:rPr>
              <a:t> they are 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studying this term?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zh-CN" altLang="en-US" sz="3600" b="1" dirty="0">
                <a:latin typeface="Times New Roman" panose="02020603050405020304" pitchFamily="18" charset="0"/>
              </a:rPr>
              <a:t>他们这学期都学习哪些科目？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latin typeface="Times New Roman" panose="02020603050405020304" pitchFamily="18" charset="0"/>
              </a:rPr>
              <a:t>She is the woman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(who/whom)</a:t>
            </a:r>
            <a:r>
              <a:rPr lang="en-US" altLang="zh-CN" sz="3600" b="1" dirty="0">
                <a:latin typeface="Times New Roman" panose="02020603050405020304" pitchFamily="18" charset="0"/>
              </a:rPr>
              <a:t> I met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yesterday.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zh-CN" altLang="en-US" sz="3600" b="1" dirty="0">
                <a:latin typeface="Times New Roman" panose="02020603050405020304" pitchFamily="18" charset="0"/>
              </a:rPr>
              <a:t>她就是我昨天遇到的那个女人。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9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9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9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9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9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WordArt 2"/>
          <p:cNvSpPr>
            <a:spLocks noChangeArrowheads="1" noChangeShapeType="1" noTextEdit="1"/>
          </p:cNvSpPr>
          <p:nvPr/>
        </p:nvSpPr>
        <p:spPr bwMode="auto">
          <a:xfrm>
            <a:off x="2209800" y="152400"/>
            <a:ext cx="4038600" cy="838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Exercises</a:t>
            </a:r>
            <a:endParaRPr lang="zh-CN" altLang="en-US" sz="3600" b="1" kern="10" dirty="0">
              <a:ln w="12700">
                <a:solidFill>
                  <a:srgbClr val="000000"/>
                </a:solidFill>
                <a:round/>
              </a:ln>
              <a:solidFill>
                <a:srgbClr val="0000F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458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144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3705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5902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162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734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306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878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1. Do you know the man ___ is talking to 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Miss Wu?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A. he	                    B. whom    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C. who	            D. which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I really like the photo of my family ___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my sister took in the city park last year.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A. which                B. who        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C. what                 D. whom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181600" y="1066800"/>
            <a:ext cx="5143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7620000" y="3657600"/>
            <a:ext cx="5143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609600" y="657225"/>
            <a:ext cx="80010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People _____ overweight need more 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water than thin people.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A. who is            B. which are      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C. that is	       D. who are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4. Do you know the man ____ saved five 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people in the fire?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A. who                B. it           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C. when              D. whom</a:t>
            </a:r>
            <a:r>
              <a:rPr lang="en-US" altLang="zh-CN" sz="36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2895600" y="620713"/>
            <a:ext cx="51435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5715000" y="3287713"/>
            <a:ext cx="51435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2133600" y="381000"/>
            <a:ext cx="4419600" cy="990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FF66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中考链接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33400" y="1447800"/>
            <a:ext cx="82296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1.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zh-CN" sz="3600" b="1">
                <a:latin typeface="Times New Roman" panose="02020603050405020304" pitchFamily="18" charset="0"/>
              </a:rPr>
              <a:t>We have no idea _______.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–</a:t>
            </a:r>
            <a:r>
              <a:rPr lang="en-US" altLang="zh-CN" sz="3600" b="1">
                <a:latin typeface="Times New Roman" panose="02020603050405020304" pitchFamily="18" charset="0"/>
              </a:rPr>
              <a:t>It’s heard that he is Mr. Green’s son.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【2014</a:t>
            </a:r>
            <a:r>
              <a:rPr lang="zh-CN" altLang="en-US" sz="3600" b="1">
                <a:latin typeface="Times New Roman" panose="02020603050405020304" pitchFamily="18" charset="0"/>
              </a:rPr>
              <a:t>达州</a:t>
            </a:r>
            <a:r>
              <a:rPr lang="en-US" altLang="zh-CN" sz="3600" b="1">
                <a:latin typeface="Times New Roman" panose="02020603050405020304" pitchFamily="18" charset="0"/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A. where he comes from   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B. if does he live here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C. who he is                        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D. who is he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4953000" y="1447800"/>
            <a:ext cx="5143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304800" y="838200"/>
            <a:ext cx="84582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zh-CN" sz="3600" b="1" dirty="0">
                <a:latin typeface="Times New Roman" panose="02020603050405020304" pitchFamily="18" charset="0"/>
              </a:rPr>
              <a:t>Excuse me, can you tell me _____?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zh-CN" sz="3600" b="1" dirty="0">
                <a:latin typeface="Times New Roman" panose="02020603050405020304" pitchFamily="18" charset="0"/>
              </a:rPr>
              <a:t>Sorry, I don’t know. You can go to the 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information desk. 【2014</a:t>
            </a:r>
            <a:r>
              <a:rPr lang="zh-CN" altLang="en-US" sz="3600" b="1" dirty="0">
                <a:latin typeface="Times New Roman" panose="02020603050405020304" pitchFamily="18" charset="0"/>
              </a:rPr>
              <a:t>河南</a:t>
            </a:r>
            <a:r>
              <a:rPr lang="en-US" altLang="zh-CN" sz="3600" b="1" dirty="0">
                <a:latin typeface="Times New Roman" panose="02020603050405020304" pitchFamily="18" charset="0"/>
              </a:rPr>
              <a:t>】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A. that there is a train        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B. when the train leaves         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C. which train can I take      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D. where does the train go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6858000" y="838200"/>
            <a:ext cx="4889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815340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I really like the photo of my family  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_____ my sister took in the city park 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last year. 【2014</a:t>
            </a:r>
            <a:r>
              <a:rPr lang="zh-CN" altLang="en-US" sz="3600" b="1" dirty="0">
                <a:latin typeface="Times New Roman" panose="02020603050405020304" pitchFamily="18" charset="0"/>
              </a:rPr>
              <a:t>绍兴</a:t>
            </a:r>
            <a:r>
              <a:rPr lang="en-US" altLang="zh-CN" sz="3600" b="1" dirty="0">
                <a:latin typeface="Times New Roman" panose="02020603050405020304" pitchFamily="18" charset="0"/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A. which                    B. who        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C. what                      D. 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whom 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371600" y="1992313"/>
            <a:ext cx="51435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1795463"/>
            <a:ext cx="8153400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9580" indent="-449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86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1. I know _____ you will be better at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maths.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These roses are to thank three groups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of people for the three most important things _____ I have learnt.</a:t>
            </a:r>
          </a:p>
        </p:txBody>
      </p:sp>
      <p:sp>
        <p:nvSpPr>
          <p:cNvPr id="31785" name="Text Box 41"/>
          <p:cNvSpPr txBox="1">
            <a:spLocks noChangeArrowheads="1"/>
          </p:cNvSpPr>
          <p:nvPr/>
        </p:nvSpPr>
        <p:spPr bwMode="auto">
          <a:xfrm>
            <a:off x="2438400" y="4386263"/>
            <a:ext cx="97155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that</a:t>
            </a:r>
          </a:p>
        </p:txBody>
      </p:sp>
      <p:sp>
        <p:nvSpPr>
          <p:cNvPr id="31788" name="Text Box 44"/>
          <p:cNvSpPr txBox="1">
            <a:spLocks noChangeArrowheads="1"/>
          </p:cNvSpPr>
          <p:nvPr/>
        </p:nvSpPr>
        <p:spPr bwMode="auto">
          <a:xfrm>
            <a:off x="2514600" y="1795463"/>
            <a:ext cx="97155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that</a:t>
            </a:r>
          </a:p>
        </p:txBody>
      </p:sp>
      <p:sp>
        <p:nvSpPr>
          <p:cNvPr id="31796" name="WordArt 52"/>
          <p:cNvSpPr>
            <a:spLocks noChangeArrowheads="1" noChangeShapeType="1" noTextEdit="1"/>
          </p:cNvSpPr>
          <p:nvPr/>
        </p:nvSpPr>
        <p:spPr bwMode="auto">
          <a:xfrm>
            <a:off x="2514600" y="804863"/>
            <a:ext cx="4267200" cy="995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8000"/>
                </a:solidFill>
                <a:latin typeface="Arial" panose="020B0604020202020204"/>
                <a:cs typeface="Arial" panose="020B0604020202020204"/>
              </a:rPr>
              <a:t>Language practice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8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85" grpId="0"/>
      <p:bldP spid="317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533400" y="990600"/>
            <a:ext cx="79248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I give the white rose to my teachers,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_____ have taught me _____ there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is no success without effort.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4. I’m sure that you all have your own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memories about the happiness of the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last three years, and the people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_____ you want to thank for it.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984250" y="4953000"/>
            <a:ext cx="13779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whom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1143000" y="1611313"/>
            <a:ext cx="106680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who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5486400" y="1611313"/>
            <a:ext cx="121920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that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/>
      <p:bldP spid="136200" grpId="0"/>
      <p:bldP spid="1362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57200" y="2965450"/>
            <a:ext cx="83058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Tx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Finger food</a:t>
            </a:r>
            <a:r>
              <a:rPr lang="en-US" altLang="zh-CN" sz="3600" b="1" dirty="0">
                <a:latin typeface="Times New Roman" panose="02020603050405020304" pitchFamily="18" charset="0"/>
              </a:rPr>
              <a:t> is the food _____________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__________________. 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</a:t>
            </a:r>
            <a:r>
              <a:rPr lang="en-US" altLang="zh-CN" sz="36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A </a:t>
            </a:r>
            <a:r>
              <a:rPr lang="en-US" altLang="zh-CN" sz="3600" b="1" dirty="0" err="1">
                <a:solidFill>
                  <a:srgbClr val="9933FF"/>
                </a:solidFill>
                <a:latin typeface="Times New Roman" panose="02020603050405020304" pitchFamily="18" charset="0"/>
              </a:rPr>
              <a:t>hangbag</a:t>
            </a:r>
            <a:r>
              <a:rPr lang="en-US" altLang="zh-CN" sz="3600" b="1" dirty="0">
                <a:latin typeface="Times New Roman" panose="02020603050405020304" pitchFamily="18" charset="0"/>
              </a:rPr>
              <a:t> is a small bag ___________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_________________________________.</a:t>
            </a:r>
          </a:p>
        </p:txBody>
      </p:sp>
      <p:sp>
        <p:nvSpPr>
          <p:cNvPr id="34062" name="Text Box 270"/>
          <p:cNvSpPr txBox="1">
            <a:spLocks noChangeArrowheads="1"/>
          </p:cNvSpPr>
          <p:nvPr/>
        </p:nvSpPr>
        <p:spPr bwMode="auto">
          <a:xfrm>
            <a:off x="914400" y="2971800"/>
            <a:ext cx="76962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                               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that/which we eat with our fingers</a:t>
            </a:r>
          </a:p>
        </p:txBody>
      </p:sp>
      <p:sp>
        <p:nvSpPr>
          <p:cNvPr id="34063" name="Text Box 271"/>
          <p:cNvSpPr txBox="1">
            <a:spLocks noChangeArrowheads="1"/>
          </p:cNvSpPr>
          <p:nvPr/>
        </p:nvSpPr>
        <p:spPr bwMode="auto">
          <a:xfrm>
            <a:off x="457200" y="598488"/>
            <a:ext cx="80772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162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1. Complete the sentences using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    </a:t>
            </a:r>
            <a:r>
              <a:rPr lang="en-US" altLang="zh-CN" sz="3600" b="1" i="1" dirty="0">
                <a:solidFill>
                  <a:srgbClr val="0000FF"/>
                </a:solidFill>
              </a:rPr>
              <a:t>which, that, who or whom</a:t>
            </a:r>
            <a:r>
              <a:rPr lang="en-US" altLang="zh-CN" sz="3600" b="1" dirty="0">
                <a:solidFill>
                  <a:srgbClr val="0000FF"/>
                </a:solidFill>
              </a:rPr>
              <a:t>. Try to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    explain the meaning of the words in purple.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40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83820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</a:t>
            </a:r>
            <a:r>
              <a:rPr lang="en-US" altLang="zh-CN" sz="36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School-leavers</a:t>
            </a:r>
            <a:r>
              <a:rPr lang="en-US" altLang="zh-CN" sz="3600" b="1" dirty="0">
                <a:latin typeface="Times New Roman" panose="02020603050405020304" pitchFamily="18" charset="0"/>
              </a:rPr>
              <a:t> are young people______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_________________________________.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4. </a:t>
            </a:r>
            <a:r>
              <a:rPr lang="en-US" altLang="zh-CN" sz="36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A classmate</a:t>
            </a:r>
            <a:r>
              <a:rPr lang="en-US" altLang="zh-CN" sz="3600" b="1" dirty="0">
                <a:latin typeface="Times New Roman" panose="02020603050405020304" pitchFamily="18" charset="0"/>
              </a:rPr>
              <a:t> is someone _____________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_________________________________.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5. </a:t>
            </a:r>
            <a:r>
              <a:rPr lang="en-US" altLang="zh-CN" sz="36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A friend</a:t>
            </a:r>
            <a:r>
              <a:rPr lang="en-US" altLang="zh-CN" sz="3600" b="1" dirty="0">
                <a:latin typeface="Times New Roman" panose="02020603050405020304" pitchFamily="18" charset="0"/>
              </a:rPr>
              <a:t> is someone ________________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_________________________________.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6. </a:t>
            </a:r>
            <a:r>
              <a:rPr lang="en-US" altLang="zh-CN" sz="36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A stranger</a:t>
            </a:r>
            <a:r>
              <a:rPr lang="en-US" altLang="zh-CN" sz="3600" b="1" dirty="0">
                <a:latin typeface="Times New Roman" panose="02020603050405020304" pitchFamily="18" charset="0"/>
              </a:rPr>
              <a:t> is someone ______________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_________________________________.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2679</Words>
  <Application>Microsoft Office PowerPoint</Application>
  <PresentationFormat>全屏显示(4:3)</PresentationFormat>
  <Paragraphs>327</Paragraphs>
  <Slides>55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61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2012-06-30T07:09:00Z</dcterms:created>
  <dcterms:modified xsi:type="dcterms:W3CDTF">2023-01-17T01:25:22Z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5AE2F5D42AD141D3B36E5BA6E877A6A8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