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sz="40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sz="40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sz="40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sz="40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sz="40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40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40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40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40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8" autoAdjust="0"/>
    <p:restoredTop sz="94575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5" Type="http://schemas.openxmlformats.org/officeDocument/2006/relationships/image" Target="../media/image23.wmf"/><Relationship Id="rId4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 b="0"/>
            </a:lvl1pPr>
          </a:lstStyle>
          <a:p>
            <a:endParaRPr lang="zh-CN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b="0"/>
            </a:lvl1pPr>
          </a:lstStyle>
          <a:p>
            <a:endParaRPr lang="en-US" altLang="zh-CN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3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 b="0"/>
            </a:lvl1pPr>
          </a:lstStyle>
          <a:p>
            <a:endParaRPr lang="en-US" altLang="zh-CN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b="0"/>
            </a:lvl1pPr>
          </a:lstStyle>
          <a:p>
            <a:fld id="{EC07C9DC-173A-4DF0-9E56-B446E9809D63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09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14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19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024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229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638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843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048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253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5.png"/><Relationship Id="rId4" Type="http://schemas.openxmlformats.org/officeDocument/2006/relationships/image" Target="../media/image11.png"/><Relationship Id="rId9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oleObject" Target="../embeddings/oleObject10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3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9.wmf"/><Relationship Id="rId5" Type="http://schemas.openxmlformats.org/officeDocument/2006/relationships/image" Target="../media/image16.wmf"/><Relationship Id="rId15" Type="http://schemas.openxmlformats.org/officeDocument/2006/relationships/oleObject" Target="../embeddings/oleObject12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18.wmf"/><Relationship Id="rId14" Type="http://schemas.openxmlformats.org/officeDocument/2006/relationships/oleObject" Target="../embeddings/oleObject1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24.wm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1.wmf"/><Relationship Id="rId12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19.wmf"/><Relationship Id="rId5" Type="http://schemas.openxmlformats.org/officeDocument/2006/relationships/image" Target="../media/image20.wmf"/><Relationship Id="rId15" Type="http://schemas.openxmlformats.org/officeDocument/2006/relationships/image" Target="../media/image23.wmf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4.bin"/><Relationship Id="rId9" Type="http://schemas.openxmlformats.org/officeDocument/2006/relationships/image" Target="../media/image22.wmf"/><Relationship Id="rId14" Type="http://schemas.openxmlformats.org/officeDocument/2006/relationships/oleObject" Target="../embeddings/oleObject19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32.GIF"/><Relationship Id="rId3" Type="http://schemas.openxmlformats.org/officeDocument/2006/relationships/image" Target="../media/image25.png"/><Relationship Id="rId7" Type="http://schemas.openxmlformats.org/officeDocument/2006/relationships/image" Target="../media/image14.png"/><Relationship Id="rId12" Type="http://schemas.openxmlformats.org/officeDocument/2006/relationships/image" Target="../media/image31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11" Type="http://schemas.openxmlformats.org/officeDocument/2006/relationships/image" Target="../media/image30.GIF"/><Relationship Id="rId5" Type="http://schemas.openxmlformats.org/officeDocument/2006/relationships/image" Target="../media/image27.png"/><Relationship Id="rId10" Type="http://schemas.openxmlformats.org/officeDocument/2006/relationships/image" Target="../media/image29.GIF"/><Relationship Id="rId4" Type="http://schemas.openxmlformats.org/officeDocument/2006/relationships/image" Target="../media/image26.png"/><Relationship Id="rId9" Type="http://schemas.openxmlformats.org/officeDocument/2006/relationships/image" Target="../media/image2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2"/>
          <p:cNvSpPr>
            <a:spLocks noChangeArrowheads="1" noChangeShapeType="1"/>
          </p:cNvSpPr>
          <p:nvPr/>
        </p:nvSpPr>
        <p:spPr bwMode="auto">
          <a:xfrm>
            <a:off x="1835696" y="2780928"/>
            <a:ext cx="5545137" cy="9366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0" dirty="0" smtClean="0">
                <a:solidFill>
                  <a:srgbClr val="FF0000"/>
                </a:solidFill>
                <a:effectLst>
                  <a:outerShdw dist="35921" dir="2700000" algn="ctr" rotWithShape="0">
                    <a:schemeClr val="tx2">
                      <a:alpha val="79999"/>
                    </a:schemeClr>
                  </a:outerShdw>
                </a:effectLst>
                <a:latin typeface="华康海报体W12(P)" pitchFamily="82" charset="-122"/>
                <a:ea typeface="华康海报体W12(P)" pitchFamily="82" charset="-122"/>
              </a:rPr>
              <a:t>相</a:t>
            </a:r>
            <a:r>
              <a:rPr lang="zh-CN" altLang="en-US" sz="3600" b="0" dirty="0">
                <a:solidFill>
                  <a:srgbClr val="FF0000"/>
                </a:solidFill>
                <a:effectLst>
                  <a:outerShdw dist="35921" dir="2700000" algn="ctr" rotWithShape="0">
                    <a:schemeClr val="tx2">
                      <a:alpha val="79999"/>
                    </a:schemeClr>
                  </a:outerShdw>
                </a:effectLst>
                <a:latin typeface="华康海报体W12(P)" pitchFamily="82" charset="-122"/>
                <a:ea typeface="华康海报体W12(P)" pitchFamily="82" charset="-122"/>
              </a:rPr>
              <a:t>反数与绝对值</a:t>
            </a:r>
          </a:p>
        </p:txBody>
      </p:sp>
      <p:sp>
        <p:nvSpPr>
          <p:cNvPr id="3075" name="WordArt 3"/>
          <p:cNvSpPr>
            <a:spLocks noChangeArrowheads="1" noChangeShapeType="1"/>
          </p:cNvSpPr>
          <p:nvPr/>
        </p:nvSpPr>
        <p:spPr bwMode="auto">
          <a:xfrm>
            <a:off x="2674268" y="1422400"/>
            <a:ext cx="3600450" cy="5746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dirty="0">
                <a:solidFill>
                  <a:srgbClr val="FF0000"/>
                </a:solidFill>
                <a:effectLst>
                  <a:outerShdw dist="35921" dir="2700000" algn="ctr" rotWithShape="0">
                    <a:schemeClr val="tx2">
                      <a:alpha val="79999"/>
                    </a:schemeClr>
                  </a:outerShdw>
                </a:effectLst>
                <a:latin typeface="汉仪小隶书简" pitchFamily="49" charset="-122"/>
                <a:ea typeface="汉仪小隶书简" pitchFamily="49" charset="-122"/>
              </a:rPr>
              <a:t>第二</a:t>
            </a:r>
            <a:r>
              <a:rPr lang="zh-CN" altLang="en-US" sz="3600" dirty="0" smtClean="0">
                <a:solidFill>
                  <a:srgbClr val="FF0000"/>
                </a:solidFill>
                <a:effectLst>
                  <a:outerShdw dist="35921" dir="2700000" algn="ctr" rotWithShape="0">
                    <a:schemeClr val="tx2">
                      <a:alpha val="79999"/>
                    </a:schemeClr>
                  </a:outerShdw>
                </a:effectLst>
                <a:latin typeface="汉仪小隶书简" pitchFamily="49" charset="-122"/>
                <a:ea typeface="汉仪小隶书简" pitchFamily="49" charset="-122"/>
              </a:rPr>
              <a:t>章 有</a:t>
            </a:r>
            <a:r>
              <a:rPr lang="zh-CN" altLang="en-US" sz="3600" dirty="0">
                <a:solidFill>
                  <a:srgbClr val="FF0000"/>
                </a:solidFill>
                <a:effectLst>
                  <a:outerShdw dist="35921" dir="2700000" algn="ctr" rotWithShape="0">
                    <a:schemeClr val="tx2">
                      <a:alpha val="79999"/>
                    </a:schemeClr>
                  </a:outerShdw>
                </a:effectLst>
                <a:latin typeface="汉仪小隶书简" pitchFamily="49" charset="-122"/>
                <a:ea typeface="汉仪小隶书简" pitchFamily="49" charset="-122"/>
              </a:rPr>
              <a:t>理数</a:t>
            </a:r>
          </a:p>
        </p:txBody>
      </p:sp>
      <p:sp>
        <p:nvSpPr>
          <p:cNvPr id="6" name="矩形 5"/>
          <p:cNvSpPr/>
          <p:nvPr/>
        </p:nvSpPr>
        <p:spPr>
          <a:xfrm>
            <a:off x="2702133" y="5157192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kern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kern="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2"/>
          <p:cNvSpPr>
            <a:spLocks noChangeArrowheads="1" noChangeShapeType="1"/>
          </p:cNvSpPr>
          <p:nvPr/>
        </p:nvSpPr>
        <p:spPr bwMode="auto">
          <a:xfrm>
            <a:off x="251520" y="708025"/>
            <a:ext cx="20161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>
                <a:ln w="12700">
                  <a:solidFill>
                    <a:srgbClr val="3333CC"/>
                  </a:solidFill>
                  <a:rou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相反数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0" y="1628775"/>
            <a:ext cx="8820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dirty="0"/>
              <a:t>只有符号不同的两个数，叫做互为相反数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0" y="2636838"/>
            <a:ext cx="89646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dirty="0"/>
              <a:t>其中一个数是另一个数的相反数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0" y="3429000"/>
            <a:ext cx="33115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dirty="0"/>
              <a:t>0</a:t>
            </a:r>
            <a:r>
              <a:rPr lang="zh-CN" altLang="en-US" sz="3600" dirty="0"/>
              <a:t>的相反数是</a:t>
            </a:r>
            <a:r>
              <a:rPr lang="en-US" altLang="zh-CN" sz="3600" dirty="0"/>
              <a:t>0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0" y="4292600"/>
            <a:ext cx="741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/>
              <a:t>互为相反数的数在数轴上有什么特点？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-6350" y="4960938"/>
            <a:ext cx="81375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rgbClr val="FF3300"/>
                </a:solidFill>
              </a:rPr>
              <a:t>在数轴上</a:t>
            </a:r>
            <a:r>
              <a:rPr lang="en-US" altLang="zh-CN" sz="3200" dirty="0">
                <a:solidFill>
                  <a:srgbClr val="FF3300"/>
                </a:solidFill>
              </a:rPr>
              <a:t>,</a:t>
            </a:r>
            <a:r>
              <a:rPr lang="zh-CN" altLang="en-US" sz="3200" dirty="0">
                <a:solidFill>
                  <a:srgbClr val="FF3300"/>
                </a:solidFill>
              </a:rPr>
              <a:t>表示互为相反数的两个点分别位于原点的两旁</a:t>
            </a:r>
            <a:r>
              <a:rPr lang="en-US" altLang="zh-CN" sz="3200" dirty="0">
                <a:solidFill>
                  <a:srgbClr val="FF3300"/>
                </a:solidFill>
              </a:rPr>
              <a:t>,</a:t>
            </a:r>
            <a:r>
              <a:rPr lang="zh-CN" altLang="en-US" sz="3200" dirty="0">
                <a:solidFill>
                  <a:srgbClr val="FF3300"/>
                </a:solidFill>
              </a:rPr>
              <a:t>并且它们与原点的距离相等</a:t>
            </a:r>
            <a:r>
              <a:rPr lang="en-US" altLang="zh-CN" sz="3200" dirty="0">
                <a:solidFill>
                  <a:srgbClr val="FF3300"/>
                </a:solidFill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3" grpId="0" autoUpdateAnimBg="0"/>
      <p:bldP spid="5124" grpId="0" autoUpdateAnimBg="0"/>
      <p:bldP spid="5125" grpId="0" autoUpdateAnimBg="0"/>
      <p:bldP spid="5126" grpId="0" autoUpdateAnimBg="0"/>
      <p:bldP spid="51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1" name="Group 3"/>
          <p:cNvGrpSpPr/>
          <p:nvPr/>
        </p:nvGrpSpPr>
        <p:grpSpPr bwMode="auto">
          <a:xfrm>
            <a:off x="252413" y="1339850"/>
            <a:ext cx="6911975" cy="1698625"/>
            <a:chOff x="0" y="0"/>
            <a:chExt cx="10886" cy="2675"/>
          </a:xfrm>
        </p:grpSpPr>
        <p:sp>
          <p:nvSpPr>
            <p:cNvPr id="7172" name="Text Box 4"/>
            <p:cNvSpPr txBox="1">
              <a:spLocks noChangeArrowheads="1"/>
            </p:cNvSpPr>
            <p:nvPr/>
          </p:nvSpPr>
          <p:spPr bwMode="auto">
            <a:xfrm>
              <a:off x="0" y="0"/>
              <a:ext cx="10886" cy="18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dirty="0"/>
                <a:t>1.分别说出下列各数的相反数</a:t>
              </a:r>
            </a:p>
            <a:p>
              <a:r>
                <a:rPr lang="zh-CN" altLang="en-US" sz="3200" b="0" dirty="0"/>
                <a:t>     -3.5,   7，  -8</a:t>
              </a:r>
              <a:r>
                <a:rPr lang="zh-CN" altLang="en-US" sz="3200" dirty="0"/>
                <a:t>，</a:t>
              </a:r>
            </a:p>
          </p:txBody>
        </p:sp>
        <p:graphicFrame>
          <p:nvGraphicFramePr>
            <p:cNvPr id="7173" name="Object 5"/>
            <p:cNvGraphicFramePr>
              <a:graphicFrameLocks noChangeAspect="1"/>
            </p:cNvGraphicFramePr>
            <p:nvPr/>
          </p:nvGraphicFramePr>
          <p:xfrm>
            <a:off x="5217" y="907"/>
            <a:ext cx="1360" cy="17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05" r:id="rId4" imgW="3657600" imgH="9448800" progId="Equation.3">
                    <p:embed/>
                  </p:oleObj>
                </mc:Choice>
                <mc:Fallback>
                  <p:oleObj r:id="rId4" imgW="3657600" imgH="944880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17" y="907"/>
                          <a:ext cx="1360" cy="17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5227638" y="4048125"/>
            <a:ext cx="1497012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/>
              <a:t>3.2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4086225" y="3978275"/>
            <a:ext cx="156845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/>
              <a:t>3.2</a:t>
            </a:r>
          </a:p>
        </p:txBody>
      </p:sp>
      <p:graphicFrame>
        <p:nvGraphicFramePr>
          <p:cNvPr id="7176" name="Object 8"/>
          <p:cNvGraphicFramePr>
            <a:graphicFrameLocks noChangeAspect="1"/>
          </p:cNvGraphicFramePr>
          <p:nvPr/>
        </p:nvGraphicFramePr>
        <p:xfrm>
          <a:off x="2508250" y="4675188"/>
          <a:ext cx="669925" cy="954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6" r:id="rId6" imgW="3352800" imgH="9448800" progId="Equation.3">
                  <p:embed/>
                </p:oleObj>
              </mc:Choice>
              <mc:Fallback>
                <p:oleObj r:id="rId6" imgW="3352800" imgH="94488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0" y="4675188"/>
                        <a:ext cx="669925" cy="954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931863" y="5365750"/>
            <a:ext cx="12049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/>
              <a:t>0</a:t>
            </a:r>
          </a:p>
        </p:txBody>
      </p:sp>
      <p:grpSp>
        <p:nvGrpSpPr>
          <p:cNvPr id="7178" name="Group 10"/>
          <p:cNvGrpSpPr/>
          <p:nvPr/>
        </p:nvGrpSpPr>
        <p:grpSpPr bwMode="auto">
          <a:xfrm>
            <a:off x="323850" y="3357563"/>
            <a:ext cx="9001125" cy="2574925"/>
            <a:chOff x="0" y="0"/>
            <a:chExt cx="14174" cy="4055"/>
          </a:xfrm>
        </p:grpSpPr>
        <p:sp>
          <p:nvSpPr>
            <p:cNvPr id="7179" name="Text Box 11"/>
            <p:cNvSpPr txBox="1">
              <a:spLocks noChangeArrowheads="1"/>
            </p:cNvSpPr>
            <p:nvPr/>
          </p:nvSpPr>
          <p:spPr bwMode="auto">
            <a:xfrm>
              <a:off x="0" y="0"/>
              <a:ext cx="14175" cy="34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dirty="0"/>
                <a:t>2.填空：</a:t>
              </a:r>
            </a:p>
            <a:p>
              <a:r>
                <a:rPr lang="zh-CN" altLang="en-US" sz="3200" dirty="0"/>
                <a:t>（1）-3.2的相反数是         ；      的相反数         是-3.2；</a:t>
              </a:r>
            </a:p>
            <a:p>
              <a:r>
                <a:rPr lang="zh-CN" altLang="en-US" sz="3200" dirty="0"/>
                <a:t>（2）-     和        互为相反数；0的相反数是</a:t>
              </a:r>
            </a:p>
          </p:txBody>
        </p:sp>
        <p:grpSp>
          <p:nvGrpSpPr>
            <p:cNvPr id="7180" name="Group 12"/>
            <p:cNvGrpSpPr/>
            <p:nvPr/>
          </p:nvGrpSpPr>
          <p:grpSpPr bwMode="auto">
            <a:xfrm>
              <a:off x="767" y="1927"/>
              <a:ext cx="8530" cy="2128"/>
              <a:chOff x="0" y="0"/>
              <a:chExt cx="8530" cy="2128"/>
            </a:xfrm>
          </p:grpSpPr>
          <p:graphicFrame>
            <p:nvGraphicFramePr>
              <p:cNvPr id="7181" name="Object 13"/>
              <p:cNvGraphicFramePr>
                <a:graphicFrameLocks noChangeAspect="1"/>
              </p:cNvGraphicFramePr>
              <p:nvPr/>
            </p:nvGraphicFramePr>
            <p:xfrm>
              <a:off x="1275" y="341"/>
              <a:ext cx="831" cy="150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207" r:id="rId8" imgW="3352800" imgH="9448800" progId="Equation.3">
                      <p:embed/>
                    </p:oleObj>
                  </mc:Choice>
                  <mc:Fallback>
                    <p:oleObj r:id="rId8" imgW="3352800" imgH="9448800" progId="Equation.3">
                      <p:embed/>
                      <p:pic>
                        <p:nvPicPr>
                          <p:cNvPr id="0" name="Object 1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275" y="341"/>
                            <a:ext cx="831" cy="150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7182" name="Group 14"/>
              <p:cNvGrpSpPr/>
              <p:nvPr/>
            </p:nvGrpSpPr>
            <p:grpSpPr bwMode="auto">
              <a:xfrm>
                <a:off x="0" y="0"/>
                <a:ext cx="8531" cy="2129"/>
                <a:chOff x="0" y="0"/>
                <a:chExt cx="8531" cy="2129"/>
              </a:xfrm>
            </p:grpSpPr>
            <p:sp>
              <p:nvSpPr>
                <p:cNvPr id="7183" name="Line 15"/>
                <p:cNvSpPr>
                  <a:spLocks noChangeShapeType="1"/>
                </p:cNvSpPr>
                <p:nvPr/>
              </p:nvSpPr>
              <p:spPr bwMode="auto">
                <a:xfrm>
                  <a:off x="2749" y="1588"/>
                  <a:ext cx="1360" cy="1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184" name="Line 16"/>
                <p:cNvSpPr>
                  <a:spLocks noChangeShapeType="1"/>
                </p:cNvSpPr>
                <p:nvPr/>
              </p:nvSpPr>
              <p:spPr bwMode="auto">
                <a:xfrm>
                  <a:off x="0" y="2129"/>
                  <a:ext cx="1360" cy="1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185" name="Line 17"/>
                <p:cNvSpPr>
                  <a:spLocks noChangeShapeType="1"/>
                </p:cNvSpPr>
                <p:nvPr/>
              </p:nvSpPr>
              <p:spPr bwMode="auto">
                <a:xfrm>
                  <a:off x="5470" y="0"/>
                  <a:ext cx="1360" cy="1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beve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186" name="Line 18"/>
                <p:cNvSpPr>
                  <a:spLocks noChangeShapeType="1"/>
                </p:cNvSpPr>
                <p:nvPr/>
              </p:nvSpPr>
              <p:spPr bwMode="auto">
                <a:xfrm>
                  <a:off x="7171" y="0"/>
                  <a:ext cx="1360" cy="1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beve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</p:grpSp>
      <p:sp>
        <p:nvSpPr>
          <p:cNvPr id="7188" name="Line 20"/>
          <p:cNvSpPr>
            <a:spLocks noChangeShapeType="1"/>
          </p:cNvSpPr>
          <p:nvPr/>
        </p:nvSpPr>
        <p:spPr bwMode="auto">
          <a:xfrm>
            <a:off x="5795963" y="6858000"/>
            <a:ext cx="1081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7191" name="Group 23"/>
          <p:cNvGrpSpPr/>
          <p:nvPr/>
        </p:nvGrpSpPr>
        <p:grpSpPr bwMode="auto">
          <a:xfrm>
            <a:off x="468313" y="5949950"/>
            <a:ext cx="6408737" cy="579438"/>
            <a:chOff x="295" y="3748"/>
            <a:chExt cx="4037" cy="365"/>
          </a:xfrm>
        </p:grpSpPr>
        <p:sp>
          <p:nvSpPr>
            <p:cNvPr id="7187" name="Text Box 19"/>
            <p:cNvSpPr txBox="1">
              <a:spLocks noChangeArrowheads="1"/>
            </p:cNvSpPr>
            <p:nvPr/>
          </p:nvSpPr>
          <p:spPr bwMode="auto">
            <a:xfrm>
              <a:off x="295" y="3748"/>
              <a:ext cx="403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 dirty="0"/>
                <a:t>(3)</a:t>
              </a:r>
              <a:r>
                <a:rPr lang="zh-CN" altLang="en-US" sz="3200" dirty="0"/>
                <a:t>若</a:t>
              </a:r>
              <a:r>
                <a:rPr lang="en-US" altLang="zh-CN" sz="3200" dirty="0"/>
                <a:t>a=13</a:t>
              </a:r>
              <a:r>
                <a:rPr lang="zh-CN" altLang="en-US" sz="3200" dirty="0"/>
                <a:t>，那么</a:t>
              </a:r>
              <a:r>
                <a:rPr lang="en-US" altLang="zh-CN" sz="3200" dirty="0"/>
                <a:t>-a=</a:t>
              </a:r>
            </a:p>
          </p:txBody>
        </p:sp>
        <p:sp>
          <p:nvSpPr>
            <p:cNvPr id="7190" name="Line 22"/>
            <p:cNvSpPr>
              <a:spLocks noChangeShapeType="1"/>
            </p:cNvSpPr>
            <p:nvPr/>
          </p:nvSpPr>
          <p:spPr bwMode="auto">
            <a:xfrm>
              <a:off x="2744" y="4110"/>
              <a:ext cx="86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4356100" y="5949950"/>
            <a:ext cx="12239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/>
              <a:t>-13</a:t>
            </a:r>
          </a:p>
        </p:txBody>
      </p:sp>
      <p:sp>
        <p:nvSpPr>
          <p:cNvPr id="7193" name="Text Box 25"/>
          <p:cNvSpPr txBox="1">
            <a:spLocks noChangeArrowheads="1"/>
          </p:cNvSpPr>
          <p:nvPr/>
        </p:nvSpPr>
        <p:spPr bwMode="auto">
          <a:xfrm>
            <a:off x="971550" y="404813"/>
            <a:ext cx="40322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rgbClr val="FF3300"/>
                </a:solidFill>
              </a:rPr>
              <a:t>对点导练</a:t>
            </a:r>
            <a:r>
              <a:rPr lang="en-US" altLang="zh-CN" dirty="0">
                <a:solidFill>
                  <a:srgbClr val="FF3300"/>
                </a:solidFill>
              </a:rPr>
              <a:t>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 bldLvl="0" autoUpdateAnimBg="0"/>
      <p:bldP spid="7175" grpId="0" bldLvl="0" autoUpdateAnimBg="0"/>
      <p:bldP spid="7177" grpId="0" bldLvl="0" autoUpdateAnimBg="0"/>
      <p:bldP spid="719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19475" y="4076700"/>
            <a:ext cx="863600" cy="56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19" name="WordArt 3"/>
          <p:cNvSpPr>
            <a:spLocks noChangeArrowheads="1" noChangeShapeType="1"/>
          </p:cNvSpPr>
          <p:nvPr/>
        </p:nvSpPr>
        <p:spPr bwMode="auto">
          <a:xfrm>
            <a:off x="3563938" y="620713"/>
            <a:ext cx="20161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>
                <a:ln w="12700">
                  <a:solidFill>
                    <a:srgbClr val="3333CC"/>
                  </a:solidFill>
                  <a:rou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绝对值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19475" y="3429000"/>
            <a:ext cx="722313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221" name="Group 5"/>
          <p:cNvGrpSpPr/>
          <p:nvPr/>
        </p:nvGrpSpPr>
        <p:grpSpPr bwMode="auto">
          <a:xfrm>
            <a:off x="323850" y="3500438"/>
            <a:ext cx="3951288" cy="1271587"/>
            <a:chOff x="0" y="0"/>
            <a:chExt cx="2489" cy="801"/>
          </a:xfrm>
        </p:grpSpPr>
        <p:sp>
          <p:nvSpPr>
            <p:cNvPr id="9222" name="Line 6"/>
            <p:cNvSpPr>
              <a:spLocks noChangeShapeType="1"/>
            </p:cNvSpPr>
            <p:nvPr/>
          </p:nvSpPr>
          <p:spPr bwMode="auto">
            <a:xfrm>
              <a:off x="1906" y="318"/>
              <a:ext cx="499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9223" name="Group 7"/>
            <p:cNvGrpSpPr>
              <a:grpSpLocks noChangeAspect="1"/>
            </p:cNvGrpSpPr>
            <p:nvPr/>
          </p:nvGrpSpPr>
          <p:grpSpPr bwMode="auto">
            <a:xfrm>
              <a:off x="0" y="0"/>
              <a:ext cx="1996" cy="801"/>
              <a:chOff x="0" y="0"/>
              <a:chExt cx="1996" cy="801"/>
            </a:xfrm>
          </p:grpSpPr>
          <p:pic>
            <p:nvPicPr>
              <p:cNvPr id="9224" name="Picture 8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0" y="0"/>
                <a:ext cx="1951" cy="25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9225" name="Picture 9"/>
              <p:cNvPicPr>
                <a:picLocks noChangeAspect="1" noChangeArrowheads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454" y="409"/>
                <a:ext cx="1542" cy="3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9226" name="Line 10"/>
            <p:cNvSpPr>
              <a:spLocks noChangeShapeType="1"/>
            </p:cNvSpPr>
            <p:nvPr/>
          </p:nvSpPr>
          <p:spPr bwMode="auto">
            <a:xfrm>
              <a:off x="1945" y="739"/>
              <a:ext cx="544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pic>
        <p:nvPicPr>
          <p:cNvPr id="9227" name="Picture 11" descr="1d2be250de7b320443a75be8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2363" y="4076700"/>
            <a:ext cx="3157537" cy="223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179388" y="1700213"/>
            <a:ext cx="856773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dirty="0"/>
              <a:t>在数轴上，表示一个数</a:t>
            </a:r>
            <a:r>
              <a:rPr lang="en-US" altLang="zh-CN" sz="2800" dirty="0"/>
              <a:t>a</a:t>
            </a:r>
            <a:r>
              <a:rPr lang="zh-CN" altLang="en-US" sz="2800" dirty="0"/>
              <a:t>的点与原点的距离叫做这个数的</a:t>
            </a:r>
            <a:r>
              <a:rPr lang="zh-CN" altLang="en-US" sz="3200" u="sng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绝对值</a:t>
            </a:r>
            <a:r>
              <a:rPr lang="zh-CN" altLang="en-US" sz="2800" dirty="0"/>
              <a:t>，  记作</a:t>
            </a:r>
            <a:r>
              <a:rPr lang="en-US" altLang="zh-CN" sz="2800" dirty="0"/>
              <a:t>︱a︱.</a:t>
            </a:r>
            <a:r>
              <a:rPr lang="zh-CN" altLang="en-US" sz="2800" dirty="0"/>
              <a:t>读作</a:t>
            </a:r>
            <a:r>
              <a:rPr lang="en-US" altLang="zh-CN" sz="2800" dirty="0"/>
              <a:t>a</a:t>
            </a:r>
            <a:r>
              <a:rPr lang="zh-CN" altLang="en-US" sz="2800" dirty="0"/>
              <a:t>的绝对值</a:t>
            </a:r>
            <a:r>
              <a:rPr lang="en-US" altLang="zh-CN" sz="2800" dirty="0"/>
              <a:t>.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539750" y="5084763"/>
            <a:ext cx="35290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dirty="0"/>
              <a:t>绝对值有负的吗？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nimBg="1"/>
      <p:bldP spid="9228" grpId="0" autoUpdateAnimBg="0"/>
      <p:bldP spid="922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2"/>
          <p:cNvSpPr>
            <a:spLocks noChangeArrowheads="1" noChangeShapeType="1"/>
          </p:cNvSpPr>
          <p:nvPr/>
        </p:nvSpPr>
        <p:spPr bwMode="auto">
          <a:xfrm>
            <a:off x="107950" y="1114425"/>
            <a:ext cx="6156325" cy="4302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12700">
                  <a:solidFill>
                    <a:srgbClr val="3333CC"/>
                  </a:solidFill>
                  <a:rou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根据绝对值的几何意义，请填空：</a:t>
            </a: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975" y="1897063"/>
            <a:ext cx="90360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900113" y="1773238"/>
            <a:ext cx="1073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800">
                <a:solidFill>
                  <a:srgbClr val="FF33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zh-CN" altLang="en-US" sz="2800">
                <a:solidFill>
                  <a:srgbClr val="FF33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</a:p>
        </p:txBody>
      </p:sp>
      <p:graphicFrame>
        <p:nvGraphicFramePr>
          <p:cNvPr id="11269" name="Object 5"/>
          <p:cNvGraphicFramePr>
            <a:graphicFrameLocks noChangeAspect="1"/>
          </p:cNvGraphicFramePr>
          <p:nvPr/>
        </p:nvGraphicFramePr>
        <p:xfrm>
          <a:off x="2916238" y="1341438"/>
          <a:ext cx="334962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8" r:id="rId5" imgW="152400" imgH="393700" progId="Equation.DSMT4">
                  <p:embed/>
                </p:oleObj>
              </mc:Choice>
              <mc:Fallback>
                <p:oleObj r:id="rId5" imgW="152400" imgH="3937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1341438"/>
                        <a:ext cx="334962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787900" y="1700213"/>
            <a:ext cx="1073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800">
                <a:solidFill>
                  <a:srgbClr val="FF33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5</a:t>
            </a:r>
            <a:r>
              <a:rPr lang="zh-CN" altLang="en-US" sz="2800">
                <a:solidFill>
                  <a:srgbClr val="FF33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6699250" y="1778000"/>
            <a:ext cx="1073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800">
                <a:solidFill>
                  <a:srgbClr val="FF33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zh-CN" altLang="en-US" sz="2800">
                <a:solidFill>
                  <a:srgbClr val="FF33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8245475" y="1768475"/>
            <a:ext cx="1073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800">
                <a:solidFill>
                  <a:srgbClr val="FF33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0</a:t>
            </a:r>
            <a:r>
              <a:rPr lang="zh-CN" altLang="en-US" sz="2800">
                <a:solidFill>
                  <a:srgbClr val="FF33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</a:p>
        </p:txBody>
      </p:sp>
      <p:pic>
        <p:nvPicPr>
          <p:cNvPr id="11273" name="Picture 9"/>
          <p:cNvPicPr>
            <a:picLocks noChangeAspect="1" noChangeArrowheads="1"/>
          </p:cNvPicPr>
          <p:nvPr/>
        </p:nvPicPr>
        <p:blipFill>
          <a:blip r:embed="rId7" cstate="email"/>
          <a:srcRect b="-11043"/>
          <a:stretch>
            <a:fillRect/>
          </a:stretch>
        </p:blipFill>
        <p:spPr bwMode="auto">
          <a:xfrm>
            <a:off x="0" y="2565400"/>
            <a:ext cx="8604250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4" name="Picture 10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259013" y="3213100"/>
            <a:ext cx="3959225" cy="468313"/>
          </a:xfrm>
          <a:prstGeom prst="rect">
            <a:avLst/>
          </a:prstGeom>
          <a:noFill/>
          <a:ln w="38100" cmpd="dbl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5" name="Picture 1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259013" y="3840163"/>
            <a:ext cx="4752975" cy="523875"/>
          </a:xfrm>
          <a:prstGeom prst="rect">
            <a:avLst/>
          </a:prstGeom>
          <a:noFill/>
          <a:ln w="38100" cmpd="dbl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6" name="Picture 12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270125" y="4537075"/>
            <a:ext cx="2663825" cy="534988"/>
          </a:xfrm>
          <a:prstGeom prst="rect">
            <a:avLst/>
          </a:prstGeom>
          <a:noFill/>
          <a:ln w="38100" cmpd="dbl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77" name="AutoShape 13"/>
          <p:cNvSpPr/>
          <p:nvPr/>
        </p:nvSpPr>
        <p:spPr bwMode="auto">
          <a:xfrm>
            <a:off x="2051050" y="3141663"/>
            <a:ext cx="144463" cy="2089150"/>
          </a:xfrm>
          <a:prstGeom prst="leftBrace">
            <a:avLst>
              <a:gd name="adj1" fmla="val 120512"/>
              <a:gd name="adj2" fmla="val 50000"/>
            </a:avLst>
          </a:prstGeom>
          <a:noFill/>
          <a:ln w="3810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80" name="WordArt 16"/>
          <p:cNvSpPr>
            <a:spLocks noChangeArrowheads="1" noChangeShapeType="1"/>
          </p:cNvSpPr>
          <p:nvPr/>
        </p:nvSpPr>
        <p:spPr bwMode="auto">
          <a:xfrm>
            <a:off x="107950" y="5445125"/>
            <a:ext cx="6156325" cy="4302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12700">
                  <a:solidFill>
                    <a:schemeClr val="tx1"/>
                  </a:solidFill>
                  <a:round/>
                </a:ln>
                <a:solidFill>
                  <a:schemeClr val="tx1">
                    <a:alpha val="50000"/>
                  </a:schemeClr>
                </a:solidFill>
                <a:effectLst>
                  <a:outerShdw dist="12700" algn="ctr" rotWithShape="0">
                    <a:srgbClr val="0000FF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互为相反数的两个数的绝对值相等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1619250" y="6021388"/>
            <a:ext cx="3744913" cy="6524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170" tIns="46990" rIns="90170" bIns="46990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en-US" sz="36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即：</a:t>
            </a:r>
            <a:r>
              <a:rPr lang="en-US" altLang="zh-CN" sz="3600" i="1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|a|</a:t>
            </a:r>
            <a:r>
              <a:rPr lang="en-US" altLang="zh-CN" sz="36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=</a:t>
            </a:r>
            <a:r>
              <a:rPr lang="en-US" altLang="zh-CN" sz="3600" i="1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|-a|</a:t>
            </a:r>
            <a:r>
              <a:rPr lang="zh-CN" altLang="en-US" sz="3600" i="1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　　　</a:t>
            </a:r>
            <a:endParaRPr lang="zh-CN" altLang="en-US" sz="3600">
              <a:solidFill>
                <a:srgbClr val="0000FF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0" y="3429000"/>
            <a:ext cx="20510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绝对值的性质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utoUpdateAnimBg="0"/>
      <p:bldP spid="11270" grpId="0" autoUpdateAnimBg="0"/>
      <p:bldP spid="11271" grpId="0" autoUpdateAnimBg="0"/>
      <p:bldP spid="11272" grpId="0" autoUpdateAnimBg="0"/>
      <p:bldP spid="11277" grpId="0" animBg="1"/>
      <p:bldP spid="11280" grpId="0" animBg="1"/>
      <p:bldP spid="11281" grpId="0" animBg="1"/>
      <p:bldP spid="1128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79388" y="1484313"/>
            <a:ext cx="4752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/>
              <a:t>1.求下列各数的绝对值</a:t>
            </a:r>
          </a:p>
        </p:txBody>
      </p:sp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468313" y="2205038"/>
          <a:ext cx="1658937" cy="122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2" r:id="rId4" imgW="533400" imgH="393700" progId="Equation.3">
                  <p:embed/>
                </p:oleObj>
              </mc:Choice>
              <mc:Fallback>
                <p:oleObj r:id="rId4" imgW="533400" imgH="3937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2205038"/>
                        <a:ext cx="1658937" cy="1223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2987675" y="2492375"/>
          <a:ext cx="2022475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3" r:id="rId6" imgW="584200" imgH="190500" progId="Equation.3">
                  <p:embed/>
                </p:oleObj>
              </mc:Choice>
              <mc:Fallback>
                <p:oleObj r:id="rId6" imgW="584200" imgH="1905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2492375"/>
                        <a:ext cx="2022475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5724525" y="2420938"/>
          <a:ext cx="1212850" cy="73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4" r:id="rId8" imgW="292100" imgH="177800" progId="Equation.3">
                  <p:embed/>
                </p:oleObj>
              </mc:Choice>
              <mc:Fallback>
                <p:oleObj r:id="rId8" imgW="292100" imgH="177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5" y="2420938"/>
                        <a:ext cx="1212850" cy="738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" name="Object 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5" r:id="rId10" imgW="114300" imgH="215900" progId="Equation.3">
                  <p:embed/>
                </p:oleObj>
              </mc:Choice>
              <mc:Fallback>
                <p:oleObj r:id="rId10" imgW="114300" imgH="2159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7" name="Object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6" r:id="rId12" imgW="114300" imgH="215900" progId="Equation.3">
                  <p:embed/>
                </p:oleObj>
              </mc:Choice>
              <mc:Fallback>
                <p:oleObj r:id="rId12" imgW="114300" imgH="2159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8" name="Object 8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7" r:id="rId13" imgW="114300" imgH="215900" progId="Equation.3">
                  <p:embed/>
                </p:oleObj>
              </mc:Choice>
              <mc:Fallback>
                <p:oleObj r:id="rId13" imgW="114300" imgH="2159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9" name="Object 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8" r:id="rId14" imgW="114300" imgH="215900" progId="Equation.3">
                  <p:embed/>
                </p:oleObj>
              </mc:Choice>
              <mc:Fallback>
                <p:oleObj r:id="rId14" imgW="114300" imgH="2159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0" name="Object 1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9" r:id="rId15" imgW="114300" imgH="215900" progId="Equation.3">
                  <p:embed/>
                </p:oleObj>
              </mc:Choice>
              <mc:Fallback>
                <p:oleObj r:id="rId15" imgW="114300" imgH="2159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1" name="Object 11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0" r:id="rId16" imgW="114300" imgH="215900" progId="Equation.3">
                  <p:embed/>
                </p:oleObj>
              </mc:Choice>
              <mc:Fallback>
                <p:oleObj r:id="rId16" imgW="114300" imgH="2159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971550" y="404813"/>
            <a:ext cx="40322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rgbClr val="FF3300"/>
                </a:solidFill>
              </a:rPr>
              <a:t>对点导练</a:t>
            </a:r>
            <a:r>
              <a:rPr lang="en-US" altLang="zh-CN" dirty="0">
                <a:solidFill>
                  <a:srgbClr val="FF3300"/>
                </a:solidFill>
              </a:rPr>
              <a:t>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0" y="1412875"/>
            <a:ext cx="98726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en-US" sz="2800" dirty="0">
                <a:latin typeface="Times New Roman" panose="02020603050405020304" pitchFamily="18" charset="0"/>
                <a:sym typeface="Wingdings" panose="05000000000000000000" pitchFamily="2" charset="2"/>
              </a:rPr>
              <a:t>2.在数轴上，距离原点3个单位长度的点表示的是什么数？</a:t>
            </a: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6877050" y="2060575"/>
            <a:ext cx="1962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800">
                <a:solidFill>
                  <a:srgbClr val="FF33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3</a:t>
            </a:r>
            <a:r>
              <a:rPr lang="zh-CN" altLang="en-US" sz="2800">
                <a:solidFill>
                  <a:srgbClr val="FF33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或－</a:t>
            </a:r>
            <a:r>
              <a:rPr lang="en-US" altLang="zh-CN" sz="2800">
                <a:solidFill>
                  <a:srgbClr val="FF33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3</a:t>
            </a:r>
            <a:r>
              <a:rPr lang="zh-CN" altLang="en-US" sz="2800">
                <a:solidFill>
                  <a:srgbClr val="FF33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0" y="3111500"/>
            <a:ext cx="77390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en-US" sz="2800" dirty="0">
                <a:latin typeface="Times New Roman" panose="02020603050405020304" pitchFamily="18" charset="0"/>
                <a:sym typeface="Wingdings" panose="05000000000000000000" pitchFamily="2" charset="2"/>
              </a:rPr>
              <a:t>变式1.一个数的绝对值是3，那么这个数是：</a:t>
            </a:r>
            <a:r>
              <a:rPr lang="zh-CN" altLang="en-US" sz="2800" u="sng" dirty="0">
                <a:latin typeface="Times New Roman" panose="02020603050405020304" pitchFamily="18" charset="0"/>
                <a:sym typeface="Wingdings" panose="05000000000000000000" pitchFamily="2" charset="2"/>
              </a:rPr>
              <a:t>　</a:t>
            </a:r>
            <a:r>
              <a:rPr lang="zh-CN" altLang="en-US" sz="2800" u="sng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　</a:t>
            </a:r>
            <a:endParaRPr lang="zh-CN" altLang="en-US" sz="2800" dirty="0">
              <a:solidFill>
                <a:srgbClr val="0000FF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0" y="4810125"/>
            <a:ext cx="421163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en-US" sz="2800" dirty="0">
                <a:latin typeface="Times New Roman" panose="02020603050405020304" pitchFamily="18" charset="0"/>
                <a:sym typeface="Wingdings" panose="05000000000000000000" pitchFamily="2" charset="2"/>
              </a:rPr>
              <a:t>变式2. 若|</a:t>
            </a:r>
            <a:r>
              <a:rPr lang="zh-CN" altLang="en-US" sz="2800" i="1" dirty="0">
                <a:latin typeface="Times New Roman" panose="02020603050405020304" pitchFamily="18" charset="0"/>
                <a:sym typeface="Wingdings" panose="05000000000000000000" pitchFamily="2" charset="2"/>
              </a:rPr>
              <a:t>x|=</a:t>
            </a:r>
            <a:r>
              <a:rPr lang="zh-CN" altLang="en-US" sz="2800" dirty="0">
                <a:latin typeface="Times New Roman" panose="02020603050405020304" pitchFamily="18" charset="0"/>
                <a:sym typeface="Wingdings" panose="05000000000000000000" pitchFamily="2" charset="2"/>
              </a:rPr>
              <a:t>3,那么</a:t>
            </a:r>
            <a:r>
              <a:rPr lang="zh-CN" altLang="en-US" sz="2800" i="1" dirty="0">
                <a:latin typeface="Times New Roman" panose="02020603050405020304" pitchFamily="18" charset="0"/>
                <a:sym typeface="Wingdings" panose="05000000000000000000" pitchFamily="2" charset="2"/>
              </a:rPr>
              <a:t>x</a:t>
            </a:r>
            <a:r>
              <a:rPr lang="zh-CN" altLang="en-US" sz="2800" dirty="0">
                <a:latin typeface="Times New Roman" panose="02020603050405020304" pitchFamily="18" charset="0"/>
                <a:sym typeface="Wingdings" panose="05000000000000000000" pitchFamily="2" charset="2"/>
              </a:rPr>
              <a:t>=</a:t>
            </a:r>
            <a:r>
              <a:rPr lang="zh-CN" altLang="en-US" sz="2800" u="sng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endParaRPr lang="zh-CN" altLang="en-US" sz="2800" dirty="0">
              <a:solidFill>
                <a:srgbClr val="0000FF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7019925" y="3068638"/>
            <a:ext cx="1962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800" dirty="0">
                <a:solidFill>
                  <a:srgbClr val="FF33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3</a:t>
            </a:r>
            <a:r>
              <a:rPr lang="zh-CN" altLang="en-US" sz="2800" dirty="0">
                <a:solidFill>
                  <a:srgbClr val="FF33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或－</a:t>
            </a:r>
            <a:r>
              <a:rPr lang="en-US" altLang="zh-CN" sz="2800" dirty="0">
                <a:solidFill>
                  <a:srgbClr val="FF33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3</a:t>
            </a:r>
            <a:r>
              <a:rPr lang="zh-CN" altLang="en-US" sz="2800" dirty="0">
                <a:solidFill>
                  <a:srgbClr val="FF33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3563938" y="4868863"/>
            <a:ext cx="1962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800" dirty="0">
                <a:solidFill>
                  <a:srgbClr val="FF33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3</a:t>
            </a:r>
            <a:r>
              <a:rPr lang="zh-CN" altLang="en-US" sz="2800" dirty="0">
                <a:solidFill>
                  <a:srgbClr val="FF33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或－</a:t>
            </a:r>
            <a:r>
              <a:rPr lang="en-US" altLang="zh-CN" sz="2800" dirty="0">
                <a:solidFill>
                  <a:srgbClr val="FF33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3</a:t>
            </a:r>
            <a:r>
              <a:rPr lang="zh-CN" altLang="en-US" sz="2800" dirty="0">
                <a:solidFill>
                  <a:srgbClr val="FF33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autoUpdateAnimBg="0"/>
      <p:bldP spid="17412" grpId="0" autoUpdateAnimBg="0"/>
      <p:bldP spid="17413" grpId="0" autoUpdateAnimBg="0"/>
      <p:bldP spid="17414" grpId="0" autoUpdateAnimBg="0"/>
      <p:bldP spid="1741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577850" y="2652713"/>
          <a:ext cx="3960813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5" r:id="rId4" imgW="1498600" imgH="393700" progId="Equation.DSMT4">
                  <p:embed/>
                </p:oleObj>
              </mc:Choice>
              <mc:Fallback>
                <p:oleObj r:id="rId4" imgW="1498600" imgH="3937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850" y="2652713"/>
                        <a:ext cx="3960813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59" name="Control 3"/>
          <p:cNvSpPr>
            <a:spLocks noChangeAspect="1" noChangeArrowheads="1" noChangeShapeType="1"/>
          </p:cNvSpPr>
          <p:nvPr/>
        </p:nvSpPr>
        <p:spPr bwMode="auto">
          <a:xfrm>
            <a:off x="4114800" y="2971800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0" name="Control 4"/>
          <p:cNvSpPr>
            <a:spLocks noChangeAspect="1" noChangeArrowheads="1" noChangeShapeType="1"/>
          </p:cNvSpPr>
          <p:nvPr/>
        </p:nvSpPr>
        <p:spPr bwMode="auto">
          <a:xfrm>
            <a:off x="4114800" y="2971800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1692275" y="3860800"/>
          <a:ext cx="1560513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6" r:id="rId6" imgW="850900" imgH="431800" progId="Equation.DSMT4">
                  <p:embed/>
                </p:oleObj>
              </mc:Choice>
              <mc:Fallback>
                <p:oleObj r:id="rId6" imgW="850900" imgH="431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3860800"/>
                        <a:ext cx="1560513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4017963" y="3922713"/>
          <a:ext cx="1538287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7" r:id="rId8" imgW="838200" imgH="431800" progId="Equation.DSMT4">
                  <p:embed/>
                </p:oleObj>
              </mc:Choice>
              <mc:Fallback>
                <p:oleObj r:id="rId8" imgW="838200" imgH="431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7963" y="3922713"/>
                        <a:ext cx="1538287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447675" y="554038"/>
            <a:ext cx="50609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4400"/>
              <a:t>两个负数比较大小</a:t>
            </a:r>
          </a:p>
        </p:txBody>
      </p:sp>
      <p:graphicFrame>
        <p:nvGraphicFramePr>
          <p:cNvPr id="19464" name="Object 8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8" r:id="rId10" imgW="114300" imgH="215900" progId="Equation.3">
                  <p:embed/>
                </p:oleObj>
              </mc:Choice>
              <mc:Fallback>
                <p:oleObj r:id="rId10" imgW="114300" imgH="2159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5" name="Object 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9" r:id="rId12" imgW="114300" imgH="215900" progId="Equation.3">
                  <p:embed/>
                </p:oleObj>
              </mc:Choice>
              <mc:Fallback>
                <p:oleObj r:id="rId12" imgW="114300" imgH="2159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611188" y="3789363"/>
            <a:ext cx="7207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600">
                <a:solidFill>
                  <a:srgbClr val="0000FF"/>
                </a:solidFill>
              </a:rPr>
              <a:t>解：</a:t>
            </a:r>
          </a:p>
        </p:txBody>
      </p:sp>
      <p:grpSp>
        <p:nvGrpSpPr>
          <p:cNvPr id="19467" name="Group 11"/>
          <p:cNvGrpSpPr/>
          <p:nvPr/>
        </p:nvGrpSpPr>
        <p:grpSpPr bwMode="auto">
          <a:xfrm>
            <a:off x="611188" y="5073650"/>
            <a:ext cx="3495675" cy="790575"/>
            <a:chOff x="0" y="0"/>
            <a:chExt cx="5505" cy="1246"/>
          </a:xfrm>
        </p:grpSpPr>
        <p:pic>
          <p:nvPicPr>
            <p:cNvPr id="19468" name="Object 12"/>
            <p:cNvPicPr>
              <a:picLocks noChangeAspect="1" noChangeArrowheads="1"/>
            </p:cNvPicPr>
            <p:nvPr/>
          </p:nvPicPr>
          <p:blipFill>
            <a:blip r:embed="rId13" cstate="email"/>
            <a:srcRect/>
            <a:stretch>
              <a:fillRect/>
            </a:stretch>
          </p:blipFill>
          <p:spPr bwMode="auto">
            <a:xfrm>
              <a:off x="1021" y="0"/>
              <a:ext cx="4484" cy="12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9469" name="Text Box 13"/>
            <p:cNvSpPr txBox="1">
              <a:spLocks noChangeArrowheads="1"/>
            </p:cNvSpPr>
            <p:nvPr/>
          </p:nvSpPr>
          <p:spPr bwMode="auto">
            <a:xfrm>
              <a:off x="0" y="113"/>
              <a:ext cx="2240" cy="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3200">
                  <a:solidFill>
                    <a:srgbClr val="0000FF"/>
                  </a:solidFill>
                </a:rPr>
                <a:t>因为</a:t>
              </a:r>
            </a:p>
          </p:txBody>
        </p:sp>
      </p:grpSp>
      <p:grpSp>
        <p:nvGrpSpPr>
          <p:cNvPr id="19470" name="Group 14"/>
          <p:cNvGrpSpPr/>
          <p:nvPr/>
        </p:nvGrpSpPr>
        <p:grpSpPr bwMode="auto">
          <a:xfrm>
            <a:off x="4716463" y="5013325"/>
            <a:ext cx="1871662" cy="836613"/>
            <a:chOff x="0" y="0"/>
            <a:chExt cx="2947" cy="1318"/>
          </a:xfrm>
        </p:grpSpPr>
        <p:graphicFrame>
          <p:nvGraphicFramePr>
            <p:cNvPr id="19471" name="Object 15"/>
            <p:cNvGraphicFramePr>
              <a:graphicFrameLocks noChangeAspect="1"/>
            </p:cNvGraphicFramePr>
            <p:nvPr/>
          </p:nvGraphicFramePr>
          <p:xfrm>
            <a:off x="907" y="0"/>
            <a:ext cx="2040" cy="13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00" r:id="rId14" imgW="609600" imgH="393700" progId="Equation.DSMT4">
                    <p:embed/>
                  </p:oleObj>
                </mc:Choice>
                <mc:Fallback>
                  <p:oleObj r:id="rId14" imgW="609600" imgH="393700" progId="Equation.DSMT4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07" y="0"/>
                          <a:ext cx="2040" cy="131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472" name="Text Box 16"/>
            <p:cNvSpPr txBox="1">
              <a:spLocks noChangeArrowheads="1"/>
            </p:cNvSpPr>
            <p:nvPr/>
          </p:nvSpPr>
          <p:spPr bwMode="auto">
            <a:xfrm>
              <a:off x="0" y="227"/>
              <a:ext cx="2009" cy="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3200">
                  <a:solidFill>
                    <a:srgbClr val="0000FF"/>
                  </a:solidFill>
                </a:rPr>
                <a:t>所以</a:t>
              </a:r>
            </a:p>
          </p:txBody>
        </p:sp>
      </p:grp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492125" y="1814513"/>
            <a:ext cx="79930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/>
              <a:t>两个负数，绝对值大的负数反而小.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3" grpId="0" autoUpdateAnimBg="0"/>
      <p:bldP spid="19466" grpId="0" autoUpdateAnimBg="0"/>
      <p:bldP spid="19474" grpId="0" bldLvl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lum bright="-24000" contrast="48000"/>
          </a:blip>
          <a:srcRect/>
          <a:stretch>
            <a:fillRect/>
          </a:stretch>
        </p:blipFill>
        <p:spPr bwMode="auto">
          <a:xfrm>
            <a:off x="0" y="828675"/>
            <a:ext cx="6480175" cy="50958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331913"/>
            <a:ext cx="5327650" cy="46355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78450" y="1331913"/>
            <a:ext cx="2305050" cy="473075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13" name="Picture 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3860800"/>
            <a:ext cx="3959225" cy="468313"/>
          </a:xfrm>
          <a:prstGeom prst="rect">
            <a:avLst/>
          </a:prstGeom>
          <a:noFill/>
          <a:ln w="38100" cmpd="dbl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14" name="Picture 1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4437063"/>
            <a:ext cx="4679950" cy="515937"/>
          </a:xfrm>
          <a:prstGeom prst="rect">
            <a:avLst/>
          </a:prstGeom>
          <a:noFill/>
          <a:ln w="38100" cmpd="dbl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15" name="Picture 1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802188" y="4435475"/>
            <a:ext cx="2590800" cy="520700"/>
          </a:xfrm>
          <a:prstGeom prst="rect">
            <a:avLst/>
          </a:prstGeom>
          <a:noFill/>
          <a:ln w="38100" cmpd="dbl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0" y="2281238"/>
            <a:ext cx="8567738" cy="1006475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dirty="0"/>
              <a:t>在数轴上，表示一个数</a:t>
            </a:r>
            <a:r>
              <a:rPr lang="en-US" altLang="zh-CN" sz="2800" dirty="0"/>
              <a:t>a</a:t>
            </a:r>
            <a:r>
              <a:rPr lang="zh-CN" altLang="en-US" sz="2800" dirty="0"/>
              <a:t>的点与原点的距离叫做这个数的</a:t>
            </a:r>
            <a:r>
              <a:rPr lang="zh-CN" altLang="en-US" sz="3200" u="sng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绝对值</a:t>
            </a:r>
            <a:r>
              <a:rPr lang="zh-CN" altLang="en-US" sz="2800" dirty="0"/>
              <a:t>，  记作</a:t>
            </a:r>
            <a:r>
              <a:rPr lang="en-US" altLang="zh-CN" sz="2800" dirty="0"/>
              <a:t>︱a︱ </a:t>
            </a:r>
            <a:r>
              <a:rPr lang="zh-CN" altLang="en-US" sz="2800" dirty="0"/>
              <a:t>读作</a:t>
            </a:r>
            <a:r>
              <a:rPr lang="en-US" altLang="zh-CN" sz="2800" dirty="0"/>
              <a:t>a</a:t>
            </a:r>
            <a:r>
              <a:rPr lang="zh-CN" altLang="en-US" sz="2800" dirty="0"/>
              <a:t>的绝对值</a:t>
            </a:r>
            <a:r>
              <a:rPr lang="en-US" altLang="zh-CN" sz="2800" dirty="0"/>
              <a:t>.</a:t>
            </a:r>
          </a:p>
        </p:txBody>
      </p:sp>
      <p:grpSp>
        <p:nvGrpSpPr>
          <p:cNvPr id="21538" name="Group 34"/>
          <p:cNvGrpSpPr/>
          <p:nvPr/>
        </p:nvGrpSpPr>
        <p:grpSpPr bwMode="auto">
          <a:xfrm>
            <a:off x="0" y="4941888"/>
            <a:ext cx="6686550" cy="501650"/>
            <a:chOff x="0" y="3113"/>
            <a:chExt cx="4212" cy="316"/>
          </a:xfrm>
        </p:grpSpPr>
        <p:sp>
          <p:nvSpPr>
            <p:cNvPr id="21521" name="WordArt 17"/>
            <p:cNvSpPr>
              <a:spLocks noChangeArrowheads="1" noChangeShapeType="1"/>
            </p:cNvSpPr>
            <p:nvPr/>
          </p:nvSpPr>
          <p:spPr bwMode="auto">
            <a:xfrm>
              <a:off x="334" y="3158"/>
              <a:ext cx="3878" cy="27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zh-CN" altLang="en-US" sz="3600" kern="10" dirty="0">
                  <a:ln w="12700">
                    <a:solidFill>
                      <a:srgbClr val="0000FF"/>
                    </a:solidFill>
                    <a:round/>
                  </a:ln>
                  <a:solidFill>
                    <a:srgbClr val="0000FF">
                      <a:alpha val="50000"/>
                    </a:srgbClr>
                  </a:solidFill>
                  <a:effectLst>
                    <a:outerShdw dist="12700" algn="ctr" rotWithShape="0">
                      <a:srgbClr val="0000FF"/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</a:rPr>
                <a:t>互为相反数的两个数的绝对值相等</a:t>
              </a:r>
            </a:p>
          </p:txBody>
        </p:sp>
        <p:pic>
          <p:nvPicPr>
            <p:cNvPr id="21522" name="Picture 18" descr="4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0" y="3113"/>
              <a:ext cx="300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529" name="Text Box 25"/>
          <p:cNvSpPr txBox="1">
            <a:spLocks noChangeArrowheads="1"/>
          </p:cNvSpPr>
          <p:nvPr/>
        </p:nvSpPr>
        <p:spPr bwMode="auto">
          <a:xfrm>
            <a:off x="611188" y="5445125"/>
            <a:ext cx="285687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en-US" sz="3600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即：</a:t>
            </a:r>
            <a:r>
              <a:rPr lang="en-US" altLang="zh-CN" sz="3600" i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|a|</a:t>
            </a:r>
            <a:r>
              <a:rPr lang="en-US" altLang="zh-CN" sz="3600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=</a:t>
            </a:r>
            <a:r>
              <a:rPr lang="en-US" altLang="zh-CN" sz="3600" i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|-a|</a:t>
            </a:r>
            <a:r>
              <a:rPr lang="zh-CN" altLang="en-US" sz="3600" i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　</a:t>
            </a:r>
            <a:endParaRPr lang="zh-CN" altLang="en-US" sz="3600" dirty="0">
              <a:solidFill>
                <a:srgbClr val="0000FF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grpSp>
        <p:nvGrpSpPr>
          <p:cNvPr id="21533" name="Group 29"/>
          <p:cNvGrpSpPr/>
          <p:nvPr/>
        </p:nvGrpSpPr>
        <p:grpSpPr bwMode="auto">
          <a:xfrm>
            <a:off x="0" y="6092825"/>
            <a:ext cx="6948488" cy="476250"/>
            <a:chOff x="0" y="3430"/>
            <a:chExt cx="4377" cy="300"/>
          </a:xfrm>
        </p:grpSpPr>
        <p:pic>
          <p:nvPicPr>
            <p:cNvPr id="21527" name="Picture 23" descr="5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0" y="3430"/>
              <a:ext cx="300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32" name="WordArt 28"/>
            <p:cNvSpPr>
              <a:spLocks noChangeArrowheads="1" noChangeShapeType="1"/>
            </p:cNvSpPr>
            <p:nvPr/>
          </p:nvSpPr>
          <p:spPr bwMode="auto">
            <a:xfrm>
              <a:off x="385" y="3430"/>
              <a:ext cx="3992" cy="27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zh-CN" altLang="en-US" sz="3600" kern="10" dirty="0">
                  <a:ln w="12700">
                    <a:solidFill>
                      <a:srgbClr val="0000FF"/>
                    </a:solidFill>
                    <a:round/>
                  </a:ln>
                  <a:solidFill>
                    <a:srgbClr val="0000FF">
                      <a:alpha val="50000"/>
                    </a:srgbClr>
                  </a:solidFill>
                  <a:effectLst>
                    <a:outerShdw dist="12700" algn="ctr" rotWithShape="0">
                      <a:srgbClr val="0000FF"/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</a:rPr>
                <a:t>两个负数，绝对值大的负数反而小</a:t>
              </a:r>
              <a:r>
                <a:rPr lang="en-US" altLang="zh-CN" sz="3600" kern="10" dirty="0">
                  <a:ln w="12700">
                    <a:solidFill>
                      <a:srgbClr val="0000FF"/>
                    </a:solidFill>
                    <a:round/>
                  </a:ln>
                  <a:solidFill>
                    <a:srgbClr val="0000FF">
                      <a:alpha val="50000"/>
                    </a:srgbClr>
                  </a:solidFill>
                  <a:effectLst>
                    <a:outerShdw dist="12700" algn="ctr" rotWithShape="0">
                      <a:srgbClr val="0000FF"/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</a:rPr>
                <a:t>.</a:t>
              </a:r>
              <a:endParaRPr lang="zh-CN" altLang="en-US" sz="3600" kern="10" dirty="0">
                <a:ln w="12700">
                  <a:solidFill>
                    <a:srgbClr val="0000FF"/>
                  </a:solidFill>
                  <a:round/>
                </a:ln>
                <a:solidFill>
                  <a:srgbClr val="0000FF">
                    <a:alpha val="50000"/>
                  </a:srgbClr>
                </a:solidFill>
                <a:effectLst>
                  <a:outerShdw dist="12700" algn="ctr" rotWithShape="0">
                    <a:srgbClr val="0000FF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grpSp>
        <p:nvGrpSpPr>
          <p:cNvPr id="21536" name="Group 32"/>
          <p:cNvGrpSpPr/>
          <p:nvPr/>
        </p:nvGrpSpPr>
        <p:grpSpPr bwMode="auto">
          <a:xfrm>
            <a:off x="0" y="3121025"/>
            <a:ext cx="4103688" cy="701675"/>
            <a:chOff x="0" y="1966"/>
            <a:chExt cx="2585" cy="442"/>
          </a:xfrm>
        </p:grpSpPr>
        <p:pic>
          <p:nvPicPr>
            <p:cNvPr id="21517" name="Picture 13" descr="3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0" y="2069"/>
              <a:ext cx="300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35" name="Text Box 31"/>
            <p:cNvSpPr txBox="1">
              <a:spLocks noChangeArrowheads="1"/>
            </p:cNvSpPr>
            <p:nvPr/>
          </p:nvSpPr>
          <p:spPr bwMode="auto">
            <a:xfrm>
              <a:off x="272" y="1966"/>
              <a:ext cx="2313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绝对值得性质</a:t>
              </a:r>
            </a:p>
          </p:txBody>
        </p:sp>
      </p:grpSp>
      <p:grpSp>
        <p:nvGrpSpPr>
          <p:cNvPr id="21539" name="Group 35"/>
          <p:cNvGrpSpPr/>
          <p:nvPr/>
        </p:nvGrpSpPr>
        <p:grpSpPr bwMode="auto">
          <a:xfrm>
            <a:off x="0" y="1638300"/>
            <a:ext cx="4865688" cy="701675"/>
            <a:chOff x="0" y="1032"/>
            <a:chExt cx="3065" cy="442"/>
          </a:xfrm>
        </p:grpSpPr>
        <p:pic>
          <p:nvPicPr>
            <p:cNvPr id="21510" name="Picture 6" descr="2"/>
            <p:cNvPicPr>
              <a:picLocks noChangeAspect="1" noChangeArrowheads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0" y="1117"/>
              <a:ext cx="299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37" name="Text Box 33"/>
            <p:cNvSpPr txBox="1">
              <a:spLocks noChangeArrowheads="1"/>
            </p:cNvSpPr>
            <p:nvPr/>
          </p:nvSpPr>
          <p:spPr bwMode="auto">
            <a:xfrm>
              <a:off x="230" y="1032"/>
              <a:ext cx="2835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绝对值得几何意义</a:t>
              </a:r>
            </a:p>
          </p:txBody>
        </p:sp>
      </p:grpSp>
      <p:grpSp>
        <p:nvGrpSpPr>
          <p:cNvPr id="21541" name="Group 37"/>
          <p:cNvGrpSpPr/>
          <p:nvPr/>
        </p:nvGrpSpPr>
        <p:grpSpPr bwMode="auto">
          <a:xfrm>
            <a:off x="0" y="163513"/>
            <a:ext cx="2652713" cy="701675"/>
            <a:chOff x="0" y="103"/>
            <a:chExt cx="1671" cy="442"/>
          </a:xfrm>
        </p:grpSpPr>
        <p:pic>
          <p:nvPicPr>
            <p:cNvPr id="21507" name="Picture 3" descr="2_5_MQ==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0" y="210"/>
              <a:ext cx="300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40" name="Text Box 36"/>
            <p:cNvSpPr txBox="1">
              <a:spLocks noChangeArrowheads="1"/>
            </p:cNvSpPr>
            <p:nvPr/>
          </p:nvSpPr>
          <p:spPr bwMode="auto">
            <a:xfrm>
              <a:off x="265" y="103"/>
              <a:ext cx="140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相反数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1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1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21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21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21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9" grpId="0" animBg="1"/>
      <p:bldP spid="21529" grpId="0"/>
    </p:bldLst>
  </p:timing>
</p:sld>
</file>

<file path=ppt/theme/theme1.xml><?xml version="1.0" encoding="utf-8"?>
<a:theme xmlns:a="http://schemas.openxmlformats.org/drawingml/2006/main" name="WWW.2PPT.COM&#10;">
  <a:themeElements>
    <a:clrScheme name="3_默认设计模板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默认设计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4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4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3_默认设计模板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默认设计模板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默认设计模板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默认设计模板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396</Words>
  <Application>Microsoft Office PowerPoint</Application>
  <PresentationFormat>全屏显示(4:3)</PresentationFormat>
  <Paragraphs>51</Paragraphs>
  <Slides>9</Slides>
  <Notes>9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9</vt:i4>
      </vt:variant>
    </vt:vector>
  </HeadingPairs>
  <TitlesOfParts>
    <vt:vector size="19" baseType="lpstr">
      <vt:lpstr>汉仪小隶书简</vt:lpstr>
      <vt:lpstr>华康海报体W12(P)</vt:lpstr>
      <vt:lpstr>宋体</vt:lpstr>
      <vt:lpstr>微软雅黑</vt:lpstr>
      <vt:lpstr>Arial</vt:lpstr>
      <vt:lpstr>Times New Roman</vt:lpstr>
      <vt:lpstr>Wingdings</vt:lpstr>
      <vt:lpstr>WWW.2PPT.COM
</vt:lpstr>
      <vt:lpstr>Equation.3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2021-12-31T06:16:34Z</dcterms:created>
  <dcterms:modified xsi:type="dcterms:W3CDTF">2023-01-17T01:25:27Z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9EF0F1D80C114FEE9DF01C27B97A343F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