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61" r:id="rId5"/>
    <p:sldId id="322" r:id="rId6"/>
    <p:sldId id="319" r:id="rId7"/>
    <p:sldId id="262" r:id="rId8"/>
    <p:sldId id="263" r:id="rId9"/>
    <p:sldId id="264" r:id="rId10"/>
    <p:sldId id="265" r:id="rId11"/>
    <p:sldId id="266" r:id="rId12"/>
    <p:sldId id="267" r:id="rId13"/>
    <p:sldId id="282" r:id="rId14"/>
    <p:sldId id="288" r:id="rId15"/>
    <p:sldId id="275" r:id="rId16"/>
    <p:sldId id="276" r:id="rId17"/>
    <p:sldId id="278" r:id="rId18"/>
    <p:sldId id="289" r:id="rId19"/>
    <p:sldId id="280" r:id="rId20"/>
    <p:sldId id="257" r:id="rId21"/>
  </p:sldIdLst>
  <p:sldSz cx="12192000" cy="6858000"/>
  <p:notesSz cx="6858000" cy="9144000"/>
  <p:embeddedFontLst>
    <p:embeddedFont>
      <p:font typeface="微软雅黑" panose="020B0503020204020204" pitchFamily="34" charset="-122"/>
      <p:regular r:id="rId24"/>
      <p:bold r:id="rId25"/>
    </p:embeddedFont>
    <p:embeddedFont>
      <p:font typeface="演示斜黑体" panose="02010600030101010101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FandolFang R" panose="02010600030101010101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305"/>
    <a:srgbClr val="6D7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1785393A-10C2-4070-BE70-2D191FB0CB66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D459C9A8-5644-4DDA-A80C-86AF6A99A5C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9C9A8-5644-4DDA-A80C-86AF6A99A5C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5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50305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7" b="3849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08981" y="3762179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rgbClr val="050305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rgbClr val="050305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rgbClr val="050305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0305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0305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3663" y="1162206"/>
            <a:ext cx="9819087" cy="1790544"/>
            <a:chOff x="4429633" y="2609222"/>
            <a:chExt cx="9819087" cy="1790544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584951" y="2609222"/>
              <a:ext cx="966376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6000" spc="600" dirty="0">
                  <a:solidFill>
                    <a:srgbClr val="050305"/>
                  </a:solidFill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什么比猎豹的速度更快</a:t>
              </a:r>
              <a:endParaRPr lang="en-US" altLang="zh-CN" sz="6000" spc="600" dirty="0">
                <a:solidFill>
                  <a:srgbClr val="050305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050305">
                      <a:alpha val="0"/>
                    </a:srgbClr>
                  </a:gs>
                  <a:gs pos="100000">
                    <a:srgbClr val="050305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0" descr="G:\f盘\2013年及前\各种稿件\以往稿件集锦\2013年 我的稿件\png（小图标）\K框\kua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1092200"/>
            <a:ext cx="982768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文本框 88"/>
          <p:cNvSpPr txBox="1"/>
          <p:nvPr/>
        </p:nvSpPr>
        <p:spPr>
          <a:xfrm>
            <a:off x="2657476" y="986906"/>
            <a:ext cx="6096000" cy="646329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3600" noProof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一句话巧记多音汉字</a:t>
            </a:r>
            <a:endParaRPr lang="zh-CN" altLang="en-US" sz="32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235201" y="2514600"/>
            <a:ext cx="6940551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endParaRPr lang="zh-CN" altLang="en-US" sz="3735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5201" y="2514600"/>
            <a:ext cx="7924800" cy="27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冠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冠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guān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）冕堂皇地得了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冠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guàn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）军。</a:t>
            </a:r>
            <a:endParaRPr lang="en-US" altLang="zh-CN" sz="24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度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度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dù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姓）老师宽宏大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度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dù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名词），一向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度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duó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动词）德量力，从不以己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度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duó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动词）人。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巧记生字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23" y="296747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2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0" descr="G:\f盘\2013年及前\各种稿件\以往稿件集锦\2013年 我的稿件\png（小图标）\K框\kua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17" y="1026584"/>
            <a:ext cx="8610600" cy="509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文本框 88"/>
          <p:cNvSpPr txBox="1"/>
          <p:nvPr/>
        </p:nvSpPr>
        <p:spPr>
          <a:xfrm>
            <a:off x="4271434" y="810366"/>
            <a:ext cx="2518833" cy="707884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多音字</a:t>
            </a:r>
          </a:p>
        </p:txBody>
      </p:sp>
      <p:sp>
        <p:nvSpPr>
          <p:cNvPr id="14" name="文本框 98"/>
          <p:cNvSpPr txBox="1">
            <a:spLocks noChangeArrowheads="1"/>
          </p:cNvSpPr>
          <p:nvPr/>
        </p:nvSpPr>
        <p:spPr bwMode="auto">
          <a:xfrm>
            <a:off x="2584451" y="3196167"/>
            <a:ext cx="1276349" cy="111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65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冠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470400" y="2717800"/>
            <a:ext cx="3668184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guān     </a:t>
            </a:r>
            <a:r>
              <a:rPr lang="zh-CN" altLang="en-US" sz="28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加冠</a:t>
            </a:r>
            <a:r>
              <a:rPr lang="en-US" altLang="zh-CN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</a:t>
            </a:r>
            <a:r>
              <a:rPr lang="en-US" altLang="zh-CN" sz="32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endParaRPr lang="zh-CN" altLang="en-US" sz="2800">
              <a:solidFill>
                <a:srgbClr val="0606FA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455584" y="4328584"/>
            <a:ext cx="3666067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guàn </a:t>
            </a:r>
            <a:r>
              <a:rPr lang="zh-CN" altLang="en-US" sz="28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冠军</a:t>
            </a:r>
            <a:r>
              <a:rPr lang="en-US" altLang="zh-CN" sz="28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    </a:t>
            </a:r>
            <a:endParaRPr lang="zh-CN" altLang="en-US" sz="2800">
              <a:solidFill>
                <a:srgbClr val="0606FA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3687234" y="2874434"/>
            <a:ext cx="474133" cy="175048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9" tIns="45719" rIns="91439" bIns="45719"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巧记生字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23" y="296747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4" grpId="0"/>
      <p:bldP spid="2" grpId="0"/>
      <p:bldP spid="20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 bwMode="auto">
          <a:xfrm>
            <a:off x="1219200" y="2311400"/>
            <a:ext cx="5384800" cy="28448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219200" y="2311400"/>
            <a:ext cx="5181600" cy="353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zh-CN" sz="4265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也许你跑得很快。不过要是你跟猎豹和鸵鸟赛跑的话，就一点儿赢的希望也没有了。</a:t>
            </a:r>
            <a:endParaRPr lang="zh-CN" altLang="zh-CN" sz="32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spcBef>
                <a:spcPct val="50000"/>
              </a:spcBef>
              <a:spcAft>
                <a:spcPct val="0"/>
              </a:spcAft>
            </a:pPr>
            <a:endParaRPr lang="zh-CN" altLang="zh-CN" sz="4265" b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422400" y="2616201"/>
            <a:ext cx="914400" cy="70908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727200" y="4038601"/>
            <a:ext cx="1219200" cy="70908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1930400" y="1193800"/>
            <a:ext cx="2032000" cy="812800"/>
          </a:xfrm>
          <a:prstGeom prst="wedgeRectCallout">
            <a:avLst>
              <a:gd name="adj1" fmla="val -41796"/>
              <a:gd name="adj2" fmla="val 80776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32000" y="1295400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表推测</a:t>
            </a:r>
          </a:p>
        </p:txBody>
      </p:sp>
      <p:sp>
        <p:nvSpPr>
          <p:cNvPr id="15" name="矩形标注 14"/>
          <p:cNvSpPr/>
          <p:nvPr/>
        </p:nvSpPr>
        <p:spPr>
          <a:xfrm>
            <a:off x="2438400" y="5562600"/>
            <a:ext cx="2032000" cy="812800"/>
          </a:xfrm>
          <a:prstGeom prst="wedgeRectCallout">
            <a:avLst>
              <a:gd name="adj1" fmla="val -41225"/>
              <a:gd name="adj2" fmla="val -150652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40000" y="5664200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表肯定</a:t>
            </a:r>
          </a:p>
        </p:txBody>
      </p:sp>
      <p:sp>
        <p:nvSpPr>
          <p:cNvPr id="17" name="云形 16"/>
          <p:cNvSpPr/>
          <p:nvPr/>
        </p:nvSpPr>
        <p:spPr>
          <a:xfrm>
            <a:off x="6705600" y="2514600"/>
            <a:ext cx="5181600" cy="23368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15200" y="2921000"/>
            <a:ext cx="3962400" cy="14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指出人在赛跑时和猎豹、鸵鸟的差距很大。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课文讲解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8" grpId="0" bldLvl="0" animBg="1"/>
      <p:bldP spid="9" grpId="0" bldLvl="0" animBg="1"/>
      <p:bldP spid="12" grpId="0" animBg="1"/>
      <p:bldP spid="14" grpId="0"/>
      <p:bldP spid="15" grpId="0" animBg="1"/>
      <p:bldP spid="16" grpId="0"/>
      <p:bldP spid="17" grpId="0" bldLvl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320800" y="889000"/>
            <a:ext cx="5588000" cy="517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人在奋力奔跑的时候，瞬时速度能够达到</a:t>
            </a:r>
            <a:r>
              <a:rPr lang="en-US" altLang="zh-CN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24</a:t>
            </a: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千米每小时。这个速度跟鸵鸟比起来差远了</a:t>
            </a:r>
            <a:r>
              <a:rPr lang="en-US" altLang="zh-CN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-----</a:t>
            </a: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鸵鸟奔跑的最大速度是</a:t>
            </a:r>
            <a:r>
              <a:rPr lang="en-US" altLang="zh-CN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72</a:t>
            </a: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千米每小时。在两条腿的动物里面，鸵鸟应该算是奔跑的世界冠军。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556000" y="2311401"/>
            <a:ext cx="3166533" cy="42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405467" y="4540251"/>
            <a:ext cx="5300133" cy="63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320800" y="5257800"/>
            <a:ext cx="548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标注 14"/>
          <p:cNvSpPr/>
          <p:nvPr/>
        </p:nvSpPr>
        <p:spPr>
          <a:xfrm>
            <a:off x="7112000" y="4038600"/>
            <a:ext cx="4470400" cy="1714500"/>
          </a:xfrm>
          <a:prstGeom prst="wedgeRectCallout">
            <a:avLst>
              <a:gd name="adj1" fmla="val -52777"/>
              <a:gd name="adj2" fmla="val -7562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302500" y="4412929"/>
            <a:ext cx="4089400" cy="96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通过具体的数据对比，指出了鸵鸟在两条腿的动物中奔跑冠军的地位。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524000" y="5969000"/>
            <a:ext cx="193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0400" y="1397000"/>
            <a:ext cx="2032000" cy="1320800"/>
          </a:xfrm>
          <a:prstGeom prst="ellipse">
            <a:avLst/>
          </a:prstGeom>
          <a:noFill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397000"/>
            <a:ext cx="1930400" cy="1320800"/>
          </a:xfrm>
          <a:prstGeom prst="ellipse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 bwMode="auto">
          <a:xfrm>
            <a:off x="1117600" y="1392768"/>
            <a:ext cx="6724651" cy="3661833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236133" y="1392767"/>
            <a:ext cx="6629400" cy="343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735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比鸵鸟跑得更快的动物就 要数猎豹了。猎豹奔跑的最大速度可达 </a:t>
            </a:r>
            <a:r>
              <a:rPr lang="en-US" altLang="zh-CN" sz="3735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110</a:t>
            </a:r>
            <a:r>
              <a:rPr lang="zh-CN" altLang="en-US" sz="3735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千米每小时。猎豹才是陆地上跑得最快的动物！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524000" y="2413001"/>
            <a:ext cx="5892800" cy="232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422400" y="32258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2336800" y="3327401"/>
            <a:ext cx="3454400" cy="70908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828800" y="4140200"/>
            <a:ext cx="1422400" cy="63500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标注 23"/>
          <p:cNvSpPr/>
          <p:nvPr/>
        </p:nvSpPr>
        <p:spPr>
          <a:xfrm>
            <a:off x="8229600" y="3530600"/>
            <a:ext cx="3454400" cy="1930400"/>
          </a:xfrm>
          <a:prstGeom prst="wedgeRectCallout">
            <a:avLst>
              <a:gd name="adj1" fmla="val -52777"/>
              <a:gd name="adj2" fmla="val -75628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331200" y="3530601"/>
            <a:ext cx="3556000" cy="186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65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运用对比和具体的数字，说明了猎豹是陆地上跑得最快的动物。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2800" y="1193801"/>
            <a:ext cx="2921000" cy="1689100"/>
          </a:xfrm>
          <a:prstGeom prst="octagon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9" grpId="0"/>
      <p:bldP spid="12" grpId="0" bldLvl="0" animBg="1"/>
      <p:bldP spid="13" grpId="0" bldLvl="0" animBg="1"/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0"/>
          <p:cNvSpPr/>
          <p:nvPr/>
        </p:nvSpPr>
        <p:spPr bwMode="auto">
          <a:xfrm>
            <a:off x="2743201" y="1358900"/>
            <a:ext cx="480484" cy="4775200"/>
          </a:xfrm>
          <a:prstGeom prst="leftBrace">
            <a:avLst>
              <a:gd name="adj1" fmla="val 69752"/>
              <a:gd name="adj2" fmla="val 50000"/>
            </a:avLst>
          </a:prstGeom>
          <a:noFill/>
          <a:ln w="9525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9" tIns="45719" rIns="91439" bIns="45719" anchor="ctr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"/>
          <p:cNvSpPr>
            <a:spLocks noChangeArrowheads="1"/>
          </p:cNvSpPr>
          <p:nvPr/>
        </p:nvSpPr>
        <p:spPr bwMode="auto">
          <a:xfrm flipH="1">
            <a:off x="1625599" y="1710035"/>
            <a:ext cx="821267" cy="41745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7" tIns="60959" rIns="121917" bIns="60959"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什么比猎豹的速度更快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520019" y="1100435"/>
            <a:ext cx="548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       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24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千米每小时</a:t>
            </a:r>
          </a:p>
        </p:txBody>
      </p:sp>
      <p:sp>
        <p:nvSpPr>
          <p:cNvPr id="5" name="AutoShape 2"/>
          <p:cNvSpPr/>
          <p:nvPr/>
        </p:nvSpPr>
        <p:spPr bwMode="auto">
          <a:xfrm flipH="1">
            <a:off x="8178798" y="1293167"/>
            <a:ext cx="393700" cy="4673600"/>
          </a:xfrm>
          <a:prstGeom prst="leftBrace">
            <a:avLst>
              <a:gd name="adj1" fmla="val 17037"/>
              <a:gd name="adj2" fmla="val 49329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800" b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Box 2"/>
          <p:cNvSpPr>
            <a:spLocks noChangeArrowheads="1"/>
          </p:cNvSpPr>
          <p:nvPr/>
        </p:nvSpPr>
        <p:spPr bwMode="auto">
          <a:xfrm flipH="1">
            <a:off x="8907999" y="3005435"/>
            <a:ext cx="2133600" cy="9950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7" tIns="60959" rIns="121917" bIns="60959" anchor="ctr"/>
          <a:lstStyle/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自然界的奇妙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520019" y="1710035"/>
            <a:ext cx="558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鸵鸟     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70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千米每小时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3520019" y="2319635"/>
            <a:ext cx="568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猎豹     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千米每小时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3520019" y="2929235"/>
            <a:ext cx="579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游隼     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320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千米每小时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3520019" y="3538835"/>
            <a:ext cx="599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声音     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1050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千米每小时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3520019" y="4046835"/>
            <a:ext cx="589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喷气式飞机  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声速的数倍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3520019" y="4656435"/>
            <a:ext cx="599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火箭    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40000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千米每小时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3520019" y="5164435"/>
            <a:ext cx="629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流星体  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250000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千米每小时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3520019" y="5774035"/>
            <a:ext cx="660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光       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300000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千米每秒</a:t>
            </a:r>
            <a:r>
              <a:rPr lang="zh-CN" altLang="en-US" sz="240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层次梳理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7" grpId="0" bldLvl="0" animBg="1"/>
      <p:bldP spid="4" grpId="0"/>
      <p:bldP spid="5" grpId="0" bldLvl="0" animBg="1"/>
      <p:bldP spid="2" grpId="0" bldLvl="0" animBg="1"/>
      <p:bldP spid="24" grpId="0"/>
      <p:bldP spid="32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3"/>
          <p:cNvSpPr>
            <a:spLocks noChangeArrowheads="1"/>
          </p:cNvSpPr>
          <p:nvPr/>
        </p:nvSpPr>
        <p:spPr bwMode="auto">
          <a:xfrm>
            <a:off x="812800" y="1498600"/>
            <a:ext cx="5486400" cy="89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735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endParaRPr lang="zh-CN" altLang="en-US" sz="3735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219200" y="1600200"/>
            <a:ext cx="9448800" cy="3657600"/>
          </a:xfrm>
          <a:prstGeom prst="roundRect">
            <a:avLst/>
          </a:prstGeom>
          <a:noFill/>
          <a:ln w="38100" cmpd="thickThin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2" name="AutoShape 2" descr="http://img3.imgtn.bdimg.com/it/u=2516536843,3033042847&amp;fm=214&amp;gp=0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3" name="AutoShape 4" descr="http://img3.imgtn.bdimg.com/it/u=2516536843,3033042847&amp;fm=214&amp;gp=0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4" name="AutoShape 6" descr="http://img3.imgtn.bdimg.com/it/u=2516536843,3033042847&amp;fm=214&amp;gp=0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846" name="Text Box 6"/>
          <p:cNvSpPr txBox="1">
            <a:spLocks noChangeArrowheads="1"/>
          </p:cNvSpPr>
          <p:nvPr/>
        </p:nvSpPr>
        <p:spPr bwMode="auto">
          <a:xfrm>
            <a:off x="1524000" y="1905001"/>
            <a:ext cx="8839200" cy="280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lnSpc>
                <a:spcPct val="130000"/>
              </a:lnSpc>
              <a:spcBef>
                <a:spcPts val="1600"/>
              </a:spcBef>
              <a:spcAft>
                <a:spcPct val="0"/>
              </a:spcAft>
            </a:pPr>
            <a:r>
              <a:rPr lang="zh-CN" altLang="en-US" sz="4265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本课通过对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人、鸵鸟、猎豹、游隼、声音、喷气式飞机、火箭、流星体和光</a:t>
            </a: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的速度的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对比</a:t>
            </a: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，写出了宇宙中传播速度最快的的光居然可以轻易地拿在手上。表现了自然界的神奇与伟大。</a:t>
            </a:r>
            <a:endParaRPr lang="zh-CN" altLang="en-US" sz="3200" b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主题归纳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18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1794934" y="1314451"/>
            <a:ext cx="3238500" cy="13589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3" name="文本框 3"/>
          <p:cNvSpPr txBox="1">
            <a:spLocks noChangeArrowheads="1"/>
          </p:cNvSpPr>
          <p:nvPr/>
        </p:nvSpPr>
        <p:spPr bwMode="auto">
          <a:xfrm>
            <a:off x="2027767" y="1699684"/>
            <a:ext cx="3031067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读拼音，写词语。</a:t>
            </a:r>
          </a:p>
        </p:txBody>
      </p:sp>
      <p:sp>
        <p:nvSpPr>
          <p:cNvPr id="30724" name="文本框 5"/>
          <p:cNvSpPr txBox="1">
            <a:spLocks noChangeArrowheads="1"/>
          </p:cNvSpPr>
          <p:nvPr/>
        </p:nvSpPr>
        <p:spPr bwMode="auto">
          <a:xfrm>
            <a:off x="1835151" y="2927351"/>
            <a:ext cx="3685116" cy="140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guàn    </a:t>
            </a:r>
            <a:endParaRPr lang="zh-CN" altLang="en-US" sz="32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  军   </a:t>
            </a:r>
          </a:p>
        </p:txBody>
      </p:sp>
      <p:sp>
        <p:nvSpPr>
          <p:cNvPr id="30725" name="文本框 14"/>
          <p:cNvSpPr txBox="1">
            <a:spLocks noChangeArrowheads="1"/>
          </p:cNvSpPr>
          <p:nvPr/>
        </p:nvSpPr>
        <p:spPr bwMode="auto">
          <a:xfrm>
            <a:off x="5636684" y="2971801"/>
            <a:ext cx="1521883" cy="130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6" name="文本框 18"/>
          <p:cNvSpPr txBox="1">
            <a:spLocks noChangeArrowheads="1"/>
          </p:cNvSpPr>
          <p:nvPr/>
        </p:nvSpPr>
        <p:spPr bwMode="auto">
          <a:xfrm>
            <a:off x="8506885" y="2910418"/>
            <a:ext cx="3685116" cy="140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tuó</a:t>
            </a:r>
            <a:endParaRPr lang="zh-CN" altLang="en-US" sz="32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（      ）   鸟</a:t>
            </a:r>
          </a:p>
        </p:txBody>
      </p:sp>
      <p:sp>
        <p:nvSpPr>
          <p:cNvPr id="30727" name="文本框 20"/>
          <p:cNvSpPr txBox="1">
            <a:spLocks noChangeArrowheads="1"/>
          </p:cNvSpPr>
          <p:nvPr/>
        </p:nvSpPr>
        <p:spPr bwMode="auto">
          <a:xfrm>
            <a:off x="1727200" y="4343401"/>
            <a:ext cx="3685117" cy="130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chì</a:t>
            </a:r>
            <a:endParaRPr lang="en-US" altLang="zh-CN" sz="32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  道</a:t>
            </a:r>
          </a:p>
        </p:txBody>
      </p:sp>
      <p:sp>
        <p:nvSpPr>
          <p:cNvPr id="30728" name="文本框 22"/>
          <p:cNvSpPr txBox="1">
            <a:spLocks noChangeArrowheads="1"/>
          </p:cNvSpPr>
          <p:nvPr/>
        </p:nvSpPr>
        <p:spPr bwMode="auto">
          <a:xfrm>
            <a:off x="5283200" y="4343400"/>
            <a:ext cx="3685117" cy="140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hào</a:t>
            </a:r>
            <a:endParaRPr lang="en-US" altLang="zh-CN" sz="32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）  瀚</a:t>
            </a:r>
          </a:p>
        </p:txBody>
      </p:sp>
      <p:sp>
        <p:nvSpPr>
          <p:cNvPr id="30729" name="文本框 23"/>
          <p:cNvSpPr txBox="1">
            <a:spLocks noChangeArrowheads="1"/>
          </p:cNvSpPr>
          <p:nvPr/>
        </p:nvSpPr>
        <p:spPr bwMode="auto">
          <a:xfrm>
            <a:off x="8331200" y="4343400"/>
            <a:ext cx="3685117" cy="14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pēn</a:t>
            </a:r>
            <a:endParaRPr lang="en-US" altLang="zh-CN" sz="32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）   水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2311400" y="3632200"/>
            <a:ext cx="711200" cy="6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冠    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8763116" y="3589867"/>
            <a:ext cx="1636183" cy="6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鸵  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2185458" y="4980691"/>
            <a:ext cx="810684" cy="6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赤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5791200" y="5054600"/>
            <a:ext cx="1229784" cy="6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浩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9011709" y="5054600"/>
            <a:ext cx="914400" cy="6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喷</a:t>
            </a:r>
          </a:p>
        </p:txBody>
      </p:sp>
      <p:pic>
        <p:nvPicPr>
          <p:cNvPr id="30735" name="图片 16" descr="孩子和大铅笔-45334303[1]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6" t="2788" r="22507" b="5577"/>
          <a:stretch>
            <a:fillRect/>
          </a:stretch>
        </p:blipFill>
        <p:spPr bwMode="auto">
          <a:xfrm>
            <a:off x="5636684" y="759884"/>
            <a:ext cx="1217083" cy="220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6" name="矩形 17"/>
          <p:cNvSpPr>
            <a:spLocks noChangeArrowheads="1"/>
          </p:cNvSpPr>
          <p:nvPr/>
        </p:nvSpPr>
        <p:spPr bwMode="auto">
          <a:xfrm>
            <a:off x="5693834" y="3048000"/>
            <a:ext cx="526104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fǔ</a:t>
            </a:r>
          </a:p>
        </p:txBody>
      </p:sp>
      <p:sp>
        <p:nvSpPr>
          <p:cNvPr id="30737" name="矩形 21"/>
          <p:cNvSpPr>
            <a:spLocks noChangeArrowheads="1"/>
          </p:cNvSpPr>
          <p:nvPr/>
        </p:nvSpPr>
        <p:spPr bwMode="auto">
          <a:xfrm>
            <a:off x="5353051" y="3774018"/>
            <a:ext cx="2018499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俯</a:t>
            </a: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）冲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课后作业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1794934" y="1314451"/>
            <a:ext cx="2455333" cy="13589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47" name="文本框 3"/>
          <p:cNvSpPr txBox="1">
            <a:spLocks noChangeArrowheads="1"/>
          </p:cNvSpPr>
          <p:nvPr/>
        </p:nvSpPr>
        <p:spPr bwMode="auto">
          <a:xfrm>
            <a:off x="2288118" y="1733552"/>
            <a:ext cx="21018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我会连。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080685" y="3005667"/>
            <a:ext cx="3685116" cy="260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奔跑的               游隼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俯冲的               天体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浩瀚的               速度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较小的               太空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929967" y="3031067"/>
            <a:ext cx="3685117" cy="260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猎豹                传播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搭乘                开关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声音                飞机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按下                奔跑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365501" y="3524251"/>
            <a:ext cx="1339850" cy="1164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3337984" y="3488267"/>
            <a:ext cx="1437216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357033" y="4688418"/>
            <a:ext cx="1473200" cy="7577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293534" y="4057651"/>
            <a:ext cx="1411817" cy="12467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747001" y="3435352"/>
            <a:ext cx="1682751" cy="1924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751234" y="4135967"/>
            <a:ext cx="1689100" cy="6625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7706785" y="3517901"/>
            <a:ext cx="1629833" cy="11493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7742767" y="4163484"/>
            <a:ext cx="1627717" cy="11493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课后作业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1016001" y="1092201"/>
            <a:ext cx="8625417" cy="343535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930401" y="1498601"/>
            <a:ext cx="7302500" cy="287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学了这篇文章，你有哪些收获呢？说说你还知道哪些自然界的奥秘呢，和同学交流一下吧！</a:t>
            </a: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b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1" y="3956051"/>
            <a:ext cx="2641600" cy="199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课后作业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引入新课</a:t>
            </a:r>
          </a:p>
        </p:txBody>
      </p:sp>
      <p:sp>
        <p:nvSpPr>
          <p:cNvPr id="3" name="对角圆角矩形 17"/>
          <p:cNvSpPr/>
          <p:nvPr/>
        </p:nvSpPr>
        <p:spPr>
          <a:xfrm>
            <a:off x="1280886" y="2622550"/>
            <a:ext cx="3048000" cy="2895600"/>
          </a:xfrm>
          <a:prstGeom prst="round2Diag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57086" y="2698750"/>
            <a:ext cx="2819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似虎不是虎，</a:t>
            </a:r>
            <a:b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速度快过虎，</a:t>
            </a:r>
            <a:b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身披花点衣，</a:t>
            </a:r>
            <a:b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羚羊填饱肚。</a:t>
            </a:r>
            <a:b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en-US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 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打一南非动物</a:t>
            </a:r>
          </a:p>
        </p:txBody>
      </p:sp>
      <p:sp>
        <p:nvSpPr>
          <p:cNvPr id="6" name="横卷形 6"/>
          <p:cNvSpPr/>
          <p:nvPr/>
        </p:nvSpPr>
        <p:spPr>
          <a:xfrm>
            <a:off x="3109686" y="1102178"/>
            <a:ext cx="2286000" cy="91440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14486" y="1330778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猜谜语</a:t>
            </a:r>
          </a:p>
        </p:txBody>
      </p:sp>
      <p:sp>
        <p:nvSpPr>
          <p:cNvPr id="8" name="缺角矩形 7"/>
          <p:cNvSpPr/>
          <p:nvPr/>
        </p:nvSpPr>
        <p:spPr>
          <a:xfrm>
            <a:off x="7206343" y="4872037"/>
            <a:ext cx="1676400" cy="609600"/>
          </a:xfrm>
          <a:prstGeom prst="plaqu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7434943" y="4872037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猎豹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5979" b="15511"/>
          <a:stretch>
            <a:fillRect/>
          </a:stretch>
        </p:blipFill>
        <p:spPr>
          <a:xfrm>
            <a:off x="6772728" y="2698750"/>
            <a:ext cx="2543630" cy="1687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7" b="3849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08981" y="3762179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rgbClr val="050305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rgbClr val="050305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rgbClr val="050305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0305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50305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3663" y="1162206"/>
            <a:ext cx="9819087" cy="1790544"/>
            <a:chOff x="4429633" y="2609222"/>
            <a:chExt cx="9819087" cy="1790544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584951" y="2609222"/>
              <a:ext cx="966376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6000" spc="600" dirty="0">
                  <a:solidFill>
                    <a:srgbClr val="050305"/>
                  </a:solidFill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感谢各位的聆听</a:t>
              </a:r>
              <a:endParaRPr lang="en-US" altLang="zh-CN" sz="6000" spc="600" dirty="0">
                <a:solidFill>
                  <a:srgbClr val="050305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rgbClr val="05030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050305">
                      <a:alpha val="0"/>
                    </a:srgbClr>
                  </a:gs>
                  <a:gs pos="100000">
                    <a:srgbClr val="050305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我会读</a:t>
            </a: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5553197" y="1997959"/>
            <a:ext cx="546100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隼</a:t>
            </a:r>
          </a:p>
        </p:txBody>
      </p:sp>
      <p:sp>
        <p:nvSpPr>
          <p:cNvPr id="4" name="文本框 7"/>
          <p:cNvSpPr txBox="1">
            <a:spLocks noChangeArrowheads="1"/>
          </p:cNvSpPr>
          <p:nvPr/>
        </p:nvSpPr>
        <p:spPr bwMode="auto">
          <a:xfrm>
            <a:off x="4143497" y="2000076"/>
            <a:ext cx="546100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冠</a:t>
            </a:r>
          </a:p>
        </p:txBody>
      </p:sp>
      <p:sp>
        <p:nvSpPr>
          <p:cNvPr id="6" name="文本框 8"/>
          <p:cNvSpPr txBox="1">
            <a:spLocks noChangeArrowheads="1"/>
          </p:cNvSpPr>
          <p:nvPr/>
        </p:nvSpPr>
        <p:spPr bwMode="auto">
          <a:xfrm>
            <a:off x="6897280" y="1957743"/>
            <a:ext cx="546100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瀚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957230" y="1413760"/>
            <a:ext cx="123190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guàn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500280" y="1373544"/>
            <a:ext cx="988484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sǔn 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 flipH="1">
            <a:off x="6865530" y="1413760"/>
            <a:ext cx="91440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hàn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49997" y="2783244"/>
            <a:ext cx="1138767" cy="13048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9" tIns="45719" rIns="91439" bIns="45719">
            <a:spAutoFit/>
          </a:bodyPr>
          <a:lstStyle/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游隼</a:t>
            </a:r>
          </a:p>
          <a:p>
            <a:pPr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srgbClr val="0606FA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隼鸟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753346" y="2783244"/>
            <a:ext cx="1138767" cy="13048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9" tIns="45719" rIns="91439" bIns="45719">
            <a:spAutoFit/>
          </a:bodyPr>
          <a:lstStyle/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浩瀚</a:t>
            </a:r>
          </a:p>
          <a:p>
            <a:pPr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srgbClr val="0606FA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瀚海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47164" y="2836160"/>
            <a:ext cx="1138767" cy="13048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9" tIns="45719" rIns="91439" bIns="45719">
            <a:spAutoFit/>
          </a:bodyPr>
          <a:lstStyle/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冠军</a:t>
            </a:r>
          </a:p>
          <a:p>
            <a:pPr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srgbClr val="0606FA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夺冠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40980" y="2836160"/>
            <a:ext cx="1115484" cy="1304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9" tIns="45719" rIns="91439" bIns="45719">
            <a:spAutoFit/>
          </a:bodyPr>
          <a:lstStyle/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鸵鸟</a:t>
            </a:r>
          </a:p>
          <a:p>
            <a:pPr defTabSz="1219200">
              <a:spcBef>
                <a:spcPct val="0"/>
              </a:spcBef>
              <a:spcAft>
                <a:spcPct val="0"/>
              </a:spcAft>
            </a:pPr>
            <a:endParaRPr lang="en-US" altLang="zh-CN" sz="2400" noProof="1">
              <a:solidFill>
                <a:srgbClr val="0606FA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鸵色</a:t>
            </a:r>
          </a:p>
        </p:txBody>
      </p:sp>
      <p:sp>
        <p:nvSpPr>
          <p:cNvPr id="14" name="文本框 3"/>
          <p:cNvSpPr txBox="1">
            <a:spLocks noChangeArrowheads="1"/>
          </p:cNvSpPr>
          <p:nvPr/>
        </p:nvSpPr>
        <p:spPr bwMode="auto">
          <a:xfrm>
            <a:off x="1224613" y="2000076"/>
            <a:ext cx="546100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鸵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125130" y="1413760"/>
            <a:ext cx="1024467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tuó</a:t>
            </a:r>
            <a:endParaRPr lang="en-US" altLang="zh-CN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03597" y="2836160"/>
            <a:ext cx="1138767" cy="13048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9" tIns="45719" rIns="91439" bIns="45719">
            <a:spAutoFit/>
          </a:bodyPr>
          <a:lstStyle/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输赢</a:t>
            </a:r>
          </a:p>
          <a:p>
            <a:pPr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srgbClr val="0606FA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2400" noProof="1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赢利</a:t>
            </a:r>
          </a:p>
        </p:txBody>
      </p:sp>
      <p:sp>
        <p:nvSpPr>
          <p:cNvPr id="17" name="文本框 9"/>
          <p:cNvSpPr txBox="1">
            <a:spLocks noChangeArrowheads="1"/>
          </p:cNvSpPr>
          <p:nvPr/>
        </p:nvSpPr>
        <p:spPr bwMode="auto">
          <a:xfrm>
            <a:off x="2693579" y="2000076"/>
            <a:ext cx="6639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赢</a:t>
            </a:r>
          </a:p>
        </p:txBody>
      </p:sp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2693580" y="1413760"/>
            <a:ext cx="923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yíng</a:t>
            </a:r>
            <a:endParaRPr lang="zh-CN" altLang="en-US" sz="28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23" y="296747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bldLvl="0" animBg="1"/>
      <p:bldP spid="11" grpId="0" bldLvl="0" animBg="1"/>
      <p:bldP spid="12" grpId="0" bldLvl="0" animBg="1"/>
      <p:bldP spid="13" grpId="0" bldLvl="0" animBg="1"/>
      <p:bldP spid="15" grpId="0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57111" y="287867"/>
            <a:ext cx="184729" cy="584773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3200" b="1" noProof="1">
              <a:ln w="0"/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" name="文本框 90"/>
          <p:cNvSpPr txBox="1">
            <a:spLocks noChangeArrowheads="1"/>
          </p:cNvSpPr>
          <p:nvPr/>
        </p:nvSpPr>
        <p:spPr bwMode="auto">
          <a:xfrm>
            <a:off x="1372059" y="4008226"/>
            <a:ext cx="1202267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冠军</a:t>
            </a:r>
          </a:p>
        </p:txBody>
      </p:sp>
      <p:sp>
        <p:nvSpPr>
          <p:cNvPr id="92" name="文本框 91"/>
          <p:cNvSpPr txBox="1">
            <a:spLocks noChangeArrowheads="1"/>
          </p:cNvSpPr>
          <p:nvPr/>
        </p:nvSpPr>
        <p:spPr bwMode="auto">
          <a:xfrm>
            <a:off x="5378908" y="4008226"/>
            <a:ext cx="1204384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一枚</a:t>
            </a:r>
          </a:p>
        </p:txBody>
      </p:sp>
      <p:sp>
        <p:nvSpPr>
          <p:cNvPr id="93" name="文本框 92"/>
          <p:cNvSpPr txBox="1">
            <a:spLocks noChangeArrowheads="1"/>
          </p:cNvSpPr>
          <p:nvPr/>
        </p:nvSpPr>
        <p:spPr bwMode="auto">
          <a:xfrm>
            <a:off x="2722492" y="4008226"/>
            <a:ext cx="1202267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俯冲</a:t>
            </a:r>
          </a:p>
        </p:txBody>
      </p:sp>
      <p:pic>
        <p:nvPicPr>
          <p:cNvPr id="7174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08" y="2475759"/>
            <a:ext cx="1373717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文本框 102"/>
          <p:cNvSpPr txBox="1">
            <a:spLocks noChangeArrowheads="1"/>
          </p:cNvSpPr>
          <p:nvPr/>
        </p:nvSpPr>
        <p:spPr bwMode="auto">
          <a:xfrm>
            <a:off x="1220814" y="2567051"/>
            <a:ext cx="1278467" cy="12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冠</a:t>
            </a:r>
          </a:p>
        </p:txBody>
      </p:sp>
      <p:grpSp>
        <p:nvGrpSpPr>
          <p:cNvPr id="7176" name="组合 13"/>
          <p:cNvGrpSpPr/>
          <p:nvPr/>
        </p:nvGrpSpPr>
        <p:grpSpPr bwMode="auto">
          <a:xfrm>
            <a:off x="2551042" y="2475759"/>
            <a:ext cx="2747433" cy="1352551"/>
            <a:chOff x="1076432" y="1897150"/>
            <a:chExt cx="2760332" cy="1362770"/>
          </a:xfrm>
        </p:grpSpPr>
        <p:pic>
          <p:nvPicPr>
            <p:cNvPr id="7177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432" y="1897151"/>
              <a:ext cx="1380166" cy="136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图片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598" y="1897150"/>
              <a:ext cx="1380166" cy="136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文本框 107"/>
          <p:cNvSpPr txBox="1">
            <a:spLocks noChangeArrowheads="1"/>
          </p:cNvSpPr>
          <p:nvPr/>
        </p:nvSpPr>
        <p:spPr bwMode="auto">
          <a:xfrm>
            <a:off x="2638982" y="2567051"/>
            <a:ext cx="1276351" cy="12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俯</a:t>
            </a:r>
          </a:p>
        </p:txBody>
      </p:sp>
      <p:sp>
        <p:nvSpPr>
          <p:cNvPr id="7180" name="Rectangle 18"/>
          <p:cNvSpPr>
            <a:spLocks noChangeArrowheads="1"/>
          </p:cNvSpPr>
          <p:nvPr/>
        </p:nvSpPr>
        <p:spPr bwMode="auto">
          <a:xfrm>
            <a:off x="6801308" y="1914640"/>
            <a:ext cx="1236133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ctr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jiàn</a:t>
            </a:r>
          </a:p>
        </p:txBody>
      </p:sp>
      <p:pic>
        <p:nvPicPr>
          <p:cNvPr id="7181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26" y="2467292"/>
            <a:ext cx="1373716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Box 29"/>
          <p:cNvSpPr txBox="1">
            <a:spLocks noChangeArrowheads="1"/>
          </p:cNvSpPr>
          <p:nvPr/>
        </p:nvSpPr>
        <p:spPr bwMode="auto">
          <a:xfrm>
            <a:off x="1322316" y="1880976"/>
            <a:ext cx="113030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guàn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83" name="TextBox 31"/>
          <p:cNvSpPr txBox="1">
            <a:spLocks noChangeArrowheads="1"/>
          </p:cNvSpPr>
          <p:nvPr/>
        </p:nvSpPr>
        <p:spPr bwMode="auto">
          <a:xfrm>
            <a:off x="2505569" y="1891558"/>
            <a:ext cx="142240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fǔ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184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475" y="2475759"/>
            <a:ext cx="1365251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文本框 110"/>
          <p:cNvSpPr txBox="1">
            <a:spLocks noChangeArrowheads="1"/>
          </p:cNvSpPr>
          <p:nvPr/>
        </p:nvSpPr>
        <p:spPr bwMode="auto">
          <a:xfrm>
            <a:off x="4010581" y="2567051"/>
            <a:ext cx="1278467" cy="12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喷</a:t>
            </a:r>
          </a:p>
        </p:txBody>
      </p:sp>
      <p:sp>
        <p:nvSpPr>
          <p:cNvPr id="38" name="文本框 93"/>
          <p:cNvSpPr txBox="1">
            <a:spLocks noChangeArrowheads="1"/>
          </p:cNvSpPr>
          <p:nvPr/>
        </p:nvSpPr>
        <p:spPr bwMode="auto">
          <a:xfrm>
            <a:off x="4058108" y="4008226"/>
            <a:ext cx="1204384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喷火</a:t>
            </a:r>
          </a:p>
        </p:txBody>
      </p:sp>
      <p:sp>
        <p:nvSpPr>
          <p:cNvPr id="7187" name="TextBox 34"/>
          <p:cNvSpPr txBox="1">
            <a:spLocks noChangeArrowheads="1"/>
          </p:cNvSpPr>
          <p:nvPr/>
        </p:nvSpPr>
        <p:spPr bwMode="auto">
          <a:xfrm>
            <a:off x="4100028" y="1891559"/>
            <a:ext cx="101600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pēn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88" name="文本框 1"/>
          <p:cNvSpPr txBox="1">
            <a:spLocks noChangeArrowheads="1"/>
          </p:cNvSpPr>
          <p:nvPr/>
        </p:nvSpPr>
        <p:spPr bwMode="auto">
          <a:xfrm>
            <a:off x="5393261" y="2567050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枚</a:t>
            </a:r>
          </a:p>
        </p:txBody>
      </p:sp>
      <p:sp>
        <p:nvSpPr>
          <p:cNvPr id="7189" name="文本框 5"/>
          <p:cNvSpPr txBox="1">
            <a:spLocks noChangeArrowheads="1"/>
          </p:cNvSpPr>
          <p:nvPr/>
        </p:nvSpPr>
        <p:spPr bwMode="auto">
          <a:xfrm>
            <a:off x="5545546" y="1902143"/>
            <a:ext cx="803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méi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90" name="文本框 6"/>
          <p:cNvSpPr txBox="1">
            <a:spLocks noChangeArrowheads="1"/>
          </p:cNvSpPr>
          <p:nvPr/>
        </p:nvSpPr>
        <p:spPr bwMode="auto">
          <a:xfrm>
            <a:off x="6762744" y="2567050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箭</a:t>
            </a:r>
          </a:p>
        </p:txBody>
      </p:sp>
      <p:sp>
        <p:nvSpPr>
          <p:cNvPr id="7191" name="文本框 7"/>
          <p:cNvSpPr txBox="1">
            <a:spLocks noChangeArrowheads="1"/>
          </p:cNvSpPr>
          <p:nvPr/>
        </p:nvSpPr>
        <p:spPr bwMode="auto">
          <a:xfrm>
            <a:off x="6941505" y="3976476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0B5FD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火箭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我会写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23" y="296747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103" grpId="0"/>
      <p:bldP spid="108" grpId="0"/>
      <p:bldP spid="3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57111" y="287867"/>
            <a:ext cx="184729" cy="584773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3200" b="1" noProof="1">
              <a:ln w="0"/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我会写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23" y="2967479"/>
            <a:ext cx="2667000" cy="3581400"/>
          </a:xfrm>
          <a:prstGeom prst="rect">
            <a:avLst/>
          </a:prstGeom>
        </p:spPr>
      </p:pic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1070641" y="3842777"/>
            <a:ext cx="1204384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浩瀚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5297625" y="3827961"/>
            <a:ext cx="1202267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赤道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8055641" y="3857594"/>
            <a:ext cx="1202267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位置</a:t>
            </a:r>
          </a:p>
        </p:txBody>
      </p:sp>
      <p:pic>
        <p:nvPicPr>
          <p:cNvPr id="29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08" y="2365344"/>
            <a:ext cx="1371600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组合 13"/>
          <p:cNvGrpSpPr/>
          <p:nvPr/>
        </p:nvGrpSpPr>
        <p:grpSpPr bwMode="auto">
          <a:xfrm>
            <a:off x="2272909" y="2365344"/>
            <a:ext cx="2747433" cy="1352551"/>
            <a:chOff x="1076432" y="1897150"/>
            <a:chExt cx="2760332" cy="1362770"/>
          </a:xfrm>
        </p:grpSpPr>
        <p:pic>
          <p:nvPicPr>
            <p:cNvPr id="31" name="图片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432" y="1897151"/>
              <a:ext cx="1380166" cy="136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图片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598" y="1897150"/>
              <a:ext cx="1380166" cy="136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996559" y="2394977"/>
            <a:ext cx="1276349" cy="132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0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浩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8023892" y="1709948"/>
            <a:ext cx="1234016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ctr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zhì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5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59" y="2365344"/>
            <a:ext cx="1373716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1"/>
          <p:cNvSpPr txBox="1">
            <a:spLocks noChangeArrowheads="1"/>
          </p:cNvSpPr>
          <p:nvPr/>
        </p:nvSpPr>
        <p:spPr bwMode="auto">
          <a:xfrm>
            <a:off x="5297625" y="1751510"/>
            <a:ext cx="1422400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chì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2"/>
          <p:cNvSpPr txBox="1">
            <a:spLocks noChangeArrowheads="1"/>
          </p:cNvSpPr>
          <p:nvPr/>
        </p:nvSpPr>
        <p:spPr bwMode="auto">
          <a:xfrm>
            <a:off x="1235741" y="1696476"/>
            <a:ext cx="1320800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hào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1"/>
          <p:cNvSpPr txBox="1">
            <a:spLocks noChangeArrowheads="1"/>
          </p:cNvSpPr>
          <p:nvPr/>
        </p:nvSpPr>
        <p:spPr bwMode="auto">
          <a:xfrm>
            <a:off x="2387208" y="2365344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0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筒</a:t>
            </a:r>
          </a:p>
        </p:txBody>
      </p:sp>
      <p:sp>
        <p:nvSpPr>
          <p:cNvPr id="41" name="文本框 5"/>
          <p:cNvSpPr txBox="1">
            <a:spLocks noChangeArrowheads="1"/>
          </p:cNvSpPr>
          <p:nvPr/>
        </p:nvSpPr>
        <p:spPr bwMode="auto">
          <a:xfrm>
            <a:off x="2556542" y="1681661"/>
            <a:ext cx="1112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tǒng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7"/>
          <p:cNvSpPr txBox="1">
            <a:spLocks noChangeArrowheads="1"/>
          </p:cNvSpPr>
          <p:nvPr/>
        </p:nvSpPr>
        <p:spPr bwMode="auto">
          <a:xfrm>
            <a:off x="3718592" y="2394977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0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束</a:t>
            </a:r>
          </a:p>
        </p:txBody>
      </p:sp>
      <p:sp>
        <p:nvSpPr>
          <p:cNvPr id="43" name="文本框 8"/>
          <p:cNvSpPr txBox="1">
            <a:spLocks noChangeArrowheads="1"/>
          </p:cNvSpPr>
          <p:nvPr/>
        </p:nvSpPr>
        <p:spPr bwMode="auto">
          <a:xfrm>
            <a:off x="3932376" y="1751510"/>
            <a:ext cx="9172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shù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4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42" y="2365344"/>
            <a:ext cx="1373717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本框 11"/>
          <p:cNvSpPr txBox="1">
            <a:spLocks noChangeArrowheads="1"/>
          </p:cNvSpPr>
          <p:nvPr/>
        </p:nvSpPr>
        <p:spPr bwMode="auto">
          <a:xfrm>
            <a:off x="5077492" y="2394977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0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赤</a:t>
            </a:r>
          </a:p>
        </p:txBody>
      </p:sp>
      <p:pic>
        <p:nvPicPr>
          <p:cNvPr id="46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75" y="2365344"/>
            <a:ext cx="1373717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文本框 13"/>
          <p:cNvSpPr txBox="1">
            <a:spLocks noChangeArrowheads="1"/>
          </p:cNvSpPr>
          <p:nvPr/>
        </p:nvSpPr>
        <p:spPr bwMode="auto">
          <a:xfrm>
            <a:off x="6499892" y="2450011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0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圈</a:t>
            </a:r>
          </a:p>
        </p:txBody>
      </p:sp>
      <p:sp>
        <p:nvSpPr>
          <p:cNvPr id="48" name="文本框 14"/>
          <p:cNvSpPr txBox="1">
            <a:spLocks noChangeArrowheads="1"/>
          </p:cNvSpPr>
          <p:nvPr/>
        </p:nvSpPr>
        <p:spPr bwMode="auto">
          <a:xfrm>
            <a:off x="6590908" y="1709177"/>
            <a:ext cx="11624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quán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15"/>
          <p:cNvSpPr txBox="1">
            <a:spLocks noChangeArrowheads="1"/>
          </p:cNvSpPr>
          <p:nvPr/>
        </p:nvSpPr>
        <p:spPr bwMode="auto">
          <a:xfrm>
            <a:off x="7822808" y="2450011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0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置</a:t>
            </a:r>
          </a:p>
        </p:txBody>
      </p:sp>
      <p:sp>
        <p:nvSpPr>
          <p:cNvPr id="50" name="文本框 16"/>
          <p:cNvSpPr txBox="1">
            <a:spLocks noChangeArrowheads="1"/>
          </p:cNvSpPr>
          <p:nvPr/>
        </p:nvSpPr>
        <p:spPr bwMode="auto">
          <a:xfrm>
            <a:off x="2488809" y="3842777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1D41D5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笔筒</a:t>
            </a:r>
          </a:p>
        </p:txBody>
      </p:sp>
      <p:sp>
        <p:nvSpPr>
          <p:cNvPr id="51" name="文本框 18"/>
          <p:cNvSpPr txBox="1">
            <a:spLocks noChangeArrowheads="1"/>
          </p:cNvSpPr>
          <p:nvPr/>
        </p:nvSpPr>
        <p:spPr bwMode="auto">
          <a:xfrm>
            <a:off x="3921793" y="3827961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1D41D5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结束</a:t>
            </a:r>
          </a:p>
        </p:txBody>
      </p:sp>
      <p:sp>
        <p:nvSpPr>
          <p:cNvPr id="52" name="文本框 19"/>
          <p:cNvSpPr txBox="1">
            <a:spLocks noChangeArrowheads="1"/>
          </p:cNvSpPr>
          <p:nvPr/>
        </p:nvSpPr>
        <p:spPr bwMode="auto">
          <a:xfrm>
            <a:off x="6612076" y="3842777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1D41D5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转圈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燕尾形 42"/>
          <p:cNvSpPr/>
          <p:nvPr/>
        </p:nvSpPr>
        <p:spPr>
          <a:xfrm rot="16200000" flipH="1" flipV="1">
            <a:off x="2445809" y="2710391"/>
            <a:ext cx="414867" cy="632884"/>
          </a:xfrm>
          <a:prstGeom prst="chevron">
            <a:avLst>
              <a:gd name="adj" fmla="val 39402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91439" tIns="45719" rIns="91439" bIns="45719" anchor="ctr"/>
          <a:lstStyle/>
          <a:p>
            <a:pPr algn="ctr" defTabSz="1068705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000" kern="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1758951" y="1775885"/>
            <a:ext cx="8515349" cy="797097"/>
          </a:xfrm>
          <a:prstGeom prst="round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lIns="91439" tIns="45719" rIns="91439" bIns="45719" anchor="ctr"/>
          <a:lstStyle/>
          <a:p>
            <a:pPr algn="ctr" defTabSz="1068705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 kern="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48"/>
          <p:cNvGrpSpPr/>
          <p:nvPr/>
        </p:nvGrpSpPr>
        <p:grpSpPr bwMode="auto">
          <a:xfrm>
            <a:off x="1524000" y="3835401"/>
            <a:ext cx="2032000" cy="2205567"/>
            <a:chOff x="1707517" y="3622825"/>
            <a:chExt cx="2685753" cy="1728031"/>
          </a:xfrm>
        </p:grpSpPr>
        <p:sp>
          <p:nvSpPr>
            <p:cNvPr id="50" name="圆角矩形 49"/>
            <p:cNvSpPr/>
            <p:nvPr/>
          </p:nvSpPr>
          <p:spPr bwMode="auto">
            <a:xfrm>
              <a:off x="1707517" y="3622825"/>
              <a:ext cx="2685753" cy="1728031"/>
            </a:xfrm>
            <a:prstGeom prst="roundRect">
              <a:avLst>
                <a:gd name="adj" fmla="val 5869"/>
              </a:avLst>
            </a:prstGeom>
            <a:solidFill>
              <a:sysClr val="window" lastClr="FFFFFF">
                <a:alpha val="60000"/>
              </a:sysClr>
            </a:solidFill>
            <a:ln w="19050" cap="flat" cmpd="sng" algn="ctr">
              <a:solidFill>
                <a:srgbClr val="F79646">
                  <a:lumMod val="50000"/>
                </a:srgbClr>
              </a:solidFill>
              <a:prstDash val="solid"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</p:spPr>
          <p:txBody>
            <a:bodyPr anchor="ctr"/>
            <a:lstStyle/>
            <a:p>
              <a:pPr marL="0" lvl="2" algn="ctr" defTabSz="1068705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28905" algn="l"/>
                </a:tabLst>
                <a:defRPr/>
              </a:pPr>
              <a:endParaRPr lang="zh-CN" altLang="en-US" sz="1335" kern="0" noProof="1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21" name="矩形 50"/>
            <p:cNvSpPr>
              <a:spLocks noChangeArrowheads="1"/>
            </p:cNvSpPr>
            <p:nvPr/>
          </p:nvSpPr>
          <p:spPr bwMode="auto">
            <a:xfrm>
              <a:off x="2170660" y="3760474"/>
              <a:ext cx="246309" cy="526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2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4919134" y="853018"/>
            <a:ext cx="2516717" cy="769439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结构分类</a:t>
            </a:r>
          </a:p>
        </p:txBody>
      </p:sp>
      <p:sp>
        <p:nvSpPr>
          <p:cNvPr id="34" name="文本框 64"/>
          <p:cNvSpPr txBox="1">
            <a:spLocks noChangeArrowheads="1"/>
          </p:cNvSpPr>
          <p:nvPr/>
        </p:nvSpPr>
        <p:spPr bwMode="auto">
          <a:xfrm>
            <a:off x="4629151" y="1855831"/>
            <a:ext cx="609600" cy="68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俯</a:t>
            </a:r>
          </a:p>
        </p:txBody>
      </p:sp>
      <p:sp>
        <p:nvSpPr>
          <p:cNvPr id="35" name="文本框 64"/>
          <p:cNvSpPr txBox="1">
            <a:spLocks noChangeArrowheads="1"/>
          </p:cNvSpPr>
          <p:nvPr/>
        </p:nvSpPr>
        <p:spPr bwMode="auto">
          <a:xfrm>
            <a:off x="7520517" y="1879114"/>
            <a:ext cx="607483" cy="68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赤</a:t>
            </a:r>
          </a:p>
        </p:txBody>
      </p:sp>
      <p:sp>
        <p:nvSpPr>
          <p:cNvPr id="36" name="文本框 64"/>
          <p:cNvSpPr txBox="1">
            <a:spLocks noChangeArrowheads="1"/>
          </p:cNvSpPr>
          <p:nvPr/>
        </p:nvSpPr>
        <p:spPr bwMode="auto">
          <a:xfrm>
            <a:off x="8513234" y="1868531"/>
            <a:ext cx="607484" cy="68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置</a:t>
            </a:r>
          </a:p>
        </p:txBody>
      </p:sp>
      <p:sp>
        <p:nvSpPr>
          <p:cNvPr id="37" name="文本框 64"/>
          <p:cNvSpPr txBox="1">
            <a:spLocks noChangeArrowheads="1"/>
          </p:cNvSpPr>
          <p:nvPr/>
        </p:nvSpPr>
        <p:spPr bwMode="auto">
          <a:xfrm>
            <a:off x="1828801" y="3225801"/>
            <a:ext cx="2216151" cy="5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953735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上下  结构</a:t>
            </a:r>
          </a:p>
        </p:txBody>
      </p:sp>
      <p:sp>
        <p:nvSpPr>
          <p:cNvPr id="39" name="文本框 64"/>
          <p:cNvSpPr txBox="1">
            <a:spLocks noChangeArrowheads="1"/>
          </p:cNvSpPr>
          <p:nvPr/>
        </p:nvSpPr>
        <p:spPr bwMode="auto">
          <a:xfrm>
            <a:off x="5568951" y="1855831"/>
            <a:ext cx="609600" cy="68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喷</a:t>
            </a:r>
          </a:p>
        </p:txBody>
      </p:sp>
      <p:sp>
        <p:nvSpPr>
          <p:cNvPr id="40" name="文本框 64"/>
          <p:cNvSpPr txBox="1">
            <a:spLocks noChangeArrowheads="1"/>
          </p:cNvSpPr>
          <p:nvPr/>
        </p:nvSpPr>
        <p:spPr bwMode="auto">
          <a:xfrm>
            <a:off x="6544734" y="1855831"/>
            <a:ext cx="607484" cy="68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枚</a:t>
            </a:r>
          </a:p>
        </p:txBody>
      </p:sp>
      <p:sp>
        <p:nvSpPr>
          <p:cNvPr id="41" name="文本框 64"/>
          <p:cNvSpPr txBox="1">
            <a:spLocks noChangeArrowheads="1"/>
          </p:cNvSpPr>
          <p:nvPr/>
        </p:nvSpPr>
        <p:spPr bwMode="auto">
          <a:xfrm>
            <a:off x="3744384" y="1868531"/>
            <a:ext cx="609600" cy="68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冠</a:t>
            </a:r>
          </a:p>
        </p:txBody>
      </p:sp>
      <p:sp>
        <p:nvSpPr>
          <p:cNvPr id="42" name="文本框 64"/>
          <p:cNvSpPr txBox="1">
            <a:spLocks noChangeArrowheads="1"/>
          </p:cNvSpPr>
          <p:nvPr/>
        </p:nvSpPr>
        <p:spPr bwMode="auto">
          <a:xfrm>
            <a:off x="2891367" y="1855831"/>
            <a:ext cx="609600" cy="68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鸵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78659" y="3908286"/>
            <a:ext cx="2298700" cy="367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冠   筒</a:t>
            </a:r>
          </a:p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置  箭</a:t>
            </a:r>
            <a:endParaRPr lang="en-US" altLang="zh-CN" sz="40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</a:p>
        </p:txBody>
      </p:sp>
      <p:sp>
        <p:nvSpPr>
          <p:cNvPr id="7" name="燕尾形 6"/>
          <p:cNvSpPr/>
          <p:nvPr/>
        </p:nvSpPr>
        <p:spPr>
          <a:xfrm rot="16200000" flipH="1" flipV="1">
            <a:off x="9049809" y="2710391"/>
            <a:ext cx="414867" cy="632884"/>
          </a:xfrm>
          <a:prstGeom prst="chevron">
            <a:avLst>
              <a:gd name="adj" fmla="val 39402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91439" tIns="45719" rIns="91439" bIns="45719" anchor="ctr"/>
          <a:lstStyle/>
          <a:p>
            <a:pPr algn="ctr" defTabSz="1068705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000" kern="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64"/>
          <p:cNvSpPr txBox="1">
            <a:spLocks noChangeArrowheads="1"/>
          </p:cNvSpPr>
          <p:nvPr/>
        </p:nvSpPr>
        <p:spPr bwMode="auto">
          <a:xfrm>
            <a:off x="8331201" y="3225801"/>
            <a:ext cx="2216151" cy="5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953735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左右   结构</a:t>
            </a:r>
          </a:p>
        </p:txBody>
      </p:sp>
      <p:sp>
        <p:nvSpPr>
          <p:cNvPr id="9" name="圆角矩形 8"/>
          <p:cNvSpPr/>
          <p:nvPr/>
        </p:nvSpPr>
        <p:spPr bwMode="auto">
          <a:xfrm>
            <a:off x="8229600" y="3835401"/>
            <a:ext cx="2032000" cy="2273300"/>
          </a:xfrm>
          <a:prstGeom prst="roundRect">
            <a:avLst>
              <a:gd name="adj" fmla="val 5869"/>
            </a:avLst>
          </a:prstGeom>
          <a:solidFill>
            <a:sysClr val="window" lastClr="FFFFFF">
              <a:alpha val="60000"/>
            </a:sys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txBody>
          <a:bodyPr lIns="91439" tIns="45719" rIns="91439" bIns="45719" anchor="ctr"/>
          <a:lstStyle/>
          <a:p>
            <a:pPr marL="0" lvl="2" algn="ctr" defTabSz="106870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28905" algn="l"/>
              </a:tabLst>
              <a:defRPr/>
            </a:pPr>
            <a:endParaRPr lang="zh-CN" altLang="en-US" sz="1335" kern="0" noProof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8362951" y="4261076"/>
            <a:ext cx="1828800" cy="135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鸵   俯</a:t>
            </a:r>
            <a:endParaRPr lang="en-US" altLang="zh-CN" sz="40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喷   枚</a:t>
            </a:r>
          </a:p>
        </p:txBody>
      </p:sp>
      <p:sp>
        <p:nvSpPr>
          <p:cNvPr id="23" name="燕尾形 22"/>
          <p:cNvSpPr>
            <a:spLocks noChangeArrowheads="1"/>
          </p:cNvSpPr>
          <p:nvPr/>
        </p:nvSpPr>
        <p:spPr bwMode="auto">
          <a:xfrm rot="16200000" flipH="1" flipV="1">
            <a:off x="5617633" y="2586567"/>
            <a:ext cx="414867" cy="677333"/>
          </a:xfrm>
          <a:prstGeom prst="chevron">
            <a:avLst>
              <a:gd name="adj" fmla="val 39389"/>
            </a:avLst>
          </a:prstGeom>
          <a:solidFill>
            <a:srgbClr val="FCA30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723" tIns="43861" rIns="87723" bIns="43861" anchor="ctr"/>
          <a:lstStyle>
            <a:lvl1pPr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defTabSz="802005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defTabSz="8020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defTabSz="8020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defTabSz="8020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defTabSz="8020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068705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lang="zh-CN" altLang="en-US" sz="1600" b="1">
              <a:solidFill>
                <a:srgbClr val="FFFF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64"/>
          <p:cNvSpPr txBox="1">
            <a:spLocks noChangeArrowheads="1"/>
          </p:cNvSpPr>
          <p:nvPr/>
        </p:nvSpPr>
        <p:spPr bwMode="auto">
          <a:xfrm>
            <a:off x="4978400" y="3225801"/>
            <a:ext cx="2133600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独体  结构</a:t>
            </a:r>
          </a:p>
        </p:txBody>
      </p:sp>
      <p:sp>
        <p:nvSpPr>
          <p:cNvPr id="26" name="圆角矩形 25"/>
          <p:cNvSpPr/>
          <p:nvPr/>
        </p:nvSpPr>
        <p:spPr bwMode="auto">
          <a:xfrm>
            <a:off x="4784725" y="3873125"/>
            <a:ext cx="2178051" cy="2273300"/>
          </a:xfrm>
          <a:prstGeom prst="roundRect">
            <a:avLst>
              <a:gd name="adj" fmla="val 5869"/>
            </a:avLst>
          </a:prstGeom>
          <a:solidFill>
            <a:sysClr val="window" lastClr="FFFFFF">
              <a:alpha val="60000"/>
            </a:sysClr>
          </a:solidFill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</p:spPr>
        <p:txBody>
          <a:bodyPr lIns="91440" tIns="45720" rIns="91440" bIns="45720" anchor="ctr"/>
          <a:lstStyle/>
          <a:p>
            <a:pPr marL="0" lvl="2" algn="ctr" defTabSz="1069340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0175" algn="l"/>
              </a:tabLst>
              <a:defRPr/>
            </a:pPr>
            <a:endParaRPr lang="zh-CN" altLang="en-US" sz="1335" kern="0" noProof="1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486400" y="4038600"/>
            <a:ext cx="1117600" cy="91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赤   </a:t>
            </a:r>
          </a:p>
        </p:txBody>
      </p:sp>
      <p:sp>
        <p:nvSpPr>
          <p:cNvPr id="9242" name="文本框 3"/>
          <p:cNvSpPr txBox="1">
            <a:spLocks noChangeArrowheads="1"/>
          </p:cNvSpPr>
          <p:nvPr/>
        </p:nvSpPr>
        <p:spPr bwMode="auto">
          <a:xfrm>
            <a:off x="2061634" y="1843130"/>
            <a:ext cx="67678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35" b="1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筒</a:t>
            </a:r>
          </a:p>
        </p:txBody>
      </p:sp>
      <p:sp>
        <p:nvSpPr>
          <p:cNvPr id="9243" name="文本框 5"/>
          <p:cNvSpPr txBox="1">
            <a:spLocks noChangeArrowheads="1"/>
          </p:cNvSpPr>
          <p:nvPr/>
        </p:nvSpPr>
        <p:spPr bwMode="auto">
          <a:xfrm>
            <a:off x="9277351" y="1855830"/>
            <a:ext cx="67678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35" b="1">
                <a:solidFill>
                  <a:srgbClr val="FFFF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箭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巧记生字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5" grpId="0" animBg="1"/>
      <p:bldP spid="89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24" grpId="0"/>
      <p:bldP spid="7" grpId="0" bldLvl="0" animBg="1"/>
      <p:bldP spid="8" grpId="0"/>
      <p:bldP spid="9" grpId="0" bldLvl="0" animBg="1"/>
      <p:bldP spid="11" grpId="0"/>
      <p:bldP spid="23" grpId="0" bldLvl="0" animBg="1"/>
      <p:bldP spid="25" grpId="0"/>
      <p:bldP spid="26" grpId="0" bldLvl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文本框 88"/>
          <p:cNvSpPr txBox="1"/>
          <p:nvPr/>
        </p:nvSpPr>
        <p:spPr>
          <a:xfrm>
            <a:off x="4770968" y="874184"/>
            <a:ext cx="2518833" cy="769439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易写错</a:t>
            </a:r>
          </a:p>
        </p:txBody>
      </p:sp>
      <p:graphicFrame>
        <p:nvGraphicFramePr>
          <p:cNvPr id="8" name="Group 12"/>
          <p:cNvGraphicFramePr>
            <a:graphicFrameLocks noGrp="1"/>
          </p:cNvGraphicFramePr>
          <p:nvPr/>
        </p:nvGraphicFramePr>
        <p:xfrm>
          <a:off x="1058333" y="2968626"/>
          <a:ext cx="1481666" cy="1528234"/>
        </p:xfrm>
        <a:graphic>
          <a:graphicData uri="http://schemas.openxmlformats.org/drawingml/2006/table">
            <a:tbl>
              <a:tblPr/>
              <a:tblGrid>
                <a:gridCol w="740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80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52" marR="58052" marT="28967" marB="289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52" marR="58052" marT="28967" marB="2896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1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52" marR="58052" marT="28967" marB="289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8052" marR="58052" marT="28967" marB="2896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1096434" y="2871259"/>
            <a:ext cx="1098551" cy="166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枚</a:t>
            </a:r>
            <a:endParaRPr lang="zh-CN" altLang="zh-CN" sz="10400" b="1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0" name="Group 12"/>
          <p:cNvGraphicFramePr>
            <a:graphicFrameLocks noGrp="1"/>
          </p:cNvGraphicFramePr>
          <p:nvPr/>
        </p:nvGraphicFramePr>
        <p:xfrm>
          <a:off x="3198285" y="3010959"/>
          <a:ext cx="1468968" cy="1439333"/>
        </p:xfrm>
        <a:graphic>
          <a:graphicData uri="http://schemas.openxmlformats.org/drawingml/2006/table">
            <a:tbl>
              <a:tblPr/>
              <a:tblGrid>
                <a:gridCol w="734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7996" marR="57996" marT="28955" marB="289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7996" marR="57996" marT="28955" marB="28955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7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7996" marR="57996" marT="28955" marB="2895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57996" marR="57996" marT="28955" marB="28955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3208867" y="2898775"/>
            <a:ext cx="1098551" cy="166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置</a:t>
            </a:r>
          </a:p>
        </p:txBody>
      </p: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3479800" y="2255309"/>
            <a:ext cx="1117600" cy="56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zhì</a:t>
            </a:r>
            <a:endParaRPr lang="zh-CN" altLang="en-US" sz="32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51000" y="3372908"/>
            <a:ext cx="711200" cy="406400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3581400" y="3779308"/>
            <a:ext cx="711200" cy="508000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云形 20"/>
          <p:cNvSpPr/>
          <p:nvPr/>
        </p:nvSpPr>
        <p:spPr>
          <a:xfrm>
            <a:off x="5162574" y="2164292"/>
            <a:ext cx="4724349" cy="252941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1219200">
              <a:spcBef>
                <a:spcPct val="0"/>
              </a:spcBef>
              <a:spcAft>
                <a:spcPct val="0"/>
              </a:spcAft>
            </a:pPr>
            <a:endParaRPr lang="zh-CN" altLang="en-US" sz="2400" noProof="1">
              <a:solidFill>
                <a:prstClr val="white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3"/>
          <p:cNvSpPr txBox="1">
            <a:spLocks noChangeArrowheads="1"/>
          </p:cNvSpPr>
          <p:nvPr/>
        </p:nvSpPr>
        <p:spPr bwMode="auto">
          <a:xfrm>
            <a:off x="5382107" y="2458509"/>
            <a:ext cx="4443432" cy="212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/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“枚”的右半部分是反文。</a:t>
            </a:r>
            <a:endParaRPr lang="en-US" altLang="zh-CN" sz="24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“置”字的下半部分里面是三横，不要写成两横。</a:t>
            </a:r>
            <a:endParaRPr lang="en-US" altLang="zh-CN" sz="24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278467" y="2255309"/>
            <a:ext cx="845101" cy="124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méi</a:t>
            </a:r>
            <a:endParaRPr lang="zh-CN" altLang="en-US" sz="320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265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巧记生字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23" y="296747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" grpId="0"/>
      <p:bldP spid="11" grpId="0"/>
      <p:bldP spid="12" grpId="0"/>
      <p:bldP spid="14" grpId="0" bldLvl="0" animBg="1"/>
      <p:bldP spid="15" grpId="0" bldLvl="0" animBg="1"/>
      <p:bldP spid="21" grpId="0" bldLvl="0" animBg="1"/>
      <p:bldP spid="2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0" descr="G:\f盘\2013年及前\各种稿件\以往稿件集锦\2013年 我的稿件\png（小图标）\K框\kua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1"/>
            <a:ext cx="8610600" cy="473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文本框 88"/>
          <p:cNvSpPr txBox="1"/>
          <p:nvPr/>
        </p:nvSpPr>
        <p:spPr>
          <a:xfrm>
            <a:off x="4265085" y="853018"/>
            <a:ext cx="2516716" cy="769439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加一加</a:t>
            </a:r>
          </a:p>
        </p:txBody>
      </p:sp>
      <p:sp>
        <p:nvSpPr>
          <p:cNvPr id="90" name="文本框 89"/>
          <p:cNvSpPr txBox="1">
            <a:spLocks noChangeArrowheads="1"/>
          </p:cNvSpPr>
          <p:nvPr/>
        </p:nvSpPr>
        <p:spPr bwMode="auto">
          <a:xfrm>
            <a:off x="2849034" y="2607734"/>
            <a:ext cx="2163233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鸟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鸵</a:t>
            </a:r>
          </a:p>
        </p:txBody>
      </p:sp>
      <p:sp>
        <p:nvSpPr>
          <p:cNvPr id="91" name="文本框 90"/>
          <p:cNvSpPr txBox="1">
            <a:spLocks noChangeArrowheads="1"/>
          </p:cNvSpPr>
          <p:nvPr/>
        </p:nvSpPr>
        <p:spPr bwMode="auto">
          <a:xfrm>
            <a:off x="5863168" y="2620434"/>
            <a:ext cx="2163233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走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召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超</a:t>
            </a:r>
          </a:p>
        </p:txBody>
      </p:sp>
      <p:sp>
        <p:nvSpPr>
          <p:cNvPr id="93" name="文本框 92"/>
          <p:cNvSpPr txBox="1">
            <a:spLocks noChangeArrowheads="1"/>
          </p:cNvSpPr>
          <p:nvPr/>
        </p:nvSpPr>
        <p:spPr bwMode="auto">
          <a:xfrm>
            <a:off x="2844801" y="3429001"/>
            <a:ext cx="2036233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亻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府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俯</a:t>
            </a:r>
          </a:p>
        </p:txBody>
      </p:sp>
      <p:sp>
        <p:nvSpPr>
          <p:cNvPr id="10" name="文本框 93"/>
          <p:cNvSpPr txBox="1">
            <a:spLocks noChangeArrowheads="1"/>
          </p:cNvSpPr>
          <p:nvPr/>
        </p:nvSpPr>
        <p:spPr bwMode="auto">
          <a:xfrm>
            <a:off x="5892800" y="3429001"/>
            <a:ext cx="2336800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尸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en-US" sz="320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禹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属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巧记生字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23" y="296747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0" descr="G:\f盘\2013年及前\各种稿件\以往稿件集锦\2013年 我的稿件\png（小图标）\K框\kua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17" y="1026584"/>
            <a:ext cx="8610600" cy="509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文本框 88"/>
          <p:cNvSpPr txBox="1"/>
          <p:nvPr/>
        </p:nvSpPr>
        <p:spPr>
          <a:xfrm>
            <a:off x="4089401" y="853018"/>
            <a:ext cx="2518833" cy="769439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1219200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换一换</a:t>
            </a:r>
          </a:p>
        </p:txBody>
      </p:sp>
      <p:sp>
        <p:nvSpPr>
          <p:cNvPr id="90" name="文本框 89"/>
          <p:cNvSpPr txBox="1">
            <a:spLocks noChangeArrowheads="1"/>
          </p:cNvSpPr>
          <p:nvPr/>
        </p:nvSpPr>
        <p:spPr bwMode="auto">
          <a:xfrm>
            <a:off x="3346451" y="2961218"/>
            <a:ext cx="4212167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俯  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 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亻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  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 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 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腑</a:t>
            </a:r>
          </a:p>
        </p:txBody>
      </p:sp>
      <p:sp>
        <p:nvSpPr>
          <p:cNvPr id="32" name="文本框 89"/>
          <p:cNvSpPr txBox="1">
            <a:spLocks noChangeArrowheads="1"/>
          </p:cNvSpPr>
          <p:nvPr/>
        </p:nvSpPr>
        <p:spPr bwMode="auto">
          <a:xfrm>
            <a:off x="3346451" y="3778251"/>
            <a:ext cx="4212167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鸵  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 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鸟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+  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马 </a:t>
            </a:r>
            <a:r>
              <a:rPr lang="en-US" altLang="zh-CN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= </a:t>
            </a:r>
            <a:r>
              <a:rPr lang="zh-CN" altLang="en-US" sz="3200">
                <a:solidFill>
                  <a:srgbClr val="0606FA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驼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123" y="2967479"/>
            <a:ext cx="2667000" cy="3581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巧记生字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32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宽屏</PresentationFormat>
  <Paragraphs>201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微软雅黑</vt:lpstr>
      <vt:lpstr>Wingdings</vt:lpstr>
      <vt:lpstr>阿里巴巴普惠体 M</vt:lpstr>
      <vt:lpstr>演示斜黑体</vt:lpstr>
      <vt:lpstr>思源黑体 CN Regular</vt:lpstr>
      <vt:lpstr>Calibri</vt:lpstr>
      <vt:lpstr>FandolFang 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2020-10-09T06:08:00Z</dcterms:created>
  <dcterms:modified xsi:type="dcterms:W3CDTF">2023-01-11T01:52:47Z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04E2D9AC6EFB44318FA9287C6857A237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