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D91B767-1994-452A-91C2-BD5913D0B8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2F60E6-C5FF-4F44-A943-14F67FDBE32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A0AD5-74AC-459D-A1AA-0EE32998DEA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EEF4C-D13A-44E5-9FBF-8C09762960E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9B703-C989-4430-9A5A-751AEB49CD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BC2C7-0783-44B0-9E56-FE21DBB9A57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C3C3-54B6-432C-8F89-6D9A99906BE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7D6A-195E-4CE4-851D-AAC5DA1D3E7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2AADF-4F4A-4259-ADCA-FBBB53BA216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3A50-6064-4E11-B9EB-582C169240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35E8-CB3B-4B7D-82E5-2DB0BEC1C94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84C1-1A23-4ADB-ABDF-DFCB5A31A5A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C333-B065-40A8-90A0-531B3009F7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16B60A-F491-4E29-BF45-582905272A6B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6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7.jpeg"/><Relationship Id="rId8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9.29&#20837;&#24211;&#20219;&#21153;\&#20154;&#25945;&#29256;&#29590;&#23398;&#22530;\&#20843;&#24180;&#32423;&#19978;U6\Section%20B%20&#21548;&#35828;&#35838;\Unit06SectionB1c.mp3" TargetMode="External"/><Relationship Id="rId1" Type="http://schemas.microsoft.com/office/2007/relationships/media" Target="file:///E:\9.29&#20837;&#24211;&#20219;&#21153;\&#20154;&#25945;&#29256;&#29590;&#23398;&#22530;\&#20843;&#24180;&#32423;&#19978;U6\Section%20B%20&#21548;&#35828;&#35838;\Unit06SectionB1c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26757;&#23506;&#38684;\8&#19978;&#33521;&#35821;&#35838;&#20214;\unit6\&#31532;&#19977;&#35838;&#26102;\Unit06SectionB1d.mp3" TargetMode="External"/><Relationship Id="rId1" Type="http://schemas.microsoft.com/office/2007/relationships/media" Target="file:///E:\&#26757;&#23506;&#38684;\8&#19978;&#33521;&#35821;&#35838;&#20214;\unit6\&#31532;&#19977;&#35838;&#26102;\Unit06SectionB1d.mp3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108325" y="1163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5" name="标题 2"/>
          <p:cNvSpPr txBox="1">
            <a:spLocks noChangeArrowheads="1"/>
          </p:cNvSpPr>
          <p:nvPr/>
        </p:nvSpPr>
        <p:spPr bwMode="auto">
          <a:xfrm>
            <a:off x="4284662" y="4483123"/>
            <a:ext cx="4859337" cy="57626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Section B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（第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课时）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196" name="PA_图片 1" hidden="1"/>
          <p:cNvPicPr>
            <a:picLocks noGrp="1" noRot="1" noChangeAspect="1" noEditPoints="1" noChangeArrowheads="1"/>
          </p:cNvPicPr>
          <p:nvPr>
            <p:custDataLst>
              <p:tags r:id="rId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A_图片 1" hidden="1"/>
          <p:cNvPicPr>
            <a:picLocks noGrp="1" noRot="1" noChangeAspect="1" noEditPoints="1" noChangeArrowheads="1"/>
          </p:cNvPicPr>
          <p:nvPr>
            <p:custDataLst>
              <p:tags r:id="rId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A_图片 1" hidden="1"/>
          <p:cNvPicPr>
            <a:picLocks noGrp="1" noRot="1" noChangeAspect="1" noEditPoints="1" noChangeArrowheads="1"/>
          </p:cNvPicPr>
          <p:nvPr>
            <p:custDataLst>
              <p:tags r:id="rId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054100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A_图片 1" hidden="1"/>
          <p:cNvPicPr>
            <a:picLocks noGrp="1" noRot="1" noChangeAspect="1" noEditPoints="1" noChangeArrowheads="1"/>
          </p:cNvPicPr>
          <p:nvPr>
            <p:custDataLst>
              <p:tags r:id="rId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A_图片 1" hidden="1"/>
          <p:cNvPicPr>
            <a:picLocks noGrp="1" noRot="1" noChangeAspect="1" noEditPoints="1" noChangeArrowheads="1"/>
          </p:cNvPicPr>
          <p:nvPr>
            <p:custDataLst>
              <p:tags r:id="rId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A_图片 1" hidden="1"/>
          <p:cNvPicPr>
            <a:picLocks noGrp="1" noRot="1" noChangeAspect="1" noEditPoints="1" noChangeArrowheads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A_图片 1" hidden="1"/>
          <p:cNvPicPr>
            <a:picLocks noGrp="1" noRot="1" noChangeAspect="1" noEditPoints="1" noChangeArrowheads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A_图片 1" hidden="1"/>
          <p:cNvPicPr>
            <a:picLocks noGrp="1" noRot="1" noChangeAspect="1" noEditPoints="1" noChangeArrowheads="1"/>
          </p:cNvPicPr>
          <p:nvPr>
            <p:custDataLst>
              <p:tags r:id="rId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A_图片 1" hidden="1"/>
          <p:cNvPicPr>
            <a:picLocks noGrp="1" noRot="1" noChangeAspect="1" noEditPoints="1" noChangeArrowheads="1"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A_图片 1" hidden="1"/>
          <p:cNvPicPr>
            <a:picLocks noGrp="1" noRot="1" noChangeAspect="1" noEditPoints="1" noChangeArrowheads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730375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A_图片 1" hidden="1"/>
          <p:cNvPicPr>
            <a:picLocks noGrp="1" noRot="1" noChangeAspect="1" noEditPoints="1" noChangeArrowheads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A_图片 1" hidden="1"/>
          <p:cNvPicPr>
            <a:picLocks noGrp="1" noRot="1" noChangeAspect="1" noEditPoints="1" noChangeArrowheads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A_图片 1" hidden="1"/>
          <p:cNvPicPr>
            <a:picLocks noGrp="1" noRot="1" noChangeAspect="1" noEditPoints="1" noChangeArrowheads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A_图片 1" hidden="1"/>
          <p:cNvPicPr>
            <a:picLocks noGrp="1" noRot="1" noChangeAspect="1" noEditPoints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A_图片 1" hidden="1"/>
          <p:cNvPicPr>
            <a:picLocks noGrp="1" noRot="1" noChangeAspect="1" noEditPoints="1" noChangeArrowheads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A_图片 1" hidden="1"/>
          <p:cNvPicPr>
            <a:picLocks noGrp="1" noRot="1" noChangeAspect="1" noEditPoints="1" noChangeArrowheads="1"/>
          </p:cNvPicPr>
          <p:nvPr>
            <p:custDataLst>
              <p:tags r:id="rId1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A_图片 1" hidden="1"/>
          <p:cNvPicPr>
            <a:picLocks noGrp="1" noRot="1" noChangeAspect="1" noEditPoints="1" noChangeArrowheads="1"/>
          </p:cNvPicPr>
          <p:nvPr>
            <p:custDataLst>
              <p:tags r:id="rId1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4437063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A_图片 1" hidden="1"/>
          <p:cNvPicPr>
            <a:picLocks noGrp="1" noRot="1" noChangeAspect="1" noEditPoints="1" noChangeArrowheads="1"/>
          </p:cNvPicPr>
          <p:nvPr>
            <p:custDataLst>
              <p:tags r:id="rId1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A_图片 1" hidden="1"/>
          <p:cNvPicPr>
            <a:picLocks noGrp="1" noRot="1" noChangeAspect="1" noEditPoints="1" noChangeArrowheads="1"/>
          </p:cNvPicPr>
          <p:nvPr>
            <p:custDataLst>
              <p:tags r:id="rId1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A_图片 1" hidden="1"/>
          <p:cNvPicPr>
            <a:picLocks noGrp="1" noRot="1" noChangeAspect="1" noEditPoints="1" noChangeArrowheads="1"/>
          </p:cNvPicPr>
          <p:nvPr>
            <p:custDataLst>
              <p:tags r:id="rId2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A_图片 1" hidden="1"/>
          <p:cNvPicPr>
            <a:picLocks noGrp="1" noRot="1" noChangeAspect="1" noEditPoints="1" noChangeArrowheads="1"/>
          </p:cNvPicPr>
          <p:nvPr>
            <p:custDataLst>
              <p:tags r:id="rId2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A_图片 1" hidden="1"/>
          <p:cNvPicPr>
            <a:picLocks noGrp="1" noRot="1" noChangeAspect="1" noEditPoints="1" noChangeArrowheads="1"/>
          </p:cNvPicPr>
          <p:nvPr>
            <p:custDataLst>
              <p:tags r:id="rId2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A_图片 1" hidden="1"/>
          <p:cNvPicPr>
            <a:picLocks noGrp="1" noRot="1" noChangeAspect="1" noEditPoints="1" noChangeArrowheads="1"/>
          </p:cNvPicPr>
          <p:nvPr>
            <p:custDataLst>
              <p:tags r:id="rId2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A_图片 1" hidden="1"/>
          <p:cNvPicPr>
            <a:picLocks noGrp="1" noRot="1" noChangeAspect="1" noEditPoints="1" noChangeArrowheads="1"/>
          </p:cNvPicPr>
          <p:nvPr>
            <p:custDataLst>
              <p:tags r:id="rId2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5113338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A_图片 1" hidden="1"/>
          <p:cNvPicPr>
            <a:picLocks noGrp="1" noRot="1" noChangeAspect="1" noEditPoints="1" noChangeArrowheads="1"/>
          </p:cNvPicPr>
          <p:nvPr>
            <p:custDataLst>
              <p:tags r:id="rId2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A_图片 1" hidden="1"/>
          <p:cNvPicPr>
            <a:picLocks noGrp="1" noRot="1" noChangeAspect="1" noEditPoints="1" noChangeArrowheads="1"/>
          </p:cNvPicPr>
          <p:nvPr>
            <p:custDataLst>
              <p:tags r:id="rId2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A_图片 1" hidden="1"/>
          <p:cNvPicPr>
            <a:picLocks noGrp="1" noRot="1" noChangeAspect="1" noEditPoints="1" noChangeArrowheads="1"/>
          </p:cNvPicPr>
          <p:nvPr>
            <p:custDataLst>
              <p:tags r:id="rId2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A_图片 1" hidden="1"/>
          <p:cNvPicPr>
            <a:picLocks noGrp="1" noRot="1" noChangeAspect="1" noEditPoints="1" noChangeArrowheads="1"/>
          </p:cNvPicPr>
          <p:nvPr>
            <p:custDataLst>
              <p:tags r:id="rId2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4" name="PA_文本框 123" hidden="1"/>
          <p:cNvSpPr>
            <a:spLocks noGrp="1" noRot="1" noChangeAspect="1" noEditPoints="1" noChangeArrowheads="1" noTextEdit="1"/>
          </p:cNvSpPr>
          <p:nvPr>
            <p:custDataLst>
              <p:tags r:id="rId29"/>
            </p:custDataLst>
          </p:nvPr>
        </p:nvSpPr>
        <p:spPr bwMode="auto">
          <a:xfrm>
            <a:off x="1131888" y="2754313"/>
            <a:ext cx="6889750" cy="1333500"/>
          </a:xfrm>
          <a:custGeom>
            <a:avLst/>
            <a:gdLst>
              <a:gd name="T0" fmla="*/ 930241 w 10306347"/>
              <a:gd name="T1" fmla="*/ 915038 h 1778496"/>
              <a:gd name="T2" fmla="*/ 676539 w 10306347"/>
              <a:gd name="T3" fmla="*/ 1210751 h 1778496"/>
              <a:gd name="T4" fmla="*/ 273601 w 10306347"/>
              <a:gd name="T5" fmla="*/ 1210751 h 1778496"/>
              <a:gd name="T6" fmla="*/ 164161 w 10306347"/>
              <a:gd name="T7" fmla="*/ 825766 h 1778496"/>
              <a:gd name="T8" fmla="*/ 1188917 w 10306347"/>
              <a:gd name="T9" fmla="*/ 1205172 h 1778496"/>
              <a:gd name="T10" fmla="*/ 0 w 10306347"/>
              <a:gd name="T11" fmla="*/ 1305603 h 1778496"/>
              <a:gd name="T12" fmla="*/ 164161 w 10306347"/>
              <a:gd name="T13" fmla="*/ 825766 h 1778496"/>
              <a:gd name="T14" fmla="*/ 6118696 w 10306347"/>
              <a:gd name="T15" fmla="*/ 814607 h 1778496"/>
              <a:gd name="T16" fmla="*/ 6118696 w 10306347"/>
              <a:gd name="T17" fmla="*/ 725335 h 1778496"/>
              <a:gd name="T18" fmla="*/ 2731028 w 10306347"/>
              <a:gd name="T19" fmla="*/ 781130 h 1778496"/>
              <a:gd name="T20" fmla="*/ 4104004 w 10306347"/>
              <a:gd name="T21" fmla="*/ 496575 h 1778496"/>
              <a:gd name="T22" fmla="*/ 4104004 w 10306347"/>
              <a:gd name="T23" fmla="*/ 496575 h 1778496"/>
              <a:gd name="T24" fmla="*/ 129339 w 10306347"/>
              <a:gd name="T25" fmla="*/ 781130 h 1778496"/>
              <a:gd name="T26" fmla="*/ 4004513 w 10306347"/>
              <a:gd name="T27" fmla="*/ 401724 h 1778496"/>
              <a:gd name="T28" fmla="*/ 4492017 w 10306347"/>
              <a:gd name="T29" fmla="*/ 998730 h 1778496"/>
              <a:gd name="T30" fmla="*/ 4104004 w 10306347"/>
              <a:gd name="T31" fmla="*/ 1048945 h 1778496"/>
              <a:gd name="T32" fmla="*/ 4004513 w 10306347"/>
              <a:gd name="T33" fmla="*/ 401724 h 1778496"/>
              <a:gd name="T34" fmla="*/ 6118696 w 10306347"/>
              <a:gd name="T35" fmla="*/ 223180 h 1778496"/>
              <a:gd name="T36" fmla="*/ 4810387 w 10306347"/>
              <a:gd name="T37" fmla="*/ 139487 h 1778496"/>
              <a:gd name="T38" fmla="*/ 4785517 w 10306347"/>
              <a:gd name="T39" fmla="*/ 234339 h 1778496"/>
              <a:gd name="T40" fmla="*/ 4482068 w 10306347"/>
              <a:gd name="T41" fmla="*/ 1199592 h 1778496"/>
              <a:gd name="T42" fmla="*/ 4079130 w 10306347"/>
              <a:gd name="T43" fmla="*/ 234339 h 1778496"/>
              <a:gd name="T44" fmla="*/ 5964482 w 10306347"/>
              <a:gd name="T45" fmla="*/ 133908 h 1778496"/>
              <a:gd name="T46" fmla="*/ 6203264 w 10306347"/>
              <a:gd name="T47" fmla="*/ 223180 h 1778496"/>
              <a:gd name="T48" fmla="*/ 6203264 w 10306347"/>
              <a:gd name="T49" fmla="*/ 1054525 h 1778496"/>
              <a:gd name="T50" fmla="*/ 5897328 w 10306347"/>
              <a:gd name="T51" fmla="*/ 1141008 h 1778496"/>
              <a:gd name="T52" fmla="*/ 5855042 w 10306347"/>
              <a:gd name="T53" fmla="*/ 223180 h 1778496"/>
              <a:gd name="T54" fmla="*/ 358167 w 10306347"/>
              <a:gd name="T55" fmla="*/ 223180 h 1778496"/>
              <a:gd name="T56" fmla="*/ 2989704 w 10306347"/>
              <a:gd name="T57" fmla="*/ 55795 h 1778496"/>
              <a:gd name="T58" fmla="*/ 2576817 w 10306347"/>
              <a:gd name="T59" fmla="*/ 424042 h 1778496"/>
              <a:gd name="T60" fmla="*/ 2957370 w 10306347"/>
              <a:gd name="T61" fmla="*/ 1163325 h 1778496"/>
              <a:gd name="T62" fmla="*/ 2795697 w 10306347"/>
              <a:gd name="T63" fmla="*/ 1149377 h 1778496"/>
              <a:gd name="T64" fmla="*/ 2656409 w 10306347"/>
              <a:gd name="T65" fmla="*/ 842504 h 1778496"/>
              <a:gd name="T66" fmla="*/ 2442504 w 10306347"/>
              <a:gd name="T67" fmla="*/ 1255387 h 1778496"/>
              <a:gd name="T68" fmla="*/ 2492249 w 10306347"/>
              <a:gd name="T69" fmla="*/ 424042 h 1778496"/>
              <a:gd name="T70" fmla="*/ 2228598 w 10306347"/>
              <a:gd name="T71" fmla="*/ 55795 h 1778496"/>
              <a:gd name="T72" fmla="*/ 2422605 w 10306347"/>
              <a:gd name="T73" fmla="*/ 446360 h 1778496"/>
              <a:gd name="T74" fmla="*/ 2109209 w 10306347"/>
              <a:gd name="T75" fmla="*/ 719755 h 1778496"/>
              <a:gd name="T76" fmla="*/ 2253470 w 10306347"/>
              <a:gd name="T77" fmla="*/ 1283284 h 1778496"/>
              <a:gd name="T78" fmla="*/ 2019667 w 10306347"/>
              <a:gd name="T79" fmla="*/ 1300023 h 1778496"/>
              <a:gd name="T80" fmla="*/ 2119158 w 10306347"/>
              <a:gd name="T81" fmla="*/ 89272 h 1778496"/>
              <a:gd name="T82" fmla="*/ 2233572 w 10306347"/>
              <a:gd name="T83" fmla="*/ 189703 h 1778496"/>
              <a:gd name="T84" fmla="*/ 6665895 w 10306347"/>
              <a:gd name="T85" fmla="*/ 239919 h 1778496"/>
              <a:gd name="T86" fmla="*/ 6665895 w 10306347"/>
              <a:gd name="T87" fmla="*/ 557950 h 1778496"/>
              <a:gd name="T88" fmla="*/ 6889750 w 10306347"/>
              <a:gd name="T89" fmla="*/ 1244228 h 1778496"/>
              <a:gd name="T90" fmla="*/ 6272905 w 10306347"/>
              <a:gd name="T91" fmla="*/ 1143797 h 1778496"/>
              <a:gd name="T92" fmla="*/ 6451987 w 10306347"/>
              <a:gd name="T93" fmla="*/ 357088 h 1778496"/>
              <a:gd name="T94" fmla="*/ 6576354 w 10306347"/>
              <a:gd name="T95" fmla="*/ 239919 h 1778496"/>
              <a:gd name="T96" fmla="*/ 616844 w 10306347"/>
              <a:gd name="T97" fmla="*/ 172965 h 1778496"/>
              <a:gd name="T98" fmla="*/ 975012 w 10306347"/>
              <a:gd name="T99" fmla="*/ 262236 h 1778496"/>
              <a:gd name="T100" fmla="*/ 1064554 w 10306347"/>
              <a:gd name="T101" fmla="*/ 786709 h 1778496"/>
              <a:gd name="T102" fmla="*/ 402939 w 10306347"/>
              <a:gd name="T103" fmla="*/ 797868 h 1778496"/>
              <a:gd name="T104" fmla="*/ 582023 w 10306347"/>
              <a:gd name="T105" fmla="*/ 262236 h 1778496"/>
              <a:gd name="T106" fmla="*/ 577048 w 10306347"/>
              <a:gd name="T107" fmla="*/ 0 h 17784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306347"/>
              <a:gd name="T163" fmla="*/ 0 h 1778496"/>
              <a:gd name="T164" fmla="*/ 10306347 w 10306347"/>
              <a:gd name="T165" fmla="*/ 1778496 h 17784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306347" h="1778496">
                <a:moveTo>
                  <a:pt x="1145977" y="1220391"/>
                </a:moveTo>
                <a:lnTo>
                  <a:pt x="1145977" y="1614785"/>
                </a:lnTo>
                <a:lnTo>
                  <a:pt x="1391543" y="1614785"/>
                </a:lnTo>
                <a:lnTo>
                  <a:pt x="1391543" y="1220391"/>
                </a:lnTo>
                <a:lnTo>
                  <a:pt x="1145977" y="1220391"/>
                </a:lnTo>
                <a:close/>
                <a:moveTo>
                  <a:pt x="773907" y="1220391"/>
                </a:moveTo>
                <a:lnTo>
                  <a:pt x="773907" y="1614785"/>
                </a:lnTo>
                <a:lnTo>
                  <a:pt x="1012031" y="1614785"/>
                </a:lnTo>
                <a:lnTo>
                  <a:pt x="1012031" y="1220391"/>
                </a:lnTo>
                <a:lnTo>
                  <a:pt x="773907" y="1220391"/>
                </a:lnTo>
                <a:close/>
                <a:moveTo>
                  <a:pt x="409278" y="1220391"/>
                </a:moveTo>
                <a:lnTo>
                  <a:pt x="409278" y="1614785"/>
                </a:lnTo>
                <a:lnTo>
                  <a:pt x="632520" y="1614785"/>
                </a:lnTo>
                <a:lnTo>
                  <a:pt x="632520" y="1220391"/>
                </a:lnTo>
                <a:lnTo>
                  <a:pt x="409278" y="1220391"/>
                </a:lnTo>
                <a:close/>
                <a:moveTo>
                  <a:pt x="245567" y="1101328"/>
                </a:moveTo>
                <a:lnTo>
                  <a:pt x="1555254" y="1101328"/>
                </a:lnTo>
                <a:cubicBezTo>
                  <a:pt x="1550293" y="1190625"/>
                  <a:pt x="1547813" y="1279922"/>
                  <a:pt x="1547813" y="1369219"/>
                </a:cubicBezTo>
                <a:lnTo>
                  <a:pt x="1547813" y="1614785"/>
                </a:lnTo>
                <a:cubicBezTo>
                  <a:pt x="1622227" y="1614785"/>
                  <a:pt x="1699121" y="1612305"/>
                  <a:pt x="1778496" y="1607344"/>
                </a:cubicBezTo>
                <a:lnTo>
                  <a:pt x="1778496" y="1741289"/>
                </a:lnTo>
                <a:cubicBezTo>
                  <a:pt x="1659434" y="1736328"/>
                  <a:pt x="1520527" y="1733848"/>
                  <a:pt x="1361778" y="1733848"/>
                </a:cubicBezTo>
                <a:lnTo>
                  <a:pt x="364629" y="1733848"/>
                </a:lnTo>
                <a:cubicBezTo>
                  <a:pt x="205879" y="1733848"/>
                  <a:pt x="84336" y="1736328"/>
                  <a:pt x="0" y="1741289"/>
                </a:cubicBezTo>
                <a:lnTo>
                  <a:pt x="0" y="1607344"/>
                </a:lnTo>
                <a:cubicBezTo>
                  <a:pt x="89297" y="1612305"/>
                  <a:pt x="173633" y="1614785"/>
                  <a:pt x="253008" y="1614785"/>
                </a:cubicBezTo>
                <a:lnTo>
                  <a:pt x="253008" y="1369219"/>
                </a:lnTo>
                <a:cubicBezTo>
                  <a:pt x="253008" y="1270000"/>
                  <a:pt x="250528" y="1180703"/>
                  <a:pt x="245567" y="1101328"/>
                </a:cubicBezTo>
                <a:close/>
                <a:moveTo>
                  <a:pt x="8885038" y="1086445"/>
                </a:moveTo>
                <a:lnTo>
                  <a:pt x="8885038" y="1369219"/>
                </a:lnTo>
                <a:cubicBezTo>
                  <a:pt x="9009062" y="1339453"/>
                  <a:pt x="9098359" y="1319609"/>
                  <a:pt x="9152929" y="1309688"/>
                </a:cubicBezTo>
                <a:lnTo>
                  <a:pt x="9152929" y="1086445"/>
                </a:lnTo>
                <a:lnTo>
                  <a:pt x="8885038" y="1086445"/>
                </a:lnTo>
                <a:close/>
                <a:moveTo>
                  <a:pt x="8885038" y="684609"/>
                </a:moveTo>
                <a:lnTo>
                  <a:pt x="8885038" y="967383"/>
                </a:lnTo>
                <a:lnTo>
                  <a:pt x="9152929" y="967383"/>
                </a:lnTo>
                <a:lnTo>
                  <a:pt x="9152929" y="684609"/>
                </a:lnTo>
                <a:lnTo>
                  <a:pt x="8885038" y="684609"/>
                </a:lnTo>
                <a:close/>
                <a:moveTo>
                  <a:pt x="4025801" y="677168"/>
                </a:moveTo>
                <a:cubicBezTo>
                  <a:pt x="4040684" y="811113"/>
                  <a:pt x="4060527" y="932656"/>
                  <a:pt x="4085332" y="1041797"/>
                </a:cubicBezTo>
                <a:cubicBezTo>
                  <a:pt x="4115098" y="1155898"/>
                  <a:pt x="4147344" y="1242715"/>
                  <a:pt x="4182070" y="1302246"/>
                </a:cubicBezTo>
                <a:cubicBezTo>
                  <a:pt x="4251523" y="1148457"/>
                  <a:pt x="4301133" y="940098"/>
                  <a:pt x="4330898" y="677168"/>
                </a:cubicBezTo>
                <a:lnTo>
                  <a:pt x="4025801" y="677168"/>
                </a:lnTo>
                <a:close/>
                <a:moveTo>
                  <a:pt x="6139160" y="662285"/>
                </a:moveTo>
                <a:lnTo>
                  <a:pt x="6139160" y="1071563"/>
                </a:lnTo>
                <a:lnTo>
                  <a:pt x="6563320" y="1071563"/>
                </a:lnTo>
                <a:lnTo>
                  <a:pt x="6563320" y="662285"/>
                </a:lnTo>
                <a:lnTo>
                  <a:pt x="6139160" y="662285"/>
                </a:lnTo>
                <a:close/>
                <a:moveTo>
                  <a:pt x="535781" y="558106"/>
                </a:moveTo>
                <a:cubicBezTo>
                  <a:pt x="545703" y="612676"/>
                  <a:pt x="568027" y="657324"/>
                  <a:pt x="602754" y="692051"/>
                </a:cubicBezTo>
                <a:cubicBezTo>
                  <a:pt x="558106" y="726777"/>
                  <a:pt x="503535" y="772666"/>
                  <a:pt x="439043" y="829717"/>
                </a:cubicBezTo>
                <a:cubicBezTo>
                  <a:pt x="374551" y="886768"/>
                  <a:pt x="292696" y="957461"/>
                  <a:pt x="193477" y="1041797"/>
                </a:cubicBezTo>
                <a:cubicBezTo>
                  <a:pt x="153789" y="987227"/>
                  <a:pt x="116582" y="947539"/>
                  <a:pt x="81856" y="922734"/>
                </a:cubicBezTo>
                <a:cubicBezTo>
                  <a:pt x="171153" y="873125"/>
                  <a:pt x="250528" y="818555"/>
                  <a:pt x="319981" y="759024"/>
                </a:cubicBezTo>
                <a:cubicBezTo>
                  <a:pt x="389434" y="699492"/>
                  <a:pt x="461367" y="632520"/>
                  <a:pt x="535781" y="558106"/>
                </a:cubicBezTo>
                <a:close/>
                <a:moveTo>
                  <a:pt x="5990332" y="535781"/>
                </a:moveTo>
                <a:lnTo>
                  <a:pt x="6719590" y="535781"/>
                </a:lnTo>
                <a:cubicBezTo>
                  <a:pt x="6714629" y="600274"/>
                  <a:pt x="6712148" y="672207"/>
                  <a:pt x="6712148" y="751582"/>
                </a:cubicBezTo>
                <a:lnTo>
                  <a:pt x="6712148" y="1116211"/>
                </a:lnTo>
                <a:cubicBezTo>
                  <a:pt x="6712148" y="1200547"/>
                  <a:pt x="6714629" y="1272481"/>
                  <a:pt x="6719590" y="1332012"/>
                </a:cubicBezTo>
                <a:lnTo>
                  <a:pt x="6563320" y="1332012"/>
                </a:lnTo>
                <a:lnTo>
                  <a:pt x="6563320" y="1198066"/>
                </a:lnTo>
                <a:lnTo>
                  <a:pt x="6139160" y="1198066"/>
                </a:lnTo>
                <a:lnTo>
                  <a:pt x="6139160" y="1398984"/>
                </a:lnTo>
                <a:lnTo>
                  <a:pt x="5990332" y="1398984"/>
                </a:lnTo>
                <a:cubicBezTo>
                  <a:pt x="5995293" y="1364258"/>
                  <a:pt x="5997773" y="1307207"/>
                  <a:pt x="5997773" y="1227832"/>
                </a:cubicBezTo>
                <a:lnTo>
                  <a:pt x="5997773" y="751582"/>
                </a:lnTo>
                <a:cubicBezTo>
                  <a:pt x="5997773" y="672207"/>
                  <a:pt x="5995293" y="600274"/>
                  <a:pt x="5990332" y="535781"/>
                </a:cubicBezTo>
                <a:close/>
                <a:moveTo>
                  <a:pt x="8885038" y="297656"/>
                </a:moveTo>
                <a:lnTo>
                  <a:pt x="8885038" y="565547"/>
                </a:lnTo>
                <a:lnTo>
                  <a:pt x="9152929" y="565547"/>
                </a:lnTo>
                <a:lnTo>
                  <a:pt x="9152929" y="297656"/>
                </a:lnTo>
                <a:lnTo>
                  <a:pt x="8885038" y="297656"/>
                </a:lnTo>
                <a:close/>
                <a:moveTo>
                  <a:pt x="5752207" y="178594"/>
                </a:moveTo>
                <a:cubicBezTo>
                  <a:pt x="5856386" y="183555"/>
                  <a:pt x="5970488" y="186035"/>
                  <a:pt x="6094511" y="186035"/>
                </a:cubicBezTo>
                <a:lnTo>
                  <a:pt x="7195839" y="186035"/>
                </a:lnTo>
                <a:cubicBezTo>
                  <a:pt x="7275215" y="186035"/>
                  <a:pt x="7359550" y="183555"/>
                  <a:pt x="7448847" y="178594"/>
                </a:cubicBezTo>
                <a:lnTo>
                  <a:pt x="7448847" y="319981"/>
                </a:lnTo>
                <a:cubicBezTo>
                  <a:pt x="7369473" y="315019"/>
                  <a:pt x="7287617" y="312539"/>
                  <a:pt x="7203281" y="312539"/>
                </a:cubicBezTo>
                <a:lnTo>
                  <a:pt x="7158632" y="312539"/>
                </a:lnTo>
                <a:lnTo>
                  <a:pt x="7158632" y="1540371"/>
                </a:lnTo>
                <a:cubicBezTo>
                  <a:pt x="7158632" y="1629668"/>
                  <a:pt x="7132587" y="1687959"/>
                  <a:pt x="7080498" y="1715244"/>
                </a:cubicBezTo>
                <a:cubicBezTo>
                  <a:pt x="7028408" y="1742529"/>
                  <a:pt x="6922988" y="1763613"/>
                  <a:pt x="6764238" y="1778496"/>
                </a:cubicBezTo>
                <a:cubicBezTo>
                  <a:pt x="6754316" y="1714004"/>
                  <a:pt x="6734472" y="1654473"/>
                  <a:pt x="6704707" y="1599902"/>
                </a:cubicBezTo>
                <a:cubicBezTo>
                  <a:pt x="6808886" y="1604863"/>
                  <a:pt x="6883300" y="1602383"/>
                  <a:pt x="6927949" y="1592461"/>
                </a:cubicBezTo>
                <a:cubicBezTo>
                  <a:pt x="6972597" y="1582539"/>
                  <a:pt x="6994922" y="1555254"/>
                  <a:pt x="6994922" y="1510606"/>
                </a:cubicBezTo>
                <a:lnTo>
                  <a:pt x="6994922" y="312539"/>
                </a:lnTo>
                <a:lnTo>
                  <a:pt x="6101953" y="312539"/>
                </a:lnTo>
                <a:cubicBezTo>
                  <a:pt x="5972969" y="312539"/>
                  <a:pt x="5856386" y="315019"/>
                  <a:pt x="5752207" y="319981"/>
                </a:cubicBezTo>
                <a:lnTo>
                  <a:pt x="5752207" y="178594"/>
                </a:lnTo>
                <a:close/>
                <a:moveTo>
                  <a:pt x="8602265" y="171152"/>
                </a:moveTo>
                <a:cubicBezTo>
                  <a:pt x="8681640" y="176113"/>
                  <a:pt x="8788300" y="178594"/>
                  <a:pt x="8922246" y="178594"/>
                </a:cubicBezTo>
                <a:lnTo>
                  <a:pt x="9138046" y="178594"/>
                </a:lnTo>
                <a:cubicBezTo>
                  <a:pt x="9242226" y="178594"/>
                  <a:pt x="9341445" y="176113"/>
                  <a:pt x="9435703" y="171152"/>
                </a:cubicBezTo>
                <a:lnTo>
                  <a:pt x="9435703" y="305098"/>
                </a:lnTo>
                <a:cubicBezTo>
                  <a:pt x="9361288" y="300137"/>
                  <a:pt x="9309199" y="297656"/>
                  <a:pt x="9279433" y="297656"/>
                </a:cubicBezTo>
                <a:lnTo>
                  <a:pt x="9279433" y="1279922"/>
                </a:lnTo>
                <a:cubicBezTo>
                  <a:pt x="9324081" y="1270000"/>
                  <a:pt x="9381133" y="1255117"/>
                  <a:pt x="9450585" y="1235274"/>
                </a:cubicBezTo>
                <a:cubicBezTo>
                  <a:pt x="9445625" y="1284883"/>
                  <a:pt x="9443144" y="1329531"/>
                  <a:pt x="9443144" y="1369219"/>
                </a:cubicBezTo>
                <a:cubicBezTo>
                  <a:pt x="9358808" y="1389063"/>
                  <a:pt x="9304238" y="1401465"/>
                  <a:pt x="9279433" y="1406426"/>
                </a:cubicBezTo>
                <a:cubicBezTo>
                  <a:pt x="9279433" y="1555254"/>
                  <a:pt x="9281914" y="1669355"/>
                  <a:pt x="9286874" y="1748730"/>
                </a:cubicBezTo>
                <a:lnTo>
                  <a:pt x="9145488" y="1748730"/>
                </a:lnTo>
                <a:cubicBezTo>
                  <a:pt x="9150449" y="1669355"/>
                  <a:pt x="9152929" y="1565176"/>
                  <a:pt x="9152929" y="1436191"/>
                </a:cubicBezTo>
                <a:cubicBezTo>
                  <a:pt x="9009062" y="1470918"/>
                  <a:pt x="8898681" y="1499443"/>
                  <a:pt x="8821787" y="1521768"/>
                </a:cubicBezTo>
                <a:cubicBezTo>
                  <a:pt x="8744892" y="1544092"/>
                  <a:pt x="8679160" y="1567656"/>
                  <a:pt x="8624589" y="1592461"/>
                </a:cubicBezTo>
                <a:cubicBezTo>
                  <a:pt x="8609706" y="1532930"/>
                  <a:pt x="8592344" y="1478359"/>
                  <a:pt x="8572499" y="1428750"/>
                </a:cubicBezTo>
                <a:cubicBezTo>
                  <a:pt x="8627070" y="1418828"/>
                  <a:pt x="8689082" y="1406426"/>
                  <a:pt x="8758535" y="1391543"/>
                </a:cubicBezTo>
                <a:lnTo>
                  <a:pt x="8758535" y="297656"/>
                </a:lnTo>
                <a:cubicBezTo>
                  <a:pt x="8718847" y="297656"/>
                  <a:pt x="8666758" y="300137"/>
                  <a:pt x="8602265" y="305098"/>
                </a:cubicBezTo>
                <a:lnTo>
                  <a:pt x="8602265" y="171152"/>
                </a:lnTo>
                <a:close/>
                <a:moveTo>
                  <a:pt x="230684" y="81855"/>
                </a:moveTo>
                <a:cubicBezTo>
                  <a:pt x="349746" y="166191"/>
                  <a:pt x="451446" y="238125"/>
                  <a:pt x="535781" y="297656"/>
                </a:cubicBezTo>
                <a:cubicBezTo>
                  <a:pt x="501055" y="332383"/>
                  <a:pt x="466328" y="372070"/>
                  <a:pt x="431602" y="416719"/>
                </a:cubicBezTo>
                <a:cubicBezTo>
                  <a:pt x="352227" y="342305"/>
                  <a:pt x="255489" y="267891"/>
                  <a:pt x="141387" y="193477"/>
                </a:cubicBezTo>
                <a:cubicBezTo>
                  <a:pt x="181074" y="153789"/>
                  <a:pt x="210840" y="116582"/>
                  <a:pt x="230684" y="81855"/>
                </a:cubicBezTo>
                <a:close/>
                <a:moveTo>
                  <a:pt x="4472285" y="74414"/>
                </a:moveTo>
                <a:cubicBezTo>
                  <a:pt x="4497090" y="138906"/>
                  <a:pt x="4524375" y="188516"/>
                  <a:pt x="4554141" y="223242"/>
                </a:cubicBezTo>
                <a:cubicBezTo>
                  <a:pt x="4454922" y="233164"/>
                  <a:pt x="4351982" y="244326"/>
                  <a:pt x="4245322" y="256729"/>
                </a:cubicBezTo>
                <a:cubicBezTo>
                  <a:pt x="4138662" y="269131"/>
                  <a:pt x="4008437" y="280293"/>
                  <a:pt x="3854648" y="290215"/>
                </a:cubicBezTo>
                <a:lnTo>
                  <a:pt x="3854648" y="565547"/>
                </a:lnTo>
                <a:lnTo>
                  <a:pt x="4487168" y="565547"/>
                </a:lnTo>
                <a:cubicBezTo>
                  <a:pt x="4467324" y="729258"/>
                  <a:pt x="4441279" y="885527"/>
                  <a:pt x="4409033" y="1034356"/>
                </a:cubicBezTo>
                <a:cubicBezTo>
                  <a:pt x="4376787" y="1183184"/>
                  <a:pt x="4328418" y="1314648"/>
                  <a:pt x="4263926" y="1428750"/>
                </a:cubicBezTo>
                <a:cubicBezTo>
                  <a:pt x="4308574" y="1473399"/>
                  <a:pt x="4361904" y="1514326"/>
                  <a:pt x="4423916" y="1551533"/>
                </a:cubicBezTo>
                <a:cubicBezTo>
                  <a:pt x="4485928" y="1588740"/>
                  <a:pt x="4546699" y="1617266"/>
                  <a:pt x="4606230" y="1637109"/>
                </a:cubicBezTo>
                <a:cubicBezTo>
                  <a:pt x="4566543" y="1666875"/>
                  <a:pt x="4526855" y="1711523"/>
                  <a:pt x="4487168" y="1771055"/>
                </a:cubicBezTo>
                <a:cubicBezTo>
                  <a:pt x="4432598" y="1736328"/>
                  <a:pt x="4378027" y="1697881"/>
                  <a:pt x="4323457" y="1655713"/>
                </a:cubicBezTo>
                <a:cubicBezTo>
                  <a:pt x="4268887" y="1613545"/>
                  <a:pt x="4221758" y="1572617"/>
                  <a:pt x="4182070" y="1532930"/>
                </a:cubicBezTo>
                <a:cubicBezTo>
                  <a:pt x="4102695" y="1617266"/>
                  <a:pt x="3998515" y="1699121"/>
                  <a:pt x="3869531" y="1778496"/>
                </a:cubicBezTo>
                <a:cubicBezTo>
                  <a:pt x="3834804" y="1738809"/>
                  <a:pt x="3795117" y="1699121"/>
                  <a:pt x="3750469" y="1659434"/>
                </a:cubicBezTo>
                <a:cubicBezTo>
                  <a:pt x="3879453" y="1609824"/>
                  <a:pt x="3993555" y="1527969"/>
                  <a:pt x="4092773" y="1413867"/>
                </a:cubicBezTo>
                <a:cubicBezTo>
                  <a:pt x="4048125" y="1329531"/>
                  <a:pt x="4008437" y="1232793"/>
                  <a:pt x="3973711" y="1123652"/>
                </a:cubicBezTo>
                <a:cubicBezTo>
                  <a:pt x="3943945" y="1019473"/>
                  <a:pt x="3919141" y="870645"/>
                  <a:pt x="3899297" y="677168"/>
                </a:cubicBezTo>
                <a:lnTo>
                  <a:pt x="3854648" y="677168"/>
                </a:lnTo>
                <a:cubicBezTo>
                  <a:pt x="3849687" y="930176"/>
                  <a:pt x="3832324" y="1128613"/>
                  <a:pt x="3802558" y="1272481"/>
                </a:cubicBezTo>
                <a:cubicBezTo>
                  <a:pt x="3772793" y="1416348"/>
                  <a:pt x="3723183" y="1550293"/>
                  <a:pt x="3653730" y="1674316"/>
                </a:cubicBezTo>
                <a:cubicBezTo>
                  <a:pt x="3604121" y="1634629"/>
                  <a:pt x="3559472" y="1609824"/>
                  <a:pt x="3519785" y="1599902"/>
                </a:cubicBezTo>
                <a:cubicBezTo>
                  <a:pt x="3569394" y="1540371"/>
                  <a:pt x="3611562" y="1456035"/>
                  <a:pt x="3646289" y="1346895"/>
                </a:cubicBezTo>
                <a:cubicBezTo>
                  <a:pt x="3681015" y="1237754"/>
                  <a:pt x="3703339" y="1121172"/>
                  <a:pt x="3713262" y="997149"/>
                </a:cubicBezTo>
                <a:cubicBezTo>
                  <a:pt x="3723183" y="868164"/>
                  <a:pt x="3728144" y="724297"/>
                  <a:pt x="3728144" y="565547"/>
                </a:cubicBezTo>
                <a:cubicBezTo>
                  <a:pt x="3728144" y="401836"/>
                  <a:pt x="3723183" y="270371"/>
                  <a:pt x="3713262" y="171152"/>
                </a:cubicBezTo>
                <a:cubicBezTo>
                  <a:pt x="3852168" y="176113"/>
                  <a:pt x="3992314" y="168672"/>
                  <a:pt x="4133701" y="148828"/>
                </a:cubicBezTo>
                <a:cubicBezTo>
                  <a:pt x="4275088" y="128984"/>
                  <a:pt x="4387949" y="104180"/>
                  <a:pt x="4472285" y="74414"/>
                </a:cubicBezTo>
                <a:close/>
                <a:moveTo>
                  <a:pt x="3333750" y="74414"/>
                </a:moveTo>
                <a:lnTo>
                  <a:pt x="3475137" y="74414"/>
                </a:lnTo>
                <a:cubicBezTo>
                  <a:pt x="3470176" y="128984"/>
                  <a:pt x="3467695" y="188516"/>
                  <a:pt x="3467695" y="253008"/>
                </a:cubicBezTo>
                <a:lnTo>
                  <a:pt x="3467695" y="602754"/>
                </a:lnTo>
                <a:cubicBezTo>
                  <a:pt x="3527226" y="602754"/>
                  <a:pt x="3579316" y="600274"/>
                  <a:pt x="3623965" y="595313"/>
                </a:cubicBezTo>
                <a:lnTo>
                  <a:pt x="3623965" y="721816"/>
                </a:lnTo>
                <a:cubicBezTo>
                  <a:pt x="3569394" y="716856"/>
                  <a:pt x="3512344" y="714375"/>
                  <a:pt x="3452812" y="714375"/>
                </a:cubicBezTo>
                <a:lnTo>
                  <a:pt x="3155156" y="714375"/>
                </a:lnTo>
                <a:lnTo>
                  <a:pt x="3155156" y="959941"/>
                </a:lnTo>
                <a:lnTo>
                  <a:pt x="3512344" y="959941"/>
                </a:lnTo>
                <a:cubicBezTo>
                  <a:pt x="3507383" y="1029395"/>
                  <a:pt x="3504902" y="1126133"/>
                  <a:pt x="3504902" y="1250156"/>
                </a:cubicBezTo>
                <a:lnTo>
                  <a:pt x="3504902" y="1711523"/>
                </a:lnTo>
                <a:lnTo>
                  <a:pt x="3370957" y="1711523"/>
                </a:lnTo>
                <a:cubicBezTo>
                  <a:pt x="3375918" y="1537891"/>
                  <a:pt x="3378398" y="1324570"/>
                  <a:pt x="3378398" y="1071563"/>
                </a:cubicBezTo>
                <a:lnTo>
                  <a:pt x="3155156" y="1071563"/>
                </a:lnTo>
                <a:cubicBezTo>
                  <a:pt x="3150195" y="1185664"/>
                  <a:pt x="3137793" y="1296045"/>
                  <a:pt x="3117949" y="1402705"/>
                </a:cubicBezTo>
                <a:cubicBezTo>
                  <a:pt x="3098105" y="1509365"/>
                  <a:pt x="3065859" y="1619746"/>
                  <a:pt x="3021211" y="1733848"/>
                </a:cubicBezTo>
                <a:cubicBezTo>
                  <a:pt x="2986484" y="1709043"/>
                  <a:pt x="2939355" y="1686719"/>
                  <a:pt x="2879825" y="1666875"/>
                </a:cubicBezTo>
                <a:cubicBezTo>
                  <a:pt x="2979043" y="1493242"/>
                  <a:pt x="3028652" y="1227832"/>
                  <a:pt x="3028652" y="870645"/>
                </a:cubicBezTo>
                <a:cubicBezTo>
                  <a:pt x="3028652" y="508496"/>
                  <a:pt x="3026172" y="250528"/>
                  <a:pt x="3021211" y="96738"/>
                </a:cubicBezTo>
                <a:cubicBezTo>
                  <a:pt x="3070820" y="106660"/>
                  <a:pt x="3120429" y="114101"/>
                  <a:pt x="3170039" y="119063"/>
                </a:cubicBezTo>
                <a:cubicBezTo>
                  <a:pt x="3160117" y="198438"/>
                  <a:pt x="3155156" y="272852"/>
                  <a:pt x="3155156" y="342305"/>
                </a:cubicBezTo>
                <a:lnTo>
                  <a:pt x="3155156" y="602754"/>
                </a:lnTo>
                <a:lnTo>
                  <a:pt x="3341191" y="602754"/>
                </a:lnTo>
                <a:lnTo>
                  <a:pt x="3341191" y="253008"/>
                </a:lnTo>
                <a:cubicBezTo>
                  <a:pt x="3341191" y="198438"/>
                  <a:pt x="3338711" y="138906"/>
                  <a:pt x="3333750" y="74414"/>
                </a:cubicBezTo>
                <a:close/>
                <a:moveTo>
                  <a:pt x="9830097" y="52090"/>
                </a:moveTo>
                <a:lnTo>
                  <a:pt x="9978925" y="52090"/>
                </a:lnTo>
                <a:cubicBezTo>
                  <a:pt x="9973964" y="136426"/>
                  <a:pt x="9971484" y="225723"/>
                  <a:pt x="9971484" y="319981"/>
                </a:cubicBezTo>
                <a:lnTo>
                  <a:pt x="9971484" y="625078"/>
                </a:lnTo>
                <a:cubicBezTo>
                  <a:pt x="10100468" y="625078"/>
                  <a:pt x="10207129" y="622598"/>
                  <a:pt x="10291464" y="617637"/>
                </a:cubicBezTo>
                <a:lnTo>
                  <a:pt x="10291464" y="751582"/>
                </a:lnTo>
                <a:cubicBezTo>
                  <a:pt x="10177363" y="746621"/>
                  <a:pt x="10070702" y="744141"/>
                  <a:pt x="9971484" y="744141"/>
                </a:cubicBezTo>
                <a:lnTo>
                  <a:pt x="9971484" y="1532930"/>
                </a:lnTo>
                <a:lnTo>
                  <a:pt x="10097988" y="1532930"/>
                </a:lnTo>
                <a:cubicBezTo>
                  <a:pt x="10152558" y="1532930"/>
                  <a:pt x="10222012" y="1530449"/>
                  <a:pt x="10306347" y="1525488"/>
                </a:cubicBezTo>
                <a:lnTo>
                  <a:pt x="10306347" y="1659434"/>
                </a:lnTo>
                <a:cubicBezTo>
                  <a:pt x="10222012" y="1654473"/>
                  <a:pt x="10152558" y="1651992"/>
                  <a:pt x="10097988" y="1651992"/>
                </a:cubicBezTo>
                <a:lnTo>
                  <a:pt x="9524999" y="1651992"/>
                </a:lnTo>
                <a:cubicBezTo>
                  <a:pt x="9470429" y="1651992"/>
                  <a:pt x="9423300" y="1654473"/>
                  <a:pt x="9383613" y="1659434"/>
                </a:cubicBezTo>
                <a:lnTo>
                  <a:pt x="9383613" y="1525488"/>
                </a:lnTo>
                <a:cubicBezTo>
                  <a:pt x="9418340" y="1530449"/>
                  <a:pt x="9460507" y="1532930"/>
                  <a:pt x="9510117" y="1532930"/>
                </a:cubicBezTo>
                <a:lnTo>
                  <a:pt x="9510117" y="699492"/>
                </a:lnTo>
                <a:cubicBezTo>
                  <a:pt x="9510117" y="630039"/>
                  <a:pt x="9507637" y="555625"/>
                  <a:pt x="9502675" y="476250"/>
                </a:cubicBezTo>
                <a:lnTo>
                  <a:pt x="9651503" y="476250"/>
                </a:lnTo>
                <a:cubicBezTo>
                  <a:pt x="9646543" y="555625"/>
                  <a:pt x="9644062" y="632520"/>
                  <a:pt x="9644062" y="706934"/>
                </a:cubicBezTo>
                <a:lnTo>
                  <a:pt x="9644062" y="1532930"/>
                </a:lnTo>
                <a:lnTo>
                  <a:pt x="9837538" y="1532930"/>
                </a:lnTo>
                <a:lnTo>
                  <a:pt x="9837538" y="319981"/>
                </a:lnTo>
                <a:cubicBezTo>
                  <a:pt x="9837538" y="230684"/>
                  <a:pt x="9835058" y="141387"/>
                  <a:pt x="9830097" y="52090"/>
                </a:cubicBezTo>
                <a:close/>
                <a:moveTo>
                  <a:pt x="863203" y="0"/>
                </a:moveTo>
                <a:cubicBezTo>
                  <a:pt x="917774" y="34727"/>
                  <a:pt x="969864" y="59531"/>
                  <a:pt x="1019473" y="74414"/>
                </a:cubicBezTo>
                <a:cubicBezTo>
                  <a:pt x="979786" y="133945"/>
                  <a:pt x="947539" y="186035"/>
                  <a:pt x="922734" y="230684"/>
                </a:cubicBezTo>
                <a:lnTo>
                  <a:pt x="1644551" y="230684"/>
                </a:lnTo>
                <a:cubicBezTo>
                  <a:pt x="1609825" y="344785"/>
                  <a:pt x="1577578" y="461367"/>
                  <a:pt x="1547813" y="580430"/>
                </a:cubicBezTo>
                <a:cubicBezTo>
                  <a:pt x="1493242" y="555625"/>
                  <a:pt x="1443633" y="543223"/>
                  <a:pt x="1398985" y="543223"/>
                </a:cubicBezTo>
                <a:lnTo>
                  <a:pt x="1458516" y="349746"/>
                </a:lnTo>
                <a:lnTo>
                  <a:pt x="1153418" y="349746"/>
                </a:lnTo>
                <a:cubicBezTo>
                  <a:pt x="1143496" y="488652"/>
                  <a:pt x="1190625" y="607715"/>
                  <a:pt x="1294805" y="706934"/>
                </a:cubicBezTo>
                <a:cubicBezTo>
                  <a:pt x="1398985" y="806152"/>
                  <a:pt x="1530449" y="870645"/>
                  <a:pt x="1689200" y="900410"/>
                </a:cubicBezTo>
                <a:cubicBezTo>
                  <a:pt x="1649512" y="945059"/>
                  <a:pt x="1617266" y="994668"/>
                  <a:pt x="1592461" y="1049238"/>
                </a:cubicBezTo>
                <a:cubicBezTo>
                  <a:pt x="1513086" y="1024434"/>
                  <a:pt x="1422549" y="978545"/>
                  <a:pt x="1320850" y="911572"/>
                </a:cubicBezTo>
                <a:cubicBezTo>
                  <a:pt x="1219151" y="844600"/>
                  <a:pt x="1145977" y="749102"/>
                  <a:pt x="1101328" y="625078"/>
                </a:cubicBezTo>
                <a:cubicBezTo>
                  <a:pt x="1061641" y="734219"/>
                  <a:pt x="1004590" y="822275"/>
                  <a:pt x="930176" y="889248"/>
                </a:cubicBezTo>
                <a:cubicBezTo>
                  <a:pt x="855762" y="956221"/>
                  <a:pt x="746621" y="1014512"/>
                  <a:pt x="602754" y="1064121"/>
                </a:cubicBezTo>
                <a:cubicBezTo>
                  <a:pt x="587871" y="1019473"/>
                  <a:pt x="555625" y="977305"/>
                  <a:pt x="506016" y="937617"/>
                </a:cubicBezTo>
                <a:cubicBezTo>
                  <a:pt x="709414" y="888008"/>
                  <a:pt x="843360" y="813594"/>
                  <a:pt x="907852" y="714375"/>
                </a:cubicBezTo>
                <a:cubicBezTo>
                  <a:pt x="972344" y="615156"/>
                  <a:pt x="1009551" y="493613"/>
                  <a:pt x="1019473" y="349746"/>
                </a:cubicBezTo>
                <a:lnTo>
                  <a:pt x="870645" y="349746"/>
                </a:lnTo>
                <a:cubicBezTo>
                  <a:pt x="825996" y="419199"/>
                  <a:pt x="771426" y="491133"/>
                  <a:pt x="706934" y="565547"/>
                </a:cubicBezTo>
                <a:cubicBezTo>
                  <a:pt x="687090" y="525859"/>
                  <a:pt x="647403" y="493613"/>
                  <a:pt x="587871" y="468809"/>
                </a:cubicBezTo>
                <a:cubicBezTo>
                  <a:pt x="657325" y="404316"/>
                  <a:pt x="711895" y="337344"/>
                  <a:pt x="751582" y="267891"/>
                </a:cubicBezTo>
                <a:cubicBezTo>
                  <a:pt x="791270" y="198438"/>
                  <a:pt x="828476" y="109141"/>
                  <a:pt x="8632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PA_文本框 1" hidden="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96130" y="6629399"/>
            <a:ext cx="1219220" cy="1077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prstClr val="white">
                    <a:lumMod val="95000"/>
                    <a:alpha val="0"/>
                  </a:prstClr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0</a:t>
            </a:r>
            <a:endParaRPr lang="zh-CN" altLang="en-US" sz="100" dirty="0" smtClean="0">
              <a:solidFill>
                <a:prstClr val="white">
                  <a:lumMod val="95000"/>
                  <a:alpha val="0"/>
                </a:prstClr>
              </a:solidFill>
              <a:latin typeface="Times New Roman" panose="02020603050405020304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8226" name="PA_图片 1" hidden="1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7" name="标题 2"/>
          <p:cNvSpPr txBox="1">
            <a:spLocks noChangeArrowheads="1"/>
          </p:cNvSpPr>
          <p:nvPr/>
        </p:nvSpPr>
        <p:spPr bwMode="auto">
          <a:xfrm>
            <a:off x="0" y="926330"/>
            <a:ext cx="9144000" cy="97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人教版八年级上册</a:t>
            </a:r>
          </a:p>
        </p:txBody>
      </p:sp>
      <p:sp>
        <p:nvSpPr>
          <p:cNvPr id="8228" name="标题 2"/>
          <p:cNvSpPr txBox="1">
            <a:spLocks noChangeArrowheads="1"/>
          </p:cNvSpPr>
          <p:nvPr/>
        </p:nvSpPr>
        <p:spPr bwMode="auto">
          <a:xfrm>
            <a:off x="4284663" y="2311037"/>
            <a:ext cx="4859337" cy="172878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Unit6</a:t>
            </a:r>
          </a:p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I’m going to 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study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computer science.</a:t>
            </a:r>
          </a:p>
        </p:txBody>
      </p:sp>
      <p:pic>
        <p:nvPicPr>
          <p:cNvPr id="8229" name="Picture 38" descr="C:\Users\Administrator\Desktop\QQ截图20170916100207.jpg"/>
          <p:cNvPicPr>
            <a:picLocks noChangeAspect="1" noChangeArrowheads="1"/>
          </p:cNvPicPr>
          <p:nvPr/>
        </p:nvPicPr>
        <p:blipFill>
          <a:blip r:embed="rId35" cstate="email"/>
          <a:srcRect/>
          <a:stretch>
            <a:fillRect/>
          </a:stretch>
        </p:blipFill>
        <p:spPr bwMode="auto">
          <a:xfrm>
            <a:off x="1" y="2194515"/>
            <a:ext cx="4284663" cy="298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/>
          <p:cNvSpPr/>
          <p:nvPr/>
        </p:nvSpPr>
        <p:spPr>
          <a:xfrm>
            <a:off x="1" y="5878442"/>
            <a:ext cx="914399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238" y="620713"/>
            <a:ext cx="9021762" cy="792162"/>
          </a:xfrm>
        </p:spPr>
        <p:txBody>
          <a:bodyPr/>
          <a:lstStyle/>
          <a:p>
            <a:pPr>
              <a:defRPr/>
            </a:pPr>
            <a:r>
              <a:rPr lang="en-US" altLang="zh-CN" b="1" smtClean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Group works</a:t>
            </a:r>
            <a:endParaRPr lang="en-US" altLang="zh-CN" b="1" smtClean="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2492375"/>
            <a:ext cx="6611937" cy="2952750"/>
          </a:xfrm>
          <a:ln w="28575">
            <a:solidFill>
              <a:srgbClr val="92D050"/>
            </a:solidFill>
            <a:prstDash val="sysDot"/>
            <a:miter lim="800000"/>
          </a:ln>
        </p:spPr>
        <p:txBody>
          <a:bodyPr wrap="none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pitchFamily="49" charset="-122"/>
              </a:rPr>
              <a:t>A: I want to be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 teacher</a:t>
            </a: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zh-CN" sz="2800" b="1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pitchFamily="49" charset="-122"/>
              </a:rPr>
              <a:t>B: How are you going to do that?</a:t>
            </a:r>
            <a:endParaRPr lang="zh-CN" altLang="zh-CN" sz="2800" b="1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pitchFamily="49" charset="-122"/>
              </a:rPr>
              <a:t>A: Well,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I’m going to </a:t>
            </a: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pitchFamily="49" charset="-122"/>
              </a:rPr>
              <a:t>study hard and get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pitchFamily="49" charset="-122"/>
              </a:rPr>
              <a:t>good grades.</a:t>
            </a:r>
            <a:endParaRPr lang="zh-CN" altLang="zh-CN" sz="2800" b="1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pitchFamily="49" charset="-122"/>
              </a:rPr>
              <a:t>B: Sounds like a good plan. I want to get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pitchFamily="49" charset="-122"/>
              </a:rPr>
              <a:t> a lot of exercise.</a:t>
            </a:r>
            <a:endParaRPr lang="zh-CN" altLang="zh-CN" sz="2800" b="1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80772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546" tIns="35273" rIns="70546" bIns="35273">
            <a:spAutoFit/>
          </a:bodyPr>
          <a:lstStyle>
            <a:lvl1pPr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1e  </a:t>
            </a:r>
            <a:r>
              <a:rPr lang="en-US" altLang="zh-CN" sz="2800" b="1" dirty="0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Make a list of resolutions and how you are going to make them work. Then discuss with your group.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750" y="3789363"/>
            <a:ext cx="7924800" cy="2246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For example:</a:t>
            </a:r>
          </a:p>
          <a:p>
            <a:pPr eaLnBrk="0" hangingPunct="0"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I think I can keep my resolutions. Because they are promises to myself. They may make me a better person and my life easier. So I will keep them and remember.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122238" y="620713"/>
            <a:ext cx="90217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Discussion </a:t>
            </a:r>
            <a:endParaRPr lang="en-US" altLang="zh-CN" sz="3600" b="1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971550" y="1412875"/>
            <a:ext cx="7056438" cy="2016125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  <a:sym typeface="+mn-ea"/>
              </a:rPr>
              <a:t>Did you make any resolutions last year?</a:t>
            </a:r>
          </a:p>
          <a:p>
            <a:pPr eaLnBrk="0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  <a:sym typeface="+mn-ea"/>
              </a:rPr>
              <a:t>Were you able to keep them? Why or Why not?</a:t>
            </a:r>
            <a:endParaRPr lang="zh-CN" altLang="zh-CN" sz="2800" b="1" dirty="0">
              <a:solidFill>
                <a:schemeClr val="tx1"/>
              </a:solidFill>
              <a:latin typeface="Times New Roman" panose="02020603050405020304"/>
              <a:ea typeface="黑体" panose="02010609060101010101" pitchFamily="49" charset="-122"/>
              <a:cs typeface="Times New Roman" panose="02020603050405020304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23850" y="1052513"/>
          <a:ext cx="8534400" cy="5184775"/>
        </p:xfrm>
        <a:graphic>
          <a:graphicData uri="http://schemas.openxmlformats.org/drawingml/2006/table">
            <a:tbl>
              <a:tblPr/>
              <a:tblGrid>
                <a:gridCol w="8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4775">
                <a:tc>
                  <a:txBody>
                    <a:bodyPr/>
                    <a:lstStyle>
                      <a:lvl1pPr defTabSz="683895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68389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68389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68389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683895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68389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68389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68389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683895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68389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Phrases about New Year’s resolutions:</a:t>
                      </a:r>
                    </a:p>
                    <a:p>
                      <a:pPr marL="0" marR="0" lvl="0" indent="0" algn="l" defTabSz="68389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learn to play an instrument, make the soccer team</a:t>
                      </a:r>
                    </a:p>
                    <a:p>
                      <a:pPr marL="0" marR="0" lvl="0" indent="0" algn="l" defTabSz="68389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get good grades, eat healthier food, get lots of exercise</a:t>
                      </a:r>
                    </a:p>
                    <a:p>
                      <a:pPr marL="0" marR="0" lvl="0" indent="0" algn="l" defTabSz="68389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Sentences:</a:t>
                      </a:r>
                    </a:p>
                    <a:p>
                      <a:pPr marL="0" marR="0" lvl="0" indent="0" algn="just" defTabSz="68389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A: I want to be a teacher.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389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B: How are you going to do that?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389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A: Well, I’m going to study hard and get good grades.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389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B: Sounds like a good plan. I want to get a lot of exercise.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0" y="549275"/>
            <a:ext cx="2268538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</a:rPr>
              <a:t>Summary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0" y="620713"/>
            <a:ext cx="2411413" cy="646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0000"/>
                </a:solidFill>
              </a:rPr>
              <a:t>问题探究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0" y="1341438"/>
            <a:ext cx="8964613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/>
              <a:t>▲</a:t>
            </a:r>
            <a:r>
              <a:rPr lang="en-US" altLang="zh-CN" sz="2400"/>
              <a:t>play</a:t>
            </a:r>
            <a:r>
              <a:rPr lang="zh-CN" altLang="en-US" sz="2400"/>
              <a:t>后加乐器名词和球类名词的用法</a:t>
            </a:r>
            <a:endParaRPr lang="en-US" altLang="zh-CN" sz="2400"/>
          </a:p>
          <a:p>
            <a:r>
              <a:rPr lang="en-US" altLang="zh-CN" sz="2400"/>
              <a:t>Play</a:t>
            </a:r>
            <a:r>
              <a:rPr lang="zh-CN" altLang="en-US" sz="2400"/>
              <a:t>后接乐器，要加定冠词</a:t>
            </a:r>
            <a:r>
              <a:rPr lang="en-US" altLang="zh-CN" sz="2400"/>
              <a:t>the</a:t>
            </a:r>
            <a:r>
              <a:rPr lang="zh-CN" altLang="en-US" sz="2400"/>
              <a:t>。如：弹吉他 </a:t>
            </a:r>
            <a:r>
              <a:rPr lang="en-US" altLang="zh-CN" sz="2400"/>
              <a:t>play the guitar </a:t>
            </a:r>
            <a:r>
              <a:rPr lang="zh-CN" altLang="en-US" sz="2400"/>
              <a:t>；拉小提琴</a:t>
            </a:r>
            <a:r>
              <a:rPr lang="en-US" altLang="zh-CN" sz="2400"/>
              <a:t>play the violin</a:t>
            </a:r>
            <a:r>
              <a:rPr lang="zh-CN" altLang="en-US" sz="2400"/>
              <a:t>。</a:t>
            </a:r>
            <a:endParaRPr lang="en-US" altLang="zh-CN" sz="2400"/>
          </a:p>
          <a:p>
            <a:r>
              <a:rPr lang="en-US" altLang="zh-CN" sz="2400"/>
              <a:t>Play </a:t>
            </a:r>
            <a:r>
              <a:rPr lang="zh-CN" altLang="en-US" sz="2400"/>
              <a:t>后接球类、棋类或牌类名词，中间不加任何冠词。如：踢足球</a:t>
            </a:r>
            <a:r>
              <a:rPr lang="en-US" altLang="zh-CN" sz="2400"/>
              <a:t>play soccer</a:t>
            </a:r>
            <a:r>
              <a:rPr lang="zh-CN" altLang="en-US" sz="2400"/>
              <a:t>，下象棋 </a:t>
            </a:r>
            <a:r>
              <a:rPr lang="en-US" altLang="zh-CN" sz="2400"/>
              <a:t>play chess</a:t>
            </a:r>
          </a:p>
          <a:p>
            <a:r>
              <a:rPr lang="zh-CN" altLang="en-US" sz="2400"/>
              <a:t>▲ </a:t>
            </a:r>
            <a:r>
              <a:rPr lang="en-US" altLang="zh-CN" sz="2400"/>
              <a:t>exercise</a:t>
            </a:r>
            <a:r>
              <a:rPr lang="zh-CN" altLang="en-US" sz="2400"/>
              <a:t>的用法：</a:t>
            </a:r>
            <a:endParaRPr lang="en-US" altLang="zh-CN" sz="2400"/>
          </a:p>
          <a:p>
            <a:r>
              <a:rPr lang="en-US" altLang="zh-CN" sz="2400"/>
              <a:t>1</a:t>
            </a:r>
            <a:r>
              <a:rPr lang="zh-CN" altLang="en-US" sz="2400"/>
              <a:t>）作动词，指运动，锻炼。如：</a:t>
            </a:r>
            <a:r>
              <a:rPr lang="en-US" altLang="zh-CN" sz="2400"/>
              <a:t>David exercises every morning. </a:t>
            </a:r>
            <a:r>
              <a:rPr lang="zh-CN" altLang="en-US" sz="2400"/>
              <a:t>大卫每天早上锻炼</a:t>
            </a:r>
            <a:endParaRPr lang="en-US" altLang="zh-CN" sz="2400"/>
          </a:p>
          <a:p>
            <a:r>
              <a:rPr lang="en-US" altLang="zh-CN" sz="2400"/>
              <a:t>2</a:t>
            </a:r>
            <a:r>
              <a:rPr lang="zh-CN" altLang="en-US" sz="2400"/>
              <a:t>）做可数名词，指具体的运动，体操或练习题。如：</a:t>
            </a:r>
            <a:r>
              <a:rPr lang="en-US" altLang="zh-CN" sz="2400"/>
              <a:t>do morning exercises; do eye exercises; an exercise in grammar.</a:t>
            </a:r>
          </a:p>
          <a:p>
            <a:r>
              <a:rPr lang="en-US" altLang="zh-CN" sz="2400"/>
              <a:t>3) </a:t>
            </a:r>
            <a:r>
              <a:rPr lang="zh-CN" altLang="en-US" sz="2400"/>
              <a:t>作不可数名词，指“运动，锻炼”。如：</a:t>
            </a:r>
            <a:r>
              <a:rPr lang="en-US" altLang="zh-CN" sz="2400"/>
              <a:t>Walking is good exercise </a:t>
            </a:r>
            <a:r>
              <a:rPr lang="zh-CN" altLang="en-US" sz="2400"/>
              <a:t>散步是很好的运动。</a:t>
            </a:r>
            <a:endParaRPr lang="en-US" altLang="zh-CN" sz="2400"/>
          </a:p>
          <a:p>
            <a:r>
              <a:rPr lang="zh-CN" altLang="en-US" sz="2400"/>
              <a:t>导练：</a:t>
            </a:r>
            <a:r>
              <a:rPr lang="en-US" altLang="zh-CN" sz="2400"/>
              <a:t>1.The doctor advised him to take more </a:t>
            </a:r>
            <a:r>
              <a:rPr lang="en-US" altLang="zh-CN" sz="2400" u="sng">
                <a:solidFill>
                  <a:srgbClr val="FF0000"/>
                </a:solidFill>
              </a:rPr>
              <a:t>exercise</a:t>
            </a:r>
            <a:r>
              <a:rPr lang="en-US" altLang="zh-CN" sz="2400"/>
              <a:t>.</a:t>
            </a:r>
          </a:p>
          <a:p>
            <a:r>
              <a:rPr lang="en-US" altLang="zh-CN" sz="2400"/>
              <a:t>2. We do English </a:t>
            </a:r>
            <a:r>
              <a:rPr lang="en-US" altLang="zh-CN" sz="2400" u="sng">
                <a:solidFill>
                  <a:srgbClr val="FF0000"/>
                </a:solidFill>
              </a:rPr>
              <a:t>exercises</a:t>
            </a:r>
            <a:r>
              <a:rPr lang="en-US" altLang="zh-CN" sz="2400" u="sng"/>
              <a:t> </a:t>
            </a:r>
            <a:r>
              <a:rPr lang="en-US" altLang="zh-CN" sz="2400"/>
              <a:t>to help us learn English well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468313" y="1125538"/>
            <a:ext cx="8447087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/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句型转换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1.They have a basketball match every Sunday. 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用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next Sunday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替换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every Sunday)</a:t>
            </a:r>
            <a:b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They ____ _____ ___ _____ a basketball 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match next Sunday.</a:t>
            </a:r>
            <a:b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We are going to </a:t>
            </a:r>
            <a:r>
              <a:rPr lang="en-US" altLang="zh-CN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have a school trip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next week. 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就划线部分提问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 ____ you _______ ___ _____ next week?</a:t>
            </a:r>
          </a:p>
          <a:p>
            <a:pPr>
              <a:lnSpc>
                <a:spcPct val="12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I’m, going to, walk, school, not, to(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连词成句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476375" y="2762250"/>
            <a:ext cx="674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are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195513" y="2708275"/>
            <a:ext cx="1023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going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851275" y="2762250"/>
            <a:ext cx="903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468313" y="4797425"/>
            <a:ext cx="1133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1619250" y="4778375"/>
            <a:ext cx="676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are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3059113" y="4797425"/>
            <a:ext cx="1023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going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4427538" y="4797425"/>
            <a:ext cx="484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5148263" y="4778375"/>
            <a:ext cx="565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</a:t>
            </a: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3295650" y="2762250"/>
            <a:ext cx="484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</a:t>
            </a:r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611188" y="5805488"/>
            <a:ext cx="75485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I’m not going to walk to school.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20493" name="TextBox 12"/>
          <p:cNvSpPr txBox="1">
            <a:spLocks noChangeArrowheads="1"/>
          </p:cNvSpPr>
          <p:nvPr/>
        </p:nvSpPr>
        <p:spPr bwMode="auto">
          <a:xfrm>
            <a:off x="250825" y="620713"/>
            <a:ext cx="2376488" cy="646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0000"/>
                </a:solidFill>
              </a:rPr>
              <a:t>课堂评价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6391" grpId="0"/>
      <p:bldP spid="16392" grpId="0"/>
      <p:bldP spid="16393" grpId="0"/>
      <p:bldP spid="16394" grpId="0"/>
      <p:bldP spid="16395" grpId="0"/>
      <p:bldP spid="163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9"/>
          <p:cNvSpPr txBox="1">
            <a:spLocks noChangeArrowheads="1"/>
          </p:cNvSpPr>
          <p:nvPr/>
        </p:nvSpPr>
        <p:spPr bwMode="auto">
          <a:xfrm>
            <a:off x="444500" y="549275"/>
            <a:ext cx="8255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/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. I’m going to see my teacher on Teachers’ Day. </a:t>
            </a: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改为一般疑问句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并做肯定回答）</a:t>
            </a:r>
            <a:b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—____ ____ going to see _____ teacher on </a:t>
            </a: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Teachers’ Day?</a:t>
            </a:r>
            <a:b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—_____________.</a:t>
            </a: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5. Friday, what, is, do, going, to, next, he (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连词成句）</a:t>
            </a:r>
            <a:b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________________________________?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85800" y="5732463"/>
            <a:ext cx="727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is he going to do next Friday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900113" y="2905125"/>
            <a:ext cx="1150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Are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692275" y="2924175"/>
            <a:ext cx="1130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you</a:t>
            </a: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4389438" y="2924175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your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42988" y="4292600"/>
            <a:ext cx="1590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Yes, I am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  <p:bldP spid="1741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3276600" y="668338"/>
            <a:ext cx="2530475" cy="10080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55650" y="1844675"/>
            <a:ext cx="79930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1. Talk about your own New Year’s resolutions with your parents or friends. 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2. Make a survey about what your friends’ New Year’s resolutions are and write them down.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496300" cy="518477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掌握以下单词和短语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resolution, team, foreign, learn to play the piano, make the soccer team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等。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通过听取关键词，能捕捉有效信息，独立完成听力任务。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通过小组活动，能够运用课时核心词汇和句型进行对话。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通过具体情境下的语言学习，能够自由的进行相关话题的口语输出。 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endParaRPr lang="zh-CN" altLang="en-US" sz="2400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92500" y="620713"/>
            <a:ext cx="2036763" cy="646112"/>
          </a:xfrm>
          <a:prstGeom prst="rect">
            <a:avLst/>
          </a:prstGeom>
          <a:solidFill>
            <a:srgbClr val="6699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600" b="1" dirty="0">
                <a:latin typeface="+mn-ea"/>
                <a:sym typeface="+mn-ea"/>
              </a:rPr>
              <a:t>学习目标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41713" y="620713"/>
            <a:ext cx="2038350" cy="646112"/>
          </a:xfrm>
          <a:prstGeom prst="rect">
            <a:avLst/>
          </a:prstGeom>
          <a:solidFill>
            <a:srgbClr val="6699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600" b="1" dirty="0">
                <a:latin typeface="+mn-ea"/>
                <a:sym typeface="+mn-ea"/>
              </a:rPr>
              <a:t>自学互研</a:t>
            </a:r>
          </a:p>
        </p:txBody>
      </p:sp>
      <p:sp>
        <p:nvSpPr>
          <p:cNvPr id="4" name="矩形 3"/>
          <p:cNvSpPr/>
          <p:nvPr/>
        </p:nvSpPr>
        <p:spPr>
          <a:xfrm>
            <a:off x="539750" y="1125538"/>
            <a:ext cx="1831975" cy="584200"/>
          </a:xfrm>
          <a:prstGeom prst="rect">
            <a:avLst/>
          </a:prstGeom>
          <a:solidFill>
            <a:srgbClr val="99CC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200" b="1" dirty="0">
                <a:latin typeface="+mn-ea"/>
                <a:sym typeface="+mn-ea"/>
              </a:rPr>
              <a:t>新词自查</a:t>
            </a:r>
          </a:p>
        </p:txBody>
      </p:sp>
      <p:sp>
        <p:nvSpPr>
          <p:cNvPr id="10244" name="矩形 4"/>
          <p:cNvSpPr>
            <a:spLocks noChangeArrowheads="1"/>
          </p:cNvSpPr>
          <p:nvPr/>
        </p:nvSpPr>
        <p:spPr bwMode="auto">
          <a:xfrm>
            <a:off x="457200" y="1722438"/>
            <a:ext cx="64912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0" hangingPunct="0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根据句意及首字母或汉语提示完成句子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539750" y="2636838"/>
            <a:ext cx="8272463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 dirty="0">
                <a:latin typeface="Times New Roman" panose="02020603050405020304" pitchFamily="18" charset="0"/>
              </a:rPr>
              <a:t>1. Many student make their new term’s r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esolutions</a:t>
            </a:r>
            <a:r>
              <a:rPr lang="en-US" altLang="zh-CN" sz="2600" dirty="0">
                <a:latin typeface="Times New Roman" panose="02020603050405020304" pitchFamily="18" charset="0"/>
              </a:rPr>
              <a:t> in order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    to make progress (</a:t>
            </a:r>
            <a:r>
              <a:rPr lang="zh-CN" altLang="en-US" sz="2600" dirty="0">
                <a:latin typeface="Times New Roman" panose="02020603050405020304" pitchFamily="18" charset="0"/>
              </a:rPr>
              <a:t>取得进步</a:t>
            </a:r>
            <a:r>
              <a:rPr lang="en-US" altLang="zh-CN" sz="2600" dirty="0">
                <a:latin typeface="Times New Roman" panose="02020603050405020304" pitchFamily="18" charset="0"/>
              </a:rPr>
              <a:t>).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2. I am a Chinese, so English is a f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oreign</a:t>
            </a:r>
            <a:r>
              <a:rPr lang="en-US" altLang="zh-CN" sz="2600" dirty="0">
                <a:latin typeface="Times New Roman" panose="02020603050405020304" pitchFamily="18" charset="0"/>
              </a:rPr>
              <a:t> language for me.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3. My brother is going to study hard to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get good grades </a:t>
            </a:r>
            <a:r>
              <a:rPr lang="en-US" altLang="zh-CN" sz="2600" dirty="0">
                <a:latin typeface="Times New Roman" panose="02020603050405020304" pitchFamily="18" charset="0"/>
              </a:rPr>
              <a:t>(</a:t>
            </a:r>
            <a:r>
              <a:rPr lang="zh-CN" altLang="en-US" sz="2600" dirty="0">
                <a:latin typeface="Times New Roman" panose="02020603050405020304" pitchFamily="18" charset="0"/>
              </a:rPr>
              <a:t>取</a:t>
            </a:r>
            <a:endParaRPr lang="en-US" altLang="zh-CN" sz="2600" dirty="0">
              <a:latin typeface="Times New Roman" panose="02020603050405020304" pitchFamily="18" charset="0"/>
            </a:endParaRP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    </a:t>
            </a:r>
            <a:r>
              <a:rPr lang="zh-CN" altLang="en-US" sz="2600" dirty="0">
                <a:latin typeface="Times New Roman" panose="02020603050405020304" pitchFamily="18" charset="0"/>
              </a:rPr>
              <a:t>得好成绩</a:t>
            </a:r>
            <a:r>
              <a:rPr lang="en-US" altLang="zh-CN" sz="2600" dirty="0">
                <a:latin typeface="Times New Roman" panose="02020603050405020304" pitchFamily="18" charset="0"/>
              </a:rPr>
              <a:t>) this term.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4. Our class is going to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make the soccer team </a:t>
            </a:r>
            <a:r>
              <a:rPr lang="en-US" altLang="zh-CN" sz="2600" dirty="0">
                <a:latin typeface="Times New Roman" panose="02020603050405020304" pitchFamily="18" charset="0"/>
              </a:rPr>
              <a:t>(</a:t>
            </a:r>
            <a:r>
              <a:rPr lang="zh-CN" altLang="en-US" sz="2600" dirty="0">
                <a:latin typeface="Times New Roman" panose="02020603050405020304" pitchFamily="18" charset="0"/>
              </a:rPr>
              <a:t>组建足球队</a:t>
            </a:r>
            <a:r>
              <a:rPr lang="en-US" altLang="zh-CN" sz="2600" dirty="0">
                <a:latin typeface="Times New Roman" panose="02020603050405020304" pitchFamily="18" charset="0"/>
              </a:rPr>
              <a:t>).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5. The boy doesn’t like to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take piano lessons </a:t>
            </a:r>
            <a:r>
              <a:rPr lang="en-US" altLang="zh-CN" sz="2600" dirty="0">
                <a:latin typeface="Times New Roman" panose="02020603050405020304" pitchFamily="18" charset="0"/>
              </a:rPr>
              <a:t>(</a:t>
            </a:r>
            <a:r>
              <a:rPr lang="zh-CN" altLang="en-US" sz="2600" dirty="0">
                <a:latin typeface="Times New Roman" panose="02020603050405020304" pitchFamily="18" charset="0"/>
              </a:rPr>
              <a:t>上钢琴课</a:t>
            </a:r>
            <a:r>
              <a:rPr lang="en-US" altLang="zh-CN" sz="2600" dirty="0">
                <a:latin typeface="Times New Roman" panose="02020603050405020304" pitchFamily="18" charset="0"/>
              </a:rPr>
              <a:t>). </a:t>
            </a:r>
            <a:endParaRPr lang="zh-C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84888" y="3141663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292725" y="3933825"/>
            <a:ext cx="863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795963" y="4365625"/>
            <a:ext cx="21605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708400" y="5084763"/>
            <a:ext cx="29511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995738" y="5516563"/>
            <a:ext cx="25209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减号 17"/>
          <p:cNvSpPr/>
          <p:nvPr/>
        </p:nvSpPr>
        <p:spPr bwMode="auto">
          <a:xfrm>
            <a:off x="5795963" y="1968500"/>
            <a:ext cx="1800225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9" name="减号 18"/>
          <p:cNvSpPr/>
          <p:nvPr/>
        </p:nvSpPr>
        <p:spPr bwMode="auto">
          <a:xfrm>
            <a:off x="5076825" y="2852738"/>
            <a:ext cx="1223963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减号 19"/>
          <p:cNvSpPr/>
          <p:nvPr/>
        </p:nvSpPr>
        <p:spPr bwMode="auto">
          <a:xfrm>
            <a:off x="5435600" y="3357563"/>
            <a:ext cx="2881313" cy="1584325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1" name="减号 20"/>
          <p:cNvSpPr/>
          <p:nvPr/>
        </p:nvSpPr>
        <p:spPr bwMode="auto">
          <a:xfrm>
            <a:off x="3132138" y="4005263"/>
            <a:ext cx="4032250" cy="1584325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2" name="减号 21"/>
          <p:cNvSpPr/>
          <p:nvPr/>
        </p:nvSpPr>
        <p:spPr bwMode="auto">
          <a:xfrm>
            <a:off x="3563938" y="4508500"/>
            <a:ext cx="3384550" cy="1584325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直接连接符 51"/>
          <p:cNvCxnSpPr/>
          <p:nvPr/>
        </p:nvCxnSpPr>
        <p:spPr>
          <a:xfrm flipH="1">
            <a:off x="2268538" y="4192588"/>
            <a:ext cx="574675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427538" y="4911725"/>
            <a:ext cx="215900" cy="57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724525" y="4767263"/>
            <a:ext cx="287338" cy="57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443663" y="3832225"/>
            <a:ext cx="649287" cy="331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6227763" y="3182938"/>
            <a:ext cx="792162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4643438" y="2608263"/>
            <a:ext cx="433387" cy="674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3708400" y="2247900"/>
            <a:ext cx="215900" cy="935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Text Box 2"/>
          <p:cNvSpPr txBox="1">
            <a:spLocks noChangeArrowheads="1"/>
          </p:cNvSpPr>
          <p:nvPr/>
        </p:nvSpPr>
        <p:spPr bwMode="auto">
          <a:xfrm>
            <a:off x="3059113" y="911225"/>
            <a:ext cx="3097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Brainstorming</a:t>
            </a:r>
            <a:endParaRPr lang="zh-CN" altLang="en-US" sz="36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700338" y="3040063"/>
            <a:ext cx="3816350" cy="19431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What jobs do you know?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815826"/>
            <a:ext cx="1654878" cy="109883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5" y="5272210"/>
            <a:ext cx="1728192" cy="11322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3760043"/>
            <a:ext cx="1497006" cy="120855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6096" y="4984178"/>
            <a:ext cx="1584176" cy="125089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224" y="2247875"/>
            <a:ext cx="1757360" cy="11521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832" y="1671811"/>
            <a:ext cx="1584176" cy="114617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419475" y="2463800"/>
            <a:ext cx="865188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actor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076825" y="2679700"/>
            <a:ext cx="1079500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doctor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732588" y="3040063"/>
            <a:ext cx="792162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pilot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948488" y="4695825"/>
            <a:ext cx="1223962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violinist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24525" y="5991225"/>
            <a:ext cx="1223963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pianist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851275" y="6208713"/>
            <a:ext cx="1441450" cy="4603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engineer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H="1">
            <a:off x="3132138" y="4840288"/>
            <a:ext cx="43180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75656" y="4912171"/>
            <a:ext cx="1800200" cy="127533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979613" y="5991225"/>
            <a:ext cx="1008062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driver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9552" y="3544019"/>
            <a:ext cx="1815376" cy="121922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971550" y="4408488"/>
            <a:ext cx="863600" cy="4603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cook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 flipH="1" flipV="1">
            <a:off x="2484438" y="3182938"/>
            <a:ext cx="574675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269312" y="2175867"/>
            <a:ext cx="1593309" cy="123653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79388" y="1816100"/>
            <a:ext cx="2520950" cy="4603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basketball player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39750" y="620713"/>
            <a:ext cx="1831975" cy="584200"/>
          </a:xfrm>
          <a:prstGeom prst="rect">
            <a:avLst/>
          </a:prstGeom>
          <a:solidFill>
            <a:srgbClr val="99CC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200" b="1" dirty="0">
                <a:latin typeface="+mn-ea"/>
                <a:sym typeface="+mn-ea"/>
              </a:rPr>
              <a:t>情景导入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9" grpId="0" animBg="1"/>
      <p:bldP spid="42" grpId="0" animBg="1"/>
      <p:bldP spid="45" grpId="0" animBg="1"/>
      <p:bldP spid="48" grpId="0" animBg="1"/>
      <p:bldP spid="51" grpId="0" animBg="1"/>
      <p:bldP spid="55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esktop\课件图标\254595beeb2afc1a25e62357777487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557338"/>
            <a:ext cx="6840538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827088" y="836613"/>
            <a:ext cx="7705725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Do you have any New Year’s Resolutions?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19250" y="2060575"/>
            <a:ext cx="62658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New Year’s Resolutions</a:t>
            </a:r>
          </a:p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Next year, I’m going to:</a:t>
            </a:r>
          </a:p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visit Hainan with my parents by plane</a:t>
            </a:r>
          </a:p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get a new toy</a:t>
            </a:r>
          </a:p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learn to play the piano</a:t>
            </a:r>
          </a:p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make the soccer team</a:t>
            </a:r>
          </a:p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get good grades</a:t>
            </a:r>
          </a:p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eat healthier food</a:t>
            </a:r>
          </a:p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get lots of exercise</a:t>
            </a:r>
          </a:p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…</a:t>
            </a:r>
            <a:endParaRPr lang="zh-CN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3743325" cy="719138"/>
          </a:xfrm>
        </p:spPr>
        <p:txBody>
          <a:bodyPr>
            <a:normAutofit fontScale="90000"/>
          </a:bodyPr>
          <a:lstStyle/>
          <a:p>
            <a:pPr defTabSz="913130">
              <a:defRPr/>
            </a:pPr>
            <a:r>
              <a:rPr lang="en-US" altLang="zh-CN" sz="45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Pair work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00138" y="2616200"/>
            <a:ext cx="7186612" cy="3455988"/>
          </a:xfrm>
          <a:ln w="28575">
            <a:solidFill>
              <a:srgbClr val="92D050"/>
            </a:solidFill>
            <a:prstDash val="dash"/>
            <a:miter lim="800000"/>
          </a:ln>
        </p:spPr>
        <p:txBody>
          <a:bodyPr wrap="none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A: What are you going to do next year?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B: Well, I’m going to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take guitar lessons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. I really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love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music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A: Sounds interesting. I’m going to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learn a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foreign language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B : Are you? Great! But 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foreign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languages are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not for me.</a:t>
            </a:r>
          </a:p>
        </p:txBody>
      </p:sp>
      <p:sp>
        <p:nvSpPr>
          <p:cNvPr id="11268" name="线形标注 2(带强调线) 4"/>
          <p:cNvSpPr/>
          <p:nvPr/>
        </p:nvSpPr>
        <p:spPr bwMode="auto">
          <a:xfrm>
            <a:off x="5867400" y="5562600"/>
            <a:ext cx="2952750" cy="838200"/>
          </a:xfrm>
          <a:prstGeom prst="accentCallout2">
            <a:avLst>
              <a:gd name="adj1" fmla="val 23148"/>
              <a:gd name="adj2" fmla="val -3972"/>
              <a:gd name="adj3" fmla="val 23148"/>
              <a:gd name="adj4" fmla="val -11620"/>
              <a:gd name="adj5" fmla="val -14175"/>
              <a:gd name="adj6" fmla="val -19776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foreign  adj.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外国的 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foreigner  n.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外国人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23850" y="1196975"/>
            <a:ext cx="84248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Work in pairs and tell your partners your own New Year’s resolutions. Use the conversation below as a model.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nimBg="1"/>
      <p:bldP spid="112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4488" y="3435350"/>
          <a:ext cx="2116137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3" imgW="1095375" imgH="1590675" progId="Paint.Picture">
                  <p:embed/>
                </p:oleObj>
              </mc:Choice>
              <mc:Fallback>
                <p:oleObj r:id="rId3" imgW="1095375" imgH="159067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3435350"/>
                        <a:ext cx="2116137" cy="288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799263" y="2195513"/>
          <a:ext cx="2116137" cy="333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5" imgW="1076325" imgH="1562100" progId="Paint.Picture">
                  <p:embed/>
                </p:oleObj>
              </mc:Choice>
              <mc:Fallback>
                <p:oleObj r:id="rId5" imgW="1076325" imgH="15621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2195513"/>
                        <a:ext cx="2116137" cy="333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627313" y="2060575"/>
            <a:ext cx="4130675" cy="3108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7" rIns="91435" bIns="45717"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New Year’s Resolutions</a:t>
            </a:r>
          </a:p>
          <a:p>
            <a:pPr eaLnBrk="0" hangingPunct="0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Next year, I’m going to:</a:t>
            </a:r>
          </a:p>
          <a:p>
            <a:pPr eaLnBrk="0" hangingPunct="0">
              <a:defRPr/>
            </a:pPr>
            <a:r>
              <a:rPr lang="en-US" altLang="zh-CN" sz="2800" b="1" dirty="0"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1. learn to play the piano</a:t>
            </a:r>
          </a:p>
          <a:p>
            <a:pPr eaLnBrk="0" hangingPunct="0">
              <a:defRPr/>
            </a:pPr>
            <a:r>
              <a:rPr lang="en-US" altLang="zh-CN" sz="2800" b="1" dirty="0"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2. make the soccer team</a:t>
            </a:r>
          </a:p>
          <a:p>
            <a:pPr eaLnBrk="0" hangingPunct="0">
              <a:defRPr/>
            </a:pPr>
            <a:r>
              <a:rPr lang="en-US" altLang="zh-CN" sz="2800" b="1" dirty="0"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3. get good grades</a:t>
            </a:r>
          </a:p>
          <a:p>
            <a:pPr eaLnBrk="0" hangingPunct="0">
              <a:defRPr/>
            </a:pPr>
            <a:r>
              <a:rPr lang="en-US" altLang="zh-CN" sz="2800" b="1" dirty="0"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4. eat healthier food</a:t>
            </a:r>
          </a:p>
          <a:p>
            <a:pPr eaLnBrk="0" hangingPunct="0">
              <a:defRPr/>
            </a:pPr>
            <a:r>
              <a:rPr lang="en-US" altLang="zh-CN" sz="2800" b="1" dirty="0"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5. get lots of exercise</a:t>
            </a:r>
            <a:endParaRPr lang="zh-CN" altLang="zh-CN" sz="2800" b="1" dirty="0">
              <a:latin typeface="Times New Roman" panose="02020603050405020304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981200" y="4319588"/>
            <a:ext cx="4333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2000250" y="5795963"/>
            <a:ext cx="4333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8431213" y="4991100"/>
            <a:ext cx="4333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8432800" y="3275013"/>
            <a:ext cx="4333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65138" y="1925638"/>
          <a:ext cx="2144712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7" imgW="1666875" imgH="2447925" progId="Paint.Picture">
                  <p:embed/>
                </p:oleObj>
              </mc:Choice>
              <mc:Fallback>
                <p:oleObj r:id="rId7" imgW="1666875" imgH="244792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8151"/>
                      <a:stretch>
                        <a:fillRect/>
                      </a:stretch>
                    </p:blipFill>
                    <p:spPr bwMode="auto">
                      <a:xfrm>
                        <a:off x="465138" y="1925638"/>
                        <a:ext cx="2144712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2097088" y="2827338"/>
            <a:ext cx="4318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035" name="Text Box 16"/>
          <p:cNvSpPr txBox="1">
            <a:spLocks noChangeArrowheads="1"/>
          </p:cNvSpPr>
          <p:nvPr/>
        </p:nvSpPr>
        <p:spPr bwMode="auto">
          <a:xfrm>
            <a:off x="250825" y="13414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1a</a:t>
            </a:r>
            <a:r>
              <a:rPr lang="en-US" altLang="zh-CN" sz="2800" b="1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Match the pictures with the New Year’s resolutions. </a:t>
            </a:r>
          </a:p>
        </p:txBody>
      </p:sp>
      <p:sp>
        <p:nvSpPr>
          <p:cNvPr id="1036" name="TextBox 11"/>
          <p:cNvSpPr txBox="1">
            <a:spLocks noChangeArrowheads="1"/>
          </p:cNvSpPr>
          <p:nvPr/>
        </p:nvSpPr>
        <p:spPr bwMode="auto">
          <a:xfrm>
            <a:off x="0" y="620713"/>
            <a:ext cx="2484438" cy="646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0000"/>
                </a:solidFill>
              </a:rPr>
              <a:t>导学达标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8" descr="A000220150318J43PPI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052513"/>
            <a:ext cx="6808787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33375" y="620713"/>
            <a:ext cx="8991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1c</a:t>
            </a:r>
            <a:r>
              <a:rPr lang="en-US" altLang="zh-CN" sz="2800" b="1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Listen and circle the resolutions you </a:t>
            </a:r>
          </a:p>
          <a:p>
            <a:r>
              <a:rPr lang="en-US" altLang="zh-CN" sz="2800" b="1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hear in 1a.</a:t>
            </a:r>
            <a:endParaRPr lang="zh-CN" altLang="zh-CN" sz="2800" b="1">
              <a:solidFill>
                <a:srgbClr val="0033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331913" y="1989138"/>
            <a:ext cx="5256212" cy="36353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546" tIns="35273" rIns="70546" bIns="35273">
            <a:spAutoFit/>
          </a:bodyPr>
          <a:lstStyle>
            <a:lvl1pPr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1.  learn to play an instrument</a:t>
            </a:r>
          </a:p>
          <a:p>
            <a:pPr>
              <a:lnSpc>
                <a:spcPct val="17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2.  make the soccer team</a:t>
            </a:r>
          </a:p>
          <a:p>
            <a:pPr>
              <a:lnSpc>
                <a:spcPct val="17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3.  get good grades</a:t>
            </a:r>
          </a:p>
          <a:p>
            <a:pPr>
              <a:lnSpc>
                <a:spcPct val="17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4.  eat healthier food</a:t>
            </a:r>
          </a:p>
          <a:p>
            <a:pPr>
              <a:lnSpc>
                <a:spcPct val="17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5.  get lots of exercise</a:t>
            </a:r>
          </a:p>
        </p:txBody>
      </p:sp>
      <p:sp>
        <p:nvSpPr>
          <p:cNvPr id="13317" name="Oval 2"/>
          <p:cNvSpPr>
            <a:spLocks noChangeArrowheads="1"/>
          </p:cNvSpPr>
          <p:nvPr/>
        </p:nvSpPr>
        <p:spPr bwMode="auto">
          <a:xfrm>
            <a:off x="1619250" y="3716338"/>
            <a:ext cx="2879725" cy="5762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704850" eaLnBrk="0" hangingPunct="0"/>
            <a:endParaRPr lang="zh-CN" altLang="zh-CN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318" name="Oval 3"/>
          <p:cNvSpPr>
            <a:spLocks noChangeArrowheads="1"/>
          </p:cNvSpPr>
          <p:nvPr/>
        </p:nvSpPr>
        <p:spPr bwMode="auto">
          <a:xfrm>
            <a:off x="1619250" y="2138363"/>
            <a:ext cx="4897438" cy="7143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704850" eaLnBrk="0" hangingPunct="0"/>
            <a:endParaRPr lang="zh-CN" altLang="zh-CN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319" name="Oval 4"/>
          <p:cNvSpPr>
            <a:spLocks noChangeArrowheads="1"/>
          </p:cNvSpPr>
          <p:nvPr/>
        </p:nvSpPr>
        <p:spPr bwMode="auto">
          <a:xfrm>
            <a:off x="1619250" y="2924175"/>
            <a:ext cx="3960813" cy="6905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704850" eaLnBrk="0" hangingPunct="0"/>
            <a:endParaRPr lang="zh-CN" altLang="zh-CN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8" name="Unit06SectionB1c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214438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74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317" grpId="0" animBg="1"/>
      <p:bldP spid="13318" grpId="0" animBg="1"/>
      <p:bldP spid="133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0772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546" tIns="35273" rIns="70546" bIns="35273">
            <a:spAutoFit/>
          </a:bodyPr>
          <a:lstStyle>
            <a:lvl1pPr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1d  </a:t>
            </a:r>
            <a:r>
              <a:rPr lang="en-US" altLang="zh-CN" sz="2800" b="1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Listen again and fill in the chart.</a:t>
            </a:r>
          </a:p>
        </p:txBody>
      </p:sp>
      <p:graphicFrame>
        <p:nvGraphicFramePr>
          <p:cNvPr id="14339" name="Group 3"/>
          <p:cNvGraphicFramePr>
            <a:graphicFrameLocks noGrp="1"/>
          </p:cNvGraphicFramePr>
          <p:nvPr/>
        </p:nvGraphicFramePr>
        <p:xfrm>
          <a:off x="1187450" y="1700213"/>
          <a:ext cx="5562600" cy="381000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475">
                <a:tc>
                  <a:txBody>
                    <a:bodyPr/>
                    <a:lstStyle/>
                    <a:p>
                      <a:pPr marL="0" marR="0" lvl="0" indent="0" algn="ctr" defTabSz="7048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0546" marR="70546" marT="35273" marB="3527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are they going to do it?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0546" marR="70546" marT="35273" marB="3527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7048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Lucy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0546" marR="70546" marT="35273" marB="3527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048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0546" marR="70546" marT="35273" marB="3527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7048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0546" marR="70546" marT="35273" marB="3527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048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0546" marR="70546" marT="35273" marB="3527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7048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0546" marR="70546" marT="35273" marB="3527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048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0546" marR="70546" marT="35273" marB="3527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61" name="Text Box 22"/>
          <p:cNvSpPr txBox="1">
            <a:spLocks noChangeArrowheads="1"/>
          </p:cNvSpPr>
          <p:nvPr/>
        </p:nvSpPr>
        <p:spPr bwMode="auto">
          <a:xfrm>
            <a:off x="2268538" y="3284538"/>
            <a:ext cx="49149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546" tIns="35273" rIns="70546" bIns="35273">
            <a:spAutoFit/>
          </a:bodyPr>
          <a:lstStyle>
            <a:lvl1pPr marL="352425" indent="-352425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She’s going to study hard and do </a:t>
            </a:r>
          </a:p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her homework every day.</a:t>
            </a:r>
          </a:p>
        </p:txBody>
      </p:sp>
      <p:sp>
        <p:nvSpPr>
          <p:cNvPr id="14362" name="Text Box 23"/>
          <p:cNvSpPr txBox="1">
            <a:spLocks noChangeArrowheads="1"/>
          </p:cNvSpPr>
          <p:nvPr/>
        </p:nvSpPr>
        <p:spPr bwMode="auto">
          <a:xfrm>
            <a:off x="2195513" y="2492375"/>
            <a:ext cx="5022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546" tIns="35273" rIns="70546" bIns="35273">
            <a:spAutoFit/>
          </a:bodyPr>
          <a:lstStyle>
            <a:lvl1pPr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She’s going to take piano lessons. </a:t>
            </a:r>
          </a:p>
        </p:txBody>
      </p:sp>
      <p:sp>
        <p:nvSpPr>
          <p:cNvPr id="14367" name="Text Box 23"/>
          <p:cNvSpPr txBox="1">
            <a:spLocks noChangeArrowheads="1"/>
          </p:cNvSpPr>
          <p:nvPr/>
        </p:nvSpPr>
        <p:spPr bwMode="auto">
          <a:xfrm>
            <a:off x="2124075" y="4221163"/>
            <a:ext cx="446405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546" tIns="35273" rIns="70546" bIns="35273">
            <a:spAutoFit/>
          </a:bodyPr>
          <a:lstStyle>
            <a:lvl1pPr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04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He’s going to practice really hard, and this summer he’s going to go to a soccer camp. </a:t>
            </a:r>
          </a:p>
        </p:txBody>
      </p:sp>
      <p:pic>
        <p:nvPicPr>
          <p:cNvPr id="7" name="Unit06SectionB1d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765175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92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361" grpId="0"/>
      <p:bldP spid="14362" grpId="0"/>
      <p:bldP spid="143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POCKET_SHAPE_SH" val="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POCKET_SHAPE_SH" val="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918</Words>
  <Application>Microsoft Office PowerPoint</Application>
  <PresentationFormat>全屏显示(4:3)</PresentationFormat>
  <Paragraphs>148</Paragraphs>
  <Slides>16</Slides>
  <Notes>0</Notes>
  <HiddenSlides>0</HiddenSlides>
  <MMClips>2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黑体</vt:lpstr>
      <vt:lpstr>华文楷体</vt:lpstr>
      <vt:lpstr>隶书</vt:lpstr>
      <vt:lpstr>宋体</vt:lpstr>
      <vt:lpstr>微软雅黑</vt:lpstr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WWW.2PPT.COM
</vt:lpstr>
      <vt:lpstr>Bitmap Image</vt:lpstr>
      <vt:lpstr>PowerPoint 演示文稿</vt:lpstr>
      <vt:lpstr> 1.掌握以下单词和短语resolution, team, foreign, learn to play the piano, make the soccer team等。 2.通过听取关键词，能捕捉有效信息，独立完成听力任务。 3.通过小组活动，能够运用课时核心词汇和句型进行对话。 4.通过具体情境下的语言学习，能够自由的进行相关话题的口语输出。  </vt:lpstr>
      <vt:lpstr>PowerPoint 演示文稿</vt:lpstr>
      <vt:lpstr>PowerPoint 演示文稿</vt:lpstr>
      <vt:lpstr>PowerPoint 演示文稿</vt:lpstr>
      <vt:lpstr> Pair work</vt:lpstr>
      <vt:lpstr>PowerPoint 演示文稿</vt:lpstr>
      <vt:lpstr>PowerPoint 演示文稿</vt:lpstr>
      <vt:lpstr>PowerPoint 演示文稿</vt:lpstr>
      <vt:lpstr>Group works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2016-08-01T07:47:00Z</dcterms:created>
  <dcterms:modified xsi:type="dcterms:W3CDTF">2023-01-17T01:26:04Z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13E13D8F3981485E93935822A7EC50EC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