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59" r:id="rId3"/>
    <p:sldId id="381" r:id="rId4"/>
    <p:sldId id="382" r:id="rId5"/>
    <p:sldId id="383" r:id="rId6"/>
    <p:sldId id="384" r:id="rId7"/>
    <p:sldId id="385" r:id="rId8"/>
    <p:sldId id="386" r:id="rId9"/>
    <p:sldId id="387" r:id="rId10"/>
    <p:sldId id="388" r:id="rId11"/>
    <p:sldId id="390" r:id="rId12"/>
    <p:sldId id="395" r:id="rId13"/>
    <p:sldId id="403" r:id="rId14"/>
    <p:sldId id="397" r:id="rId15"/>
    <p:sldId id="398" r:id="rId16"/>
    <p:sldId id="399" r:id="rId17"/>
    <p:sldId id="401" r:id="rId18"/>
  </p:sldIdLst>
  <p:sldSz cx="9144000" cy="5143500" type="screen16x9"/>
  <p:notesSz cx="7104063" cy="10234613"/>
  <p:custDataLst>
    <p:tags r:id="rId21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7">
          <p15:clr>
            <a:srgbClr val="A4A3A4"/>
          </p15:clr>
        </p15:guide>
        <p15:guide id="2" pos="28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37">
          <p15:clr>
            <a:srgbClr val="A4A3A4"/>
          </p15:clr>
        </p15:guide>
        <p15:guide id="2" pos="22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418C5"/>
    <a:srgbClr val="4F855D"/>
    <a:srgbClr val="B2B2B2"/>
    <a:srgbClr val="202020"/>
    <a:srgbClr val="323232"/>
    <a:srgbClr val="CC3300"/>
    <a:srgbClr val="CC0000"/>
    <a:srgbClr val="FF33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-96" y="-618"/>
      </p:cViewPr>
      <p:guideLst>
        <p:guide orient="horz" pos="1627"/>
        <p:guide pos="287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4038" y="-96"/>
      </p:cViewPr>
      <p:guideLst>
        <p:guide orient="horz" pos="3237"/>
        <p:guide pos="2232"/>
      </p:guideLst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115" y="992223"/>
            <a:ext cx="6858675" cy="1640251"/>
          </a:xfrm>
        </p:spPr>
        <p:txBody>
          <a:bodyPr anchor="b">
            <a:normAutofit/>
          </a:bodyPr>
          <a:lstStyle>
            <a:lvl1pPr algn="ctr">
              <a:defRPr sz="4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115" y="2701528"/>
            <a:ext cx="6858675" cy="124182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14321" y="9028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知识讲解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14321" y="9028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随</a:t>
            </a:r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堂训练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713" y="413659"/>
            <a:ext cx="7887476" cy="416922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28713" y="273844"/>
            <a:ext cx="7887476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9"/>
            </p:custDataLst>
          </p:nvPr>
        </p:nvSpPr>
        <p:spPr>
          <a:xfrm>
            <a:off x="628713" y="1369219"/>
            <a:ext cx="7887476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714" y="4767264"/>
            <a:ext cx="2057603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9249" y="4767264"/>
            <a:ext cx="3086404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8588" y="4767264"/>
            <a:ext cx="2057603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0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-16194" y="-476"/>
            <a:ext cx="9158713" cy="5166360"/>
          </a:xfrm>
          <a:prstGeom prst="rect">
            <a:avLst/>
          </a:prstGeom>
          <a:solidFill>
            <a:srgbClr val="E2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pic>
        <p:nvPicPr>
          <p:cNvPr id="15" name="图片 14" descr="LOGO"/>
          <p:cNvPicPr>
            <a:picLocks noChangeAspect="1"/>
          </p:cNvPicPr>
          <p:nvPr userDrawn="1"/>
        </p:nvPicPr>
        <p:blipFill>
          <a:blip r:embed="rId11" cstate="email"/>
          <a:stretch>
            <a:fillRect/>
          </a:stretch>
        </p:blipFill>
        <p:spPr>
          <a:xfrm>
            <a:off x="7842229" y="92393"/>
            <a:ext cx="1135016" cy="343853"/>
          </a:xfrm>
          <a:prstGeom prst="rect">
            <a:avLst/>
          </a:prstGeom>
        </p:spPr>
      </p:pic>
      <p:grpSp>
        <p:nvGrpSpPr>
          <p:cNvPr id="8" name="组合 7"/>
          <p:cNvGrpSpPr/>
          <p:nvPr userDrawn="1"/>
        </p:nvGrpSpPr>
        <p:grpSpPr>
          <a:xfrm>
            <a:off x="-18576" y="5018723"/>
            <a:ext cx="9160619" cy="146685"/>
            <a:chOff x="-22" y="7904"/>
            <a:chExt cx="14533" cy="308"/>
          </a:xfrm>
        </p:grpSpPr>
        <p:sp>
          <p:nvSpPr>
            <p:cNvPr id="9" name="矩形 8"/>
            <p:cNvSpPr/>
            <p:nvPr userDrawn="1"/>
          </p:nvSpPr>
          <p:spPr>
            <a:xfrm>
              <a:off x="-22" y="7904"/>
              <a:ext cx="10915" cy="309"/>
            </a:xfrm>
            <a:prstGeom prst="rect">
              <a:avLst/>
            </a:prstGeom>
            <a:solidFill>
              <a:srgbClr val="00A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9457" y="7904"/>
              <a:ext cx="5055" cy="309"/>
            </a:xfrm>
            <a:prstGeom prst="rect">
              <a:avLst/>
            </a:prstGeom>
            <a:solidFill>
              <a:srgbClr val="E756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5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8.xml"/><Relationship Id="rId6" Type="http://schemas.openxmlformats.org/officeDocument/2006/relationships/image" Target="../media/image3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3356586" y="313868"/>
            <a:ext cx="2360913" cy="284693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b="1" dirty="0" smtClean="0">
                <a:ln>
                  <a:noFill/>
                </a:ln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第五章   生活中的轴对称</a:t>
            </a:r>
          </a:p>
        </p:txBody>
      </p:sp>
      <p:grpSp>
        <p:nvGrpSpPr>
          <p:cNvPr id="29" name="组合 28"/>
          <p:cNvGrpSpPr/>
          <p:nvPr/>
        </p:nvGrpSpPr>
        <p:grpSpPr>
          <a:xfrm flipV="1">
            <a:off x="5678608" y="439263"/>
            <a:ext cx="1467803" cy="57150"/>
            <a:chOff x="11867" y="1528"/>
            <a:chExt cx="3966" cy="120"/>
          </a:xfrm>
        </p:grpSpPr>
        <p:cxnSp>
          <p:nvCxnSpPr>
            <p:cNvPr id="10" name="直接连接符 9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" name="组合 15"/>
          <p:cNvGrpSpPr/>
          <p:nvPr/>
        </p:nvGrpSpPr>
        <p:grpSpPr>
          <a:xfrm flipV="1">
            <a:off x="1888783" y="422452"/>
            <a:ext cx="1467803" cy="57150"/>
            <a:chOff x="11867" y="1528"/>
            <a:chExt cx="3966" cy="120"/>
          </a:xfrm>
        </p:grpSpPr>
        <p:cxnSp>
          <p:nvCxnSpPr>
            <p:cNvPr id="18" name="直接连接符 17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矩形 18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0" y="1841732"/>
            <a:ext cx="9144000" cy="700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pPr algn="ctr"/>
            <a:r>
              <a:rPr sz="4100" b="1" dirty="0">
                <a:solidFill>
                  <a:srgbClr val="00B0F0"/>
                </a:solidFill>
                <a:latin typeface="+mn-ea"/>
                <a:sym typeface="宋体" panose="02010600030101010101" pitchFamily="2" charset="-122"/>
              </a:rPr>
              <a:t>利用轴对称进行设计</a:t>
            </a:r>
          </a:p>
        </p:txBody>
      </p:sp>
      <p:sp>
        <p:nvSpPr>
          <p:cNvPr id="28" name="矩形 27"/>
          <p:cNvSpPr/>
          <p:nvPr/>
        </p:nvSpPr>
        <p:spPr>
          <a:xfrm>
            <a:off x="-12245" y="4313667"/>
            <a:ext cx="9156245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文本占位符 1072129"/>
          <p:cNvSpPr>
            <a:spLocks noGrp="1"/>
          </p:cNvSpPr>
          <p:nvPr>
            <p:ph type="body" idx="4294967295"/>
          </p:nvPr>
        </p:nvSpPr>
        <p:spPr>
          <a:xfrm>
            <a:off x="1199198" y="1978820"/>
            <a:ext cx="6633210" cy="1296829"/>
          </a:xfrm>
        </p:spPr>
        <p:txBody>
          <a:bodyPr>
            <a:normAutofit/>
          </a:bodyPr>
          <a:lstStyle/>
          <a:p>
            <a:pPr algn="just" fontAlgn="auto">
              <a:lnSpc>
                <a:spcPct val="150000"/>
              </a:lnSpc>
              <a:buNone/>
            </a:pPr>
            <a:r>
              <a:rPr lang="zh-CN" altLang="en-US" b="1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b="1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b="1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）如果将正方形的纸按上面方式对折三次（如图所示），然后沿圆弧剪开，去掉较小部分，展开后结果又会怎样？为什么？</a:t>
            </a:r>
          </a:p>
        </p:txBody>
      </p:sp>
      <p:grpSp>
        <p:nvGrpSpPr>
          <p:cNvPr id="1072132" name="组合 1072131"/>
          <p:cNvGrpSpPr/>
          <p:nvPr/>
        </p:nvGrpSpPr>
        <p:grpSpPr>
          <a:xfrm>
            <a:off x="4193832" y="444343"/>
            <a:ext cx="1165622" cy="1079897"/>
            <a:chOff x="1056" y="1584"/>
            <a:chExt cx="432" cy="384"/>
          </a:xfrm>
        </p:grpSpPr>
        <p:sp>
          <p:nvSpPr>
            <p:cNvPr id="1072133" name="等腰三角形 1072132"/>
            <p:cNvSpPr/>
            <p:nvPr/>
          </p:nvSpPr>
          <p:spPr>
            <a:xfrm>
              <a:off x="1056" y="1584"/>
              <a:ext cx="432" cy="384"/>
            </a:xfrm>
            <a:prstGeom prst="triangle">
              <a:avLst>
                <a:gd name="adj" fmla="val 97727"/>
              </a:avLst>
            </a:prstGeom>
            <a:solidFill>
              <a:schemeClr val="accent1"/>
            </a:solidFill>
            <a:ln w="12700" cap="sq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2134" name="任意多边形 1072133"/>
            <p:cNvSpPr/>
            <p:nvPr/>
          </p:nvSpPr>
          <p:spPr>
            <a:xfrm>
              <a:off x="1200" y="1824"/>
              <a:ext cx="96" cy="144"/>
            </a:xfrm>
            <a:custGeom>
              <a:avLst/>
              <a:gdLst/>
              <a:ahLst/>
              <a:cxnLst/>
              <a:rect l="0" t="0" r="0" b="0"/>
              <a:pathLst>
                <a:path w="96" h="144">
                  <a:moveTo>
                    <a:pt x="0" y="0"/>
                  </a:moveTo>
                  <a:cubicBezTo>
                    <a:pt x="44" y="60"/>
                    <a:pt x="88" y="120"/>
                    <a:pt x="96" y="144"/>
                  </a:cubicBezTo>
                </a:path>
              </a:pathLst>
            </a:custGeom>
            <a:noFill/>
            <a:ln w="28575" cap="flat" cmpd="sng">
              <a:solidFill>
                <a:schemeClr val="bg2">
                  <a:alpha val="100000"/>
                </a:schemeClr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72135" name="矩形 1072134"/>
          <p:cNvSpPr/>
          <p:nvPr/>
        </p:nvSpPr>
        <p:spPr>
          <a:xfrm>
            <a:off x="1199198" y="3447574"/>
            <a:ext cx="6798945" cy="484748"/>
          </a:xfrm>
          <a:prstGeom prst="rect">
            <a:avLst/>
          </a:prstGeom>
          <a:noFill/>
          <a:ln w="12700"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just" fontAlgn="auto">
              <a:lnSpc>
                <a:spcPct val="150000"/>
              </a:lnSpc>
              <a:spcBef>
                <a:spcPct val="50000"/>
              </a:spcBef>
              <a:buClr>
                <a:schemeClr val="tx2"/>
              </a:buClr>
              <a:buSzPct val="90000"/>
              <a:buFont typeface="Symbol" panose="05050102010706020507" pitchFamily="18" charset="2"/>
            </a:pPr>
            <a:r>
              <a:rPr lang="zh-CN" altLang="en-US" sz="1800" b="1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1800" b="1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1800" b="1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）当纸对折两次后，剪出的图案至少有几条对称轴？三次呢？</a:t>
            </a:r>
            <a:endParaRPr lang="zh-CN" altLang="en-US" sz="1800" b="1" dirty="0">
              <a:solidFill>
                <a:srgbClr val="6600FF"/>
              </a:solidFill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72136" name="矩形 1072135"/>
          <p:cNvSpPr/>
          <p:nvPr/>
        </p:nvSpPr>
        <p:spPr>
          <a:xfrm>
            <a:off x="1831158" y="2713196"/>
            <a:ext cx="4612481" cy="484748"/>
          </a:xfrm>
          <a:prstGeom prst="rect">
            <a:avLst/>
          </a:prstGeom>
          <a:noFill/>
          <a:ln w="12700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en-US" altLang="zh-CN" sz="1800" b="1" dirty="0">
                <a:latin typeface="Times New Roman" panose="02020603050405020304" pitchFamily="18" charset="0"/>
              </a:rPr>
              <a:t> </a:t>
            </a:r>
            <a:r>
              <a:rPr lang="zh-CN" altLang="en-US" sz="18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实际上相当于折出了正方形的四条对称轴。</a:t>
            </a:r>
          </a:p>
        </p:txBody>
      </p:sp>
      <p:sp>
        <p:nvSpPr>
          <p:cNvPr id="1072137" name="矩形 1072136"/>
          <p:cNvSpPr/>
          <p:nvPr/>
        </p:nvSpPr>
        <p:spPr>
          <a:xfrm>
            <a:off x="1829993" y="3824526"/>
            <a:ext cx="4787208" cy="1038746"/>
          </a:xfrm>
          <a:prstGeom prst="rect">
            <a:avLst/>
          </a:prstGeom>
          <a:noFill/>
          <a:ln w="50800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algn="just" fontAlgn="auto">
              <a:lnSpc>
                <a:spcPct val="150000"/>
              </a:lnSpc>
              <a:spcBef>
                <a:spcPct val="50000"/>
              </a:spcBef>
              <a:buClr>
                <a:schemeClr val="tx2"/>
              </a:buClr>
              <a:buSzPct val="90000"/>
              <a:buFont typeface="Symbol" panose="05050102010706020507" pitchFamily="18" charset="2"/>
            </a:pPr>
            <a:r>
              <a:rPr lang="zh-CN" altLang="en-US" sz="18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当纸对折两次剪出的图案至少有两条对称轴；</a:t>
            </a:r>
          </a:p>
          <a:p>
            <a:pPr algn="just" fontAlgn="auto">
              <a:lnSpc>
                <a:spcPct val="150000"/>
              </a:lnSpc>
              <a:spcBef>
                <a:spcPct val="50000"/>
              </a:spcBef>
              <a:buClr>
                <a:schemeClr val="tx2"/>
              </a:buClr>
              <a:buSzPct val="90000"/>
              <a:buFont typeface="Symbol" panose="05050102010706020507" pitchFamily="18" charset="2"/>
            </a:pPr>
            <a:r>
              <a:rPr lang="zh-CN" altLang="en-US" sz="18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当纸对折三次剪出的图案至少有四条对称轴。</a:t>
            </a:r>
          </a:p>
        </p:txBody>
      </p:sp>
    </p:spTree>
    <p:custDataLst>
      <p:tags r:id="rId1"/>
    </p:custData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2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2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72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2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72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72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72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72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72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2130" grpId="0" build="p"/>
      <p:bldP spid="1072135" grpId="0" build="p"/>
      <p:bldP spid="1072136" grpId="0"/>
      <p:bldP spid="10721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763766" y="3489723"/>
            <a:ext cx="5562600" cy="124182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1" name="Text Box 3"/>
          <p:cNvSpPr txBox="1"/>
          <p:nvPr/>
        </p:nvSpPr>
        <p:spPr>
          <a:xfrm>
            <a:off x="1669257" y="1622584"/>
            <a:ext cx="4370546" cy="76174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 cap="flat" cmpd="sng">
            <a:solidFill>
              <a:schemeClr val="bg2"/>
            </a:solidFill>
            <a:prstDash val="sysDot"/>
            <a:miter/>
            <a:headEnd type="none" w="med" len="med"/>
            <a:tailEnd type="none" w="med" len="med"/>
          </a:ln>
          <a:effectLst>
            <a:outerShdw dist="35921" dir="2699999" algn="ctr" rotWithShape="0">
              <a:srgbClr val="D1D1D1"/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 marL="257175" indent="-257175">
              <a:spcBef>
                <a:spcPct val="5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</a:pPr>
            <a:r>
              <a:rPr lang="en-US" altLang="zh-CN" sz="1800" b="1" dirty="0">
                <a:latin typeface="Arial" panose="020B0604020202020204" pitchFamily="34" charset="0"/>
              </a:rPr>
              <a:t>1</a:t>
            </a:r>
            <a:r>
              <a:rPr lang="zh-CN" altLang="en-US" sz="1800" b="1" dirty="0">
                <a:latin typeface="Arial" panose="020B0604020202020204" pitchFamily="34" charset="0"/>
              </a:rPr>
              <a:t>、你知道下面的图案是怎样剪出的吗？</a:t>
            </a:r>
          </a:p>
          <a:p>
            <a:pPr marL="257175" indent="-257175">
              <a:spcBef>
                <a:spcPct val="5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</a:pPr>
            <a:r>
              <a:rPr lang="zh-CN" altLang="en-US" sz="1800" b="1" dirty="0">
                <a:latin typeface="Arial" panose="020B0604020202020204" pitchFamily="34" charset="0"/>
              </a:rPr>
              <a:t>你能剪出一个类似的图案吗？</a:t>
            </a:r>
          </a:p>
        </p:txBody>
      </p:sp>
      <p:sp>
        <p:nvSpPr>
          <p:cNvPr id="220168" name="Line 8"/>
          <p:cNvSpPr/>
          <p:nvPr/>
        </p:nvSpPr>
        <p:spPr>
          <a:xfrm>
            <a:off x="2303119" y="3273030"/>
            <a:ext cx="0" cy="1350169"/>
          </a:xfrm>
          <a:prstGeom prst="line">
            <a:avLst/>
          </a:prstGeom>
          <a:ln w="28575" cap="flat" cmpd="sng">
            <a:solidFill>
              <a:srgbClr val="000000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0169" name="Line 9"/>
          <p:cNvSpPr/>
          <p:nvPr/>
        </p:nvSpPr>
        <p:spPr>
          <a:xfrm>
            <a:off x="6516741" y="3273030"/>
            <a:ext cx="0" cy="1350169"/>
          </a:xfrm>
          <a:prstGeom prst="line">
            <a:avLst/>
          </a:prstGeom>
          <a:ln w="28575" cap="flat" cmpd="sng">
            <a:solidFill>
              <a:srgbClr val="000000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0170" name="Line 10"/>
          <p:cNvSpPr/>
          <p:nvPr/>
        </p:nvSpPr>
        <p:spPr>
          <a:xfrm>
            <a:off x="5057035" y="3326608"/>
            <a:ext cx="0" cy="1350169"/>
          </a:xfrm>
          <a:prstGeom prst="line">
            <a:avLst/>
          </a:prstGeom>
          <a:ln w="28575" cap="flat" cmpd="sng">
            <a:solidFill>
              <a:srgbClr val="000000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0171" name="Line 11"/>
          <p:cNvSpPr/>
          <p:nvPr/>
        </p:nvSpPr>
        <p:spPr>
          <a:xfrm>
            <a:off x="3653288" y="3326608"/>
            <a:ext cx="0" cy="1350169"/>
          </a:xfrm>
          <a:prstGeom prst="line">
            <a:avLst/>
          </a:prstGeom>
          <a:ln w="28575" cap="flat" cmpd="sng">
            <a:solidFill>
              <a:srgbClr val="000000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348619" y="312363"/>
            <a:ext cx="2316458" cy="647224"/>
            <a:chOff x="3327445" y="196489"/>
            <a:chExt cx="3088610" cy="1003300"/>
          </a:xfrm>
        </p:grpSpPr>
        <p:pic>
          <p:nvPicPr>
            <p:cNvPr id="9" name="图片 8" descr="标题2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0" name="组合 9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4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zh-CN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随堂训练</a:t>
                </a:r>
              </a:p>
            </p:txBody>
          </p:sp>
          <p:cxnSp>
            <p:nvCxnSpPr>
              <p:cNvPr id="5" name="直接连接符 4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0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20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20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20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1207296" y="723901"/>
            <a:ext cx="6253163" cy="39241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 b="1" dirty="0"/>
              <a:t>2</a:t>
            </a:r>
            <a:r>
              <a:rPr lang="zh-CN" altLang="zh-CN" sz="2100" b="1" dirty="0"/>
              <a:t>、</a:t>
            </a:r>
            <a:r>
              <a:rPr lang="zh-CN" altLang="en-US" sz="2100" b="1" dirty="0"/>
              <a:t>你能只剪一刀将长方形纸变成线面的图案吗？</a:t>
            </a:r>
            <a:endParaRPr lang="en-US" altLang="zh-CN" sz="2100" b="1" dirty="0"/>
          </a:p>
        </p:txBody>
      </p:sp>
      <p:grpSp>
        <p:nvGrpSpPr>
          <p:cNvPr id="2" name="Group 15"/>
          <p:cNvGrpSpPr/>
          <p:nvPr/>
        </p:nvGrpSpPr>
        <p:grpSpPr bwMode="auto">
          <a:xfrm>
            <a:off x="2304310" y="1319213"/>
            <a:ext cx="3348038" cy="2268141"/>
            <a:chOff x="975" y="1344"/>
            <a:chExt cx="2812" cy="1905"/>
          </a:xfrm>
        </p:grpSpPr>
        <p:sp>
          <p:nvSpPr>
            <p:cNvPr id="8209" name="Rectangle 5"/>
            <p:cNvSpPr>
              <a:spLocks noChangeArrowheads="1"/>
            </p:cNvSpPr>
            <p:nvPr/>
          </p:nvSpPr>
          <p:spPr bwMode="auto">
            <a:xfrm>
              <a:off x="975" y="1344"/>
              <a:ext cx="2812" cy="1905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10" name="AutoShape 6"/>
            <p:cNvSpPr>
              <a:spLocks noChangeArrowheads="1"/>
            </p:cNvSpPr>
            <p:nvPr/>
          </p:nvSpPr>
          <p:spPr bwMode="auto">
            <a:xfrm>
              <a:off x="1474" y="1525"/>
              <a:ext cx="409" cy="1542"/>
            </a:xfrm>
            <a:prstGeom prst="diamond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11" name="AutoShape 9"/>
            <p:cNvSpPr>
              <a:spLocks noChangeArrowheads="1"/>
            </p:cNvSpPr>
            <p:nvPr/>
          </p:nvSpPr>
          <p:spPr bwMode="auto">
            <a:xfrm>
              <a:off x="2880" y="1525"/>
              <a:ext cx="409" cy="1542"/>
            </a:xfrm>
            <a:prstGeom prst="diamond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34160" name="Line 16"/>
          <p:cNvSpPr>
            <a:spLocks noChangeShapeType="1"/>
          </p:cNvSpPr>
          <p:nvPr/>
        </p:nvSpPr>
        <p:spPr bwMode="auto">
          <a:xfrm>
            <a:off x="3924750" y="1275161"/>
            <a:ext cx="0" cy="2593181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grpSp>
        <p:nvGrpSpPr>
          <p:cNvPr id="3" name="Group 25"/>
          <p:cNvGrpSpPr/>
          <p:nvPr/>
        </p:nvGrpSpPr>
        <p:grpSpPr bwMode="auto">
          <a:xfrm>
            <a:off x="3153226" y="1275161"/>
            <a:ext cx="1658541" cy="2593181"/>
            <a:chOff x="1688" y="1207"/>
            <a:chExt cx="1393" cy="2178"/>
          </a:xfrm>
        </p:grpSpPr>
        <p:sp>
          <p:nvSpPr>
            <p:cNvPr id="8207" name="Line 17"/>
            <p:cNvSpPr>
              <a:spLocks noChangeShapeType="1"/>
            </p:cNvSpPr>
            <p:nvPr/>
          </p:nvSpPr>
          <p:spPr bwMode="auto">
            <a:xfrm>
              <a:off x="3081" y="1207"/>
              <a:ext cx="0" cy="2178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8208" name="Line 18"/>
            <p:cNvSpPr>
              <a:spLocks noChangeShapeType="1"/>
            </p:cNvSpPr>
            <p:nvPr/>
          </p:nvSpPr>
          <p:spPr bwMode="auto">
            <a:xfrm>
              <a:off x="1688" y="1207"/>
              <a:ext cx="0" cy="2178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134163" name="Line 19"/>
          <p:cNvSpPr>
            <a:spLocks noChangeShapeType="1"/>
          </p:cNvSpPr>
          <p:nvPr/>
        </p:nvSpPr>
        <p:spPr bwMode="auto">
          <a:xfrm>
            <a:off x="2087617" y="2475310"/>
            <a:ext cx="3726656" cy="0"/>
          </a:xfrm>
          <a:prstGeom prst="line">
            <a:avLst/>
          </a:prstGeom>
          <a:noFill/>
          <a:ln w="12700">
            <a:solidFill>
              <a:srgbClr val="3366FF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grpSp>
        <p:nvGrpSpPr>
          <p:cNvPr id="4" name="Group 26"/>
          <p:cNvGrpSpPr/>
          <p:nvPr/>
        </p:nvGrpSpPr>
        <p:grpSpPr bwMode="auto">
          <a:xfrm>
            <a:off x="6354816" y="1966912"/>
            <a:ext cx="917972" cy="1195388"/>
            <a:chOff x="4377" y="1888"/>
            <a:chExt cx="771" cy="1004"/>
          </a:xfrm>
        </p:grpSpPr>
        <p:sp>
          <p:nvSpPr>
            <p:cNvPr id="8203" name="Rectangle 20"/>
            <p:cNvSpPr>
              <a:spLocks noChangeArrowheads="1"/>
            </p:cNvSpPr>
            <p:nvPr/>
          </p:nvSpPr>
          <p:spPr bwMode="auto">
            <a:xfrm>
              <a:off x="4377" y="1888"/>
              <a:ext cx="703" cy="929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04" name="Rectangle 21"/>
            <p:cNvSpPr>
              <a:spLocks noChangeArrowheads="1"/>
            </p:cNvSpPr>
            <p:nvPr/>
          </p:nvSpPr>
          <p:spPr bwMode="auto">
            <a:xfrm>
              <a:off x="4396" y="1914"/>
              <a:ext cx="703" cy="929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05" name="Rectangle 22"/>
            <p:cNvSpPr>
              <a:spLocks noChangeArrowheads="1"/>
            </p:cNvSpPr>
            <p:nvPr/>
          </p:nvSpPr>
          <p:spPr bwMode="auto">
            <a:xfrm>
              <a:off x="4419" y="1933"/>
              <a:ext cx="703" cy="929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06" name="Rectangle 23"/>
            <p:cNvSpPr>
              <a:spLocks noChangeArrowheads="1"/>
            </p:cNvSpPr>
            <p:nvPr/>
          </p:nvSpPr>
          <p:spPr bwMode="auto">
            <a:xfrm>
              <a:off x="4445" y="1963"/>
              <a:ext cx="703" cy="929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34168" name="Line 24"/>
          <p:cNvSpPr>
            <a:spLocks noChangeShapeType="1"/>
          </p:cNvSpPr>
          <p:nvPr/>
        </p:nvSpPr>
        <p:spPr bwMode="auto">
          <a:xfrm flipH="1">
            <a:off x="6948938" y="2344343"/>
            <a:ext cx="323850" cy="810815"/>
          </a:xfrm>
          <a:prstGeom prst="line">
            <a:avLst/>
          </a:prstGeom>
          <a:noFill/>
          <a:ln w="12700">
            <a:solidFill>
              <a:srgbClr val="0000FF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134171" name="Text Box 27"/>
          <p:cNvSpPr txBox="1">
            <a:spLocks noChangeArrowheads="1"/>
          </p:cNvSpPr>
          <p:nvPr/>
        </p:nvSpPr>
        <p:spPr bwMode="auto">
          <a:xfrm>
            <a:off x="1980460" y="3964782"/>
            <a:ext cx="3908762" cy="39241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b="1" dirty="0"/>
              <a:t>沿虚线折叠三次后剪一刀即可．</a:t>
            </a:r>
            <a:endParaRPr lang="en-US" altLang="zh-CN" sz="2100" b="1" dirty="0"/>
          </a:p>
        </p:txBody>
      </p:sp>
    </p:spTree>
    <p:custDataLst>
      <p:tags r:id="rId1"/>
    </p:custData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4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4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4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4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4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60" grpId="0" bldLvl="0" animBg="1"/>
      <p:bldP spid="134163" grpId="0" bldLvl="0" animBg="1"/>
      <p:bldP spid="134168" grpId="0" bldLvl="0" animBg="1"/>
      <p:bldP spid="13417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624916" y="438355"/>
            <a:ext cx="2316458" cy="647224"/>
            <a:chOff x="3327445" y="196489"/>
            <a:chExt cx="3088610" cy="1003300"/>
          </a:xfrm>
        </p:grpSpPr>
        <p:pic>
          <p:nvPicPr>
            <p:cNvPr id="14" name="图片 13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5" name="组合 14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6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课堂小结</a:t>
                </a:r>
              </a:p>
            </p:txBody>
          </p:sp>
          <p:cxnSp>
            <p:nvCxnSpPr>
              <p:cNvPr id="17" name="直接连接符 16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600200" y="2625568"/>
            <a:ext cx="1341120" cy="62324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1800" b="1" dirty="0">
                <a:solidFill>
                  <a:schemeClr val="bg1"/>
                </a:solidFill>
                <a:latin typeface="Times New Roman" panose="02020603050405020304" pitchFamily="18" charset="0"/>
                <a:sym typeface="+mn-ea"/>
              </a:rPr>
              <a:t>利用轴对称设计图案</a:t>
            </a:r>
            <a:endParaRPr lang="zh-CN" altLang="zh-CN" sz="1800" b="1" dirty="0">
              <a:solidFill>
                <a:schemeClr val="bg1"/>
              </a:solidFill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366135" y="1574960"/>
            <a:ext cx="2095024" cy="6232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zh-CN" sz="1800" b="1" dirty="0">
                <a:solidFill>
                  <a:schemeClr val="bg1"/>
                </a:solidFill>
                <a:latin typeface="Times New Roman" panose="02020603050405020304" pitchFamily="18" charset="0"/>
                <a:sym typeface="+mn-ea"/>
              </a:rPr>
              <a:t>由一个平面图形得到它的轴对称图形</a:t>
            </a:r>
            <a:endParaRPr lang="zh-CN" altLang="zh-CN" sz="1800" b="1" dirty="0">
              <a:solidFill>
                <a:schemeClr val="bg1"/>
              </a:solidFill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21" name="左大括号 20"/>
          <p:cNvSpPr/>
          <p:nvPr/>
        </p:nvSpPr>
        <p:spPr bwMode="auto">
          <a:xfrm>
            <a:off x="3096258" y="1652654"/>
            <a:ext cx="177404" cy="2569368"/>
          </a:xfrm>
          <a:prstGeom prst="leftBrace">
            <a:avLst>
              <a:gd name="adj1" fmla="val 7286"/>
              <a:gd name="adj2" fmla="val 50000"/>
            </a:avLst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lIns="68580" tIns="34290" rIns="68580" bIns="34290"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366136" y="3950019"/>
            <a:ext cx="2419826" cy="34624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/>
            <a:r>
              <a:rPr lang="zh-CN" altLang="zh-CN" sz="1800" b="1" dirty="0">
                <a:solidFill>
                  <a:schemeClr val="bg1"/>
                </a:solidFill>
                <a:latin typeface="Times New Roman" panose="02020603050405020304" pitchFamily="18" charset="0"/>
                <a:sym typeface="+mn-ea"/>
              </a:rPr>
              <a:t>利用轴对称设计图案</a:t>
            </a:r>
            <a:endParaRPr lang="zh-CN" altLang="zh-CN" sz="1800" b="1" dirty="0">
              <a:solidFill>
                <a:schemeClr val="bg1"/>
              </a:solidFill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ldLvl="0" animBg="1"/>
      <p:bldP spid="20" grpId="0" bldLvl="0" animBg="1"/>
      <p:bldP spid="21" grpId="0" bldLvl="0" animBg="1"/>
      <p:bldP spid="18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304163" y="1241793"/>
            <a:ext cx="6310313" cy="131574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 anchor="ctr">
            <a:spAutoFit/>
          </a:bodyPr>
          <a:lstStyle/>
          <a:p>
            <a:pPr fontAlgn="auto">
              <a:lnSpc>
                <a:spcPct val="150000"/>
              </a:lnSpc>
              <a:defRPr/>
            </a:pPr>
            <a:r>
              <a:rPr kumimoji="1" lang="en-US" altLang="zh-CN" sz="1800" b="1" dirty="0">
                <a:solidFill>
                  <a:srgbClr val="000000"/>
                </a:solidFill>
                <a:latin typeface="思源黑体 CN Regular" panose="020B0500000000000000" charset="-122"/>
                <a:ea typeface="思源黑体 CN Regular" panose="020B0500000000000000" charset="-122"/>
                <a:cs typeface="思源黑体 CN Regular" panose="020B0500000000000000" charset="-122"/>
              </a:rPr>
              <a:t>1</a:t>
            </a:r>
            <a:r>
              <a:rPr kumimoji="1" lang="zh-CN" altLang="en-US" sz="1800" b="1" dirty="0">
                <a:solidFill>
                  <a:srgbClr val="000000"/>
                </a:solidFill>
                <a:latin typeface="思源黑体 CN Regular" panose="020B0500000000000000" charset="-122"/>
                <a:ea typeface="思源黑体 CN Regular" panose="020B0500000000000000" charset="-122"/>
                <a:cs typeface="思源黑体 CN Regular" panose="020B0500000000000000" charset="-122"/>
              </a:rPr>
              <a:t>、如图</a:t>
            </a:r>
            <a:r>
              <a:rPr kumimoji="1" lang="en-US" altLang="zh-CN" sz="1800" b="1" dirty="0">
                <a:solidFill>
                  <a:srgbClr val="000000"/>
                </a:solidFill>
                <a:latin typeface="思源黑体 CN Regular" panose="020B0500000000000000" charset="-122"/>
                <a:ea typeface="思源黑体 CN Regular" panose="020B0500000000000000" charset="-122"/>
                <a:cs typeface="思源黑体 CN Regular" panose="020B0500000000000000" charset="-122"/>
              </a:rPr>
              <a:t>1,</a:t>
            </a:r>
            <a:r>
              <a:rPr kumimoji="1" lang="zh-CN" altLang="en-US" sz="1800" b="1" dirty="0">
                <a:solidFill>
                  <a:srgbClr val="000000"/>
                </a:solidFill>
                <a:latin typeface="思源黑体 CN Regular" panose="020B0500000000000000" charset="-122"/>
                <a:ea typeface="思源黑体 CN Regular" panose="020B0500000000000000" charset="-122"/>
                <a:cs typeface="思源黑体 CN Regular" panose="020B0500000000000000" charset="-122"/>
              </a:rPr>
              <a:t>将一块正方形纸片沿对角线折叠一次，然后在得到的三角形的三个角上各挖去一个圆洞，最后将正方形纸片展开，得到的图案是（            ）</a:t>
            </a:r>
            <a:r>
              <a:rPr kumimoji="1" lang="zh-CN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思源黑体 CN Regular" panose="020B0500000000000000" charset="-122"/>
                <a:ea typeface="思源黑体 CN Regular" panose="020B0500000000000000" charset="-122"/>
                <a:cs typeface="思源黑体 CN Regular" panose="020B0500000000000000" charset="-122"/>
              </a:rPr>
              <a:t> </a:t>
            </a: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63766" y="3306367"/>
            <a:ext cx="4591050" cy="1308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40591" y="2670572"/>
            <a:ext cx="846534" cy="1944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540664" y="2027149"/>
            <a:ext cx="321471" cy="530915"/>
          </a:xfrm>
          <a:prstGeom prst="rect">
            <a:avLst/>
          </a:prstGeom>
          <a:noFill/>
          <a:ln w="31750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altLang="zh-CN" sz="30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A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260585" y="86883"/>
            <a:ext cx="2316458" cy="647224"/>
            <a:chOff x="3327445" y="196489"/>
            <a:chExt cx="3088610" cy="1003300"/>
          </a:xfrm>
        </p:grpSpPr>
        <p:pic>
          <p:nvPicPr>
            <p:cNvPr id="14" name="图片 13" descr="标题2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5" name="组合 14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6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当堂检测</a:t>
                </a:r>
              </a:p>
            </p:txBody>
          </p:sp>
          <p:cxnSp>
            <p:nvCxnSpPr>
              <p:cNvPr id="17" name="直接连接符 16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9651" y="589122"/>
            <a:ext cx="6680359" cy="13157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en-US" altLang="zh-CN" sz="1800" b="1" dirty="0">
                <a:latin typeface="思源黑体 CN Regular" panose="020B0500000000000000" charset="-122"/>
                <a:ea typeface="思源黑体 CN Regular" panose="020B0500000000000000" charset="-122"/>
                <a:cs typeface="思源黑体 CN Regular" panose="020B0500000000000000" charset="-122"/>
              </a:rPr>
              <a:t>2</a:t>
            </a:r>
            <a:r>
              <a:rPr lang="zh-CN" altLang="en-US" sz="1800" b="1" dirty="0">
                <a:latin typeface="思源黑体 CN Regular" panose="020B0500000000000000" charset="-122"/>
                <a:ea typeface="思源黑体 CN Regular" panose="020B0500000000000000" charset="-122"/>
                <a:cs typeface="思源黑体 CN Regular" panose="020B0500000000000000" charset="-122"/>
              </a:rPr>
              <a:t>、如图，将长方形纸片沿虚线</a:t>
            </a:r>
            <a:r>
              <a:rPr lang="en-US" altLang="zh-CN" sz="1800" b="1" dirty="0">
                <a:latin typeface="思源黑体 CN Regular" panose="020B0500000000000000" charset="-122"/>
                <a:ea typeface="思源黑体 CN Regular" panose="020B0500000000000000" charset="-122"/>
                <a:cs typeface="思源黑体 CN Regular" panose="020B0500000000000000" charset="-122"/>
              </a:rPr>
              <a:t>AB</a:t>
            </a:r>
            <a:r>
              <a:rPr lang="zh-CN" altLang="en-US" sz="1800" b="1" dirty="0">
                <a:latin typeface="思源黑体 CN Regular" panose="020B0500000000000000" charset="-122"/>
                <a:ea typeface="思源黑体 CN Regular" panose="020B0500000000000000" charset="-122"/>
                <a:cs typeface="思源黑体 CN Regular" panose="020B0500000000000000" charset="-122"/>
              </a:rPr>
              <a:t>按箭头方向向右对折，然后沿</a:t>
            </a:r>
            <a:r>
              <a:rPr lang="en-US" altLang="zh-CN" sz="1800" b="1" dirty="0">
                <a:latin typeface="思源黑体 CN Regular" panose="020B0500000000000000" charset="-122"/>
                <a:ea typeface="思源黑体 CN Regular" panose="020B0500000000000000" charset="-122"/>
                <a:cs typeface="思源黑体 CN Regular" panose="020B0500000000000000" charset="-122"/>
              </a:rPr>
              <a:t>CD</a:t>
            </a:r>
            <a:r>
              <a:rPr lang="zh-CN" altLang="en-US" sz="1800" b="1" dirty="0">
                <a:latin typeface="思源黑体 CN Regular" panose="020B0500000000000000" charset="-122"/>
                <a:ea typeface="思源黑体 CN Regular" panose="020B0500000000000000" charset="-122"/>
                <a:cs typeface="思源黑体 CN Regular" panose="020B0500000000000000" charset="-122"/>
              </a:rPr>
              <a:t>向下对折，然后剪下一个小三角形，再将纸片打开，展开后的图是（              ）</a:t>
            </a:r>
          </a:p>
        </p:txBody>
      </p:sp>
      <p:pic>
        <p:nvPicPr>
          <p:cNvPr id="3" name="图片 2" descr="QQ截图20170613152238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383030" y="2481740"/>
            <a:ext cx="5253514" cy="246268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32848" y="1415883"/>
            <a:ext cx="589364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3000" dirty="0">
                <a:solidFill>
                  <a:srgbClr val="FF0000"/>
                </a:solidFill>
              </a:rPr>
              <a:t>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8475" y="744840"/>
            <a:ext cx="6161528" cy="13157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en-US" altLang="zh-CN" sz="1800" b="1" dirty="0">
                <a:latin typeface="思源黑体 CN Regular" panose="020B0500000000000000" charset="-122"/>
                <a:ea typeface="思源黑体 CN Regular" panose="020B0500000000000000" charset="-122"/>
                <a:cs typeface="思源黑体 CN Regular" panose="020B0500000000000000" charset="-122"/>
              </a:rPr>
              <a:t>3</a:t>
            </a:r>
            <a:r>
              <a:rPr lang="zh-CN" altLang="en-US" sz="1800" b="1" dirty="0">
                <a:latin typeface="思源黑体 CN Regular" panose="020B0500000000000000" charset="-122"/>
                <a:ea typeface="思源黑体 CN Regular" panose="020B0500000000000000" charset="-122"/>
                <a:cs typeface="思源黑体 CN Regular" panose="020B0500000000000000" charset="-122"/>
              </a:rPr>
              <a:t>、把一张正方形纸片如图① 图②对折两次后，再按如图③挖去一个三角形小孔，则展开后图形是                                                  （  </a:t>
            </a:r>
            <a:r>
              <a:rPr lang="zh-CN" altLang="en-US" sz="1800" b="1" dirty="0">
                <a:solidFill>
                  <a:srgbClr val="FF0000"/>
                </a:solidFill>
                <a:latin typeface="思源黑体 CN Regular" panose="020B0500000000000000" charset="-122"/>
                <a:ea typeface="思源黑体 CN Regular" panose="020B0500000000000000" charset="-122"/>
                <a:cs typeface="思源黑体 CN Regular" panose="020B0500000000000000" charset="-122"/>
              </a:rPr>
              <a:t>          </a:t>
            </a:r>
            <a:r>
              <a:rPr lang="zh-CN" altLang="en-US" sz="1800" b="1" dirty="0">
                <a:latin typeface="思源黑体 CN Regular" panose="020B0500000000000000" charset="-122"/>
                <a:ea typeface="思源黑体 CN Regular" panose="020B0500000000000000" charset="-122"/>
                <a:cs typeface="思源黑体 CN Regular" panose="020B0500000000000000" charset="-122"/>
              </a:rPr>
              <a:t>  ）</a:t>
            </a:r>
          </a:p>
        </p:txBody>
      </p:sp>
      <p:pic>
        <p:nvPicPr>
          <p:cNvPr id="3" name="图片 2" descr="QQ截图20170613152217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763556" y="2615566"/>
            <a:ext cx="4399121" cy="22888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94731" y="1582806"/>
            <a:ext cx="750099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3000" dirty="0">
                <a:solidFill>
                  <a:srgbClr val="FF0000"/>
                </a:solidFill>
              </a:rPr>
              <a:t>C</a:t>
            </a:r>
            <a:endParaRPr lang="zh-CN" altLang="en-US" sz="30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865349" y="1165810"/>
            <a:ext cx="6532721" cy="1039229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square" lIns="69056" tIns="34529" rIns="69056" bIns="34529" anchor="b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</a:t>
            </a:r>
            <a:r>
              <a:rPr lang="zh-CN" altLang="zh-CN" sz="2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．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利用两个圆</a:t>
            </a:r>
            <a:r>
              <a:rPr lang="zh-CN" altLang="zh-CN" sz="2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两条线段</a:t>
            </a:r>
            <a:r>
              <a:rPr lang="zh-CN" altLang="zh-CN" sz="2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两个三角形设计一个轴对称图案，并说明你的设计意图和要表达的含义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.</a:t>
            </a:r>
          </a:p>
        </p:txBody>
      </p:sp>
      <p:sp>
        <p:nvSpPr>
          <p:cNvPr id="4" name="Oval 9"/>
          <p:cNvSpPr>
            <a:spLocks noChangeArrowheads="1"/>
          </p:cNvSpPr>
          <p:nvPr/>
        </p:nvSpPr>
        <p:spPr bwMode="auto">
          <a:xfrm>
            <a:off x="2034038" y="2646281"/>
            <a:ext cx="594122" cy="401011"/>
          </a:xfrm>
          <a:prstGeom prst="ellipse">
            <a:avLst/>
          </a:prstGeom>
          <a:noFill/>
          <a:ln w="9525" algn="ctr">
            <a:solidFill>
              <a:srgbClr val="0070C0"/>
            </a:solidFill>
            <a:round/>
          </a:ln>
        </p:spPr>
        <p:txBody>
          <a:bodyPr lIns="69056" tIns="34529" rIns="69056" bIns="34529" anchor="ctr">
            <a:spAutoFit/>
          </a:bodyPr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Oval 10"/>
          <p:cNvSpPr>
            <a:spLocks noChangeArrowheads="1"/>
          </p:cNvSpPr>
          <p:nvPr/>
        </p:nvSpPr>
        <p:spPr bwMode="auto">
          <a:xfrm>
            <a:off x="2790084" y="2646877"/>
            <a:ext cx="594122" cy="401011"/>
          </a:xfrm>
          <a:prstGeom prst="ellipse">
            <a:avLst/>
          </a:prstGeom>
          <a:noFill/>
          <a:ln w="9525" algn="ctr">
            <a:solidFill>
              <a:srgbClr val="0070C0"/>
            </a:solidFill>
            <a:round/>
          </a:ln>
        </p:spPr>
        <p:txBody>
          <a:bodyPr lIns="69056" tIns="34529" rIns="69056" bIns="34529" anchor="ctr">
            <a:spAutoFit/>
          </a:bodyPr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3869984" y="2408636"/>
            <a:ext cx="1026319" cy="276225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</a:ln>
        </p:spPr>
        <p:txBody>
          <a:bodyPr lIns="69056" tIns="34529" rIns="69056" bIns="34529" anchor="b">
            <a:spAutoFit/>
          </a:bodyPr>
          <a:lstStyle/>
          <a:p>
            <a:endParaRPr lang="zh-CN" altLang="en-US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3869984" y="2732486"/>
            <a:ext cx="1026319" cy="276225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</a:ln>
        </p:spPr>
        <p:txBody>
          <a:bodyPr lIns="69056" tIns="34529" rIns="69056" bIns="34529" anchor="b">
            <a:spAutoFit/>
          </a:bodyPr>
          <a:lstStyle/>
          <a:p>
            <a:endParaRPr lang="zh-CN" altLang="en-US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5112996" y="2510558"/>
            <a:ext cx="756047" cy="566491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rgbClr val="0070C0"/>
            </a:solidFill>
            <a:miter lim="800000"/>
          </a:ln>
        </p:spPr>
        <p:txBody>
          <a:bodyPr lIns="69056" tIns="34529" rIns="69056" bIns="34529" anchor="ctr">
            <a:spAutoFit/>
          </a:bodyPr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>
            <a:off x="6030968" y="2510558"/>
            <a:ext cx="809625" cy="566491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rgbClr val="0070C0"/>
            </a:solidFill>
            <a:miter lim="800000"/>
          </a:ln>
        </p:spPr>
        <p:txBody>
          <a:bodyPr lIns="69056" tIns="34529" rIns="69056" bIns="34529" anchor="ctr">
            <a:spAutoFit/>
          </a:bodyPr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ldLvl="0" animBg="1"/>
      <p:bldP spid="5" grpId="0" bldLvl="0" animBg="1"/>
      <p:bldP spid="6" grpId="0" bldLvl="0" animBg="1"/>
      <p:bldP spid="7" grpId="0" bldLvl="0" animBg="1"/>
      <p:bldP spid="8" grpId="0" bldLvl="0" animBg="1"/>
      <p:bldP spid="9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741526" y="752894"/>
            <a:ext cx="2316458" cy="647224"/>
            <a:chOff x="3327445" y="196489"/>
            <a:chExt cx="3088610" cy="1003300"/>
          </a:xfrm>
        </p:grpSpPr>
        <p:pic>
          <p:nvPicPr>
            <p:cNvPr id="9" name="图片 8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0" name="组合 9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1" name="TextBox 2"/>
              <p:cNvSpPr txBox="1"/>
              <p:nvPr/>
            </p:nvSpPr>
            <p:spPr>
              <a:xfrm>
                <a:off x="1809" y="782"/>
                <a:ext cx="3942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学 习 目 标</a:t>
                </a:r>
              </a:p>
            </p:txBody>
          </p:sp>
          <p:cxnSp>
            <p:nvCxnSpPr>
              <p:cNvPr id="12" name="直接连接符 11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矩形 12"/>
          <p:cNvSpPr/>
          <p:nvPr/>
        </p:nvSpPr>
        <p:spPr>
          <a:xfrm>
            <a:off x="947722" y="2032183"/>
            <a:ext cx="189021" cy="238424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1800" b="1" dirty="0">
                <a:solidFill>
                  <a:schemeClr val="tx1"/>
                </a:solidFill>
              </a:rPr>
              <a:t>1</a:t>
            </a:r>
            <a:endParaRPr lang="zh-CN" altLang="en-US" sz="1800" b="1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947722" y="2826588"/>
            <a:ext cx="189021" cy="238424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1800" b="1" dirty="0">
                <a:solidFill>
                  <a:schemeClr val="tx1"/>
                </a:solidFill>
              </a:rPr>
              <a:t>2</a:t>
            </a:r>
            <a:endParaRPr lang="zh-CN" altLang="en-US" sz="1800" b="1" dirty="0">
              <a:solidFill>
                <a:schemeClr val="tx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73456" y="1875473"/>
            <a:ext cx="6821805" cy="4847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能按要求把 所给出的图形补成以某直线为轴的轴对称图形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. </a:t>
            </a:r>
            <a:r>
              <a:rPr lang="zh-CN" altLang="en-US" sz="1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（重点）</a:t>
            </a:r>
          </a:p>
        </p:txBody>
      </p:sp>
      <p:sp>
        <p:nvSpPr>
          <p:cNvPr id="3" name="矩形 2"/>
          <p:cNvSpPr/>
          <p:nvPr/>
        </p:nvSpPr>
        <p:spPr>
          <a:xfrm>
            <a:off x="1173464" y="2651513"/>
            <a:ext cx="688874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通过剪纸过程，能依据图形的轴对称关系设计轴对称图形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.</a:t>
            </a:r>
            <a:r>
              <a:rPr lang="en-US" altLang="zh-CN" sz="18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1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难点）</a:t>
            </a: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bldLvl="0" animBg="1"/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882016" y="1180146"/>
            <a:ext cx="7182326" cy="90024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just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latin typeface="Times New Roman" panose="02020603050405020304" pitchFamily="18" charset="0"/>
                <a:ea typeface="等线" panose="02010600030101010101" pitchFamily="2" charset="-122"/>
              </a:rPr>
              <a:t>        剪纸在生活中经常见到，你知道它是利用图形的轴对称性进行设计的吗？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035229" y="2419588"/>
            <a:ext cx="5074444" cy="2289572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8" name="组合 7"/>
          <p:cNvGrpSpPr/>
          <p:nvPr/>
        </p:nvGrpSpPr>
        <p:grpSpPr>
          <a:xfrm>
            <a:off x="348619" y="312363"/>
            <a:ext cx="2316458" cy="647224"/>
            <a:chOff x="3327445" y="196489"/>
            <a:chExt cx="3088610" cy="1003300"/>
          </a:xfrm>
        </p:grpSpPr>
        <p:pic>
          <p:nvPicPr>
            <p:cNvPr id="9" name="图片 8" descr="标题2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0" name="组合 9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4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zh-CN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新课导入</a:t>
                </a:r>
              </a:p>
            </p:txBody>
          </p:sp>
          <p:cxnSp>
            <p:nvCxnSpPr>
              <p:cNvPr id="5" name="直接连接符 4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7252" name="文本占位符 1077251"/>
          <p:cNvPicPr>
            <a:picLocks noGrp="1" noChangeAspect="1"/>
          </p:cNvPicPr>
          <p:nvPr>
            <p:ph type="body" idx="4294967295"/>
          </p:nvPr>
        </p:nvPicPr>
        <p:blipFill>
          <a:blip r:embed="rId3"/>
          <a:stretch>
            <a:fillRect/>
          </a:stretch>
        </p:blipFill>
        <p:spPr>
          <a:xfrm>
            <a:off x="1520667" y="2867025"/>
            <a:ext cx="6103144" cy="2106454"/>
          </a:xfrm>
        </p:spPr>
      </p:pic>
      <p:sp>
        <p:nvSpPr>
          <p:cNvPr id="1077253" name="标题 1077252"/>
          <p:cNvSpPr>
            <a:spLocks noGrp="1"/>
          </p:cNvSpPr>
          <p:nvPr>
            <p:ph type="title" idx="4294967295"/>
          </p:nvPr>
        </p:nvSpPr>
        <p:spPr>
          <a:xfrm>
            <a:off x="978694" y="1035844"/>
            <a:ext cx="6808470" cy="1325880"/>
          </a:xfrm>
        </p:spPr>
        <p:txBody>
          <a:bodyPr vert="horz" wrap="square" lIns="68580" tIns="34290" rIns="68580" bIns="34290" anchor="ctr">
            <a:noAutofit/>
          </a:bodyPr>
          <a:lstStyle/>
          <a:p>
            <a:pPr algn="just" fontAlgn="auto">
              <a:lnSpc>
                <a:spcPct val="150000"/>
              </a:lnSpc>
            </a:pPr>
            <a:r>
              <a:rPr lang="en-US" altLang="zh-CN" sz="1800" dirty="0">
                <a:latin typeface="思源黑体 CN Regular" panose="020B0500000000000000" charset="-122"/>
                <a:ea typeface="思源黑体 CN Regular" panose="020B0500000000000000" charset="-122"/>
                <a:cs typeface="思源黑体 CN Regular" panose="020B0500000000000000" charset="-122"/>
              </a:rPr>
              <a:t>1</a:t>
            </a:r>
            <a:r>
              <a:rPr lang="zh-CN" altLang="en-US" sz="1800" dirty="0">
                <a:latin typeface="思源黑体 CN Regular" panose="020B0500000000000000" charset="-122"/>
                <a:ea typeface="思源黑体 CN Regular" panose="020B0500000000000000" charset="-122"/>
                <a:cs typeface="思源黑体 CN Regular" panose="020B0500000000000000" charset="-122"/>
              </a:rPr>
              <a:t>、取一张</a:t>
            </a:r>
            <a:r>
              <a:rPr lang="en-US" altLang="zh-CN" sz="1800" dirty="0">
                <a:latin typeface="思源黑体 CN Regular" panose="020B0500000000000000" charset="-122"/>
                <a:ea typeface="思源黑体 CN Regular" panose="020B0500000000000000" charset="-122"/>
                <a:cs typeface="思源黑体 CN Regular" panose="020B0500000000000000" charset="-122"/>
              </a:rPr>
              <a:t>30cm</a:t>
            </a:r>
            <a:r>
              <a:rPr lang="zh-CN" altLang="en-US" sz="1800" dirty="0">
                <a:latin typeface="思源黑体 CN Regular" panose="020B0500000000000000" charset="-122"/>
                <a:ea typeface="思源黑体 CN Regular" panose="020B0500000000000000" charset="-122"/>
                <a:cs typeface="思源黑体 CN Regular" panose="020B0500000000000000" charset="-122"/>
              </a:rPr>
              <a:t>宽</a:t>
            </a:r>
            <a:r>
              <a:rPr lang="en-US" altLang="zh-CN" sz="1800" dirty="0">
                <a:latin typeface="思源黑体 CN Regular" panose="020B0500000000000000" charset="-122"/>
                <a:ea typeface="思源黑体 CN Regular" panose="020B0500000000000000" charset="-122"/>
                <a:cs typeface="思源黑体 CN Regular" panose="020B0500000000000000" charset="-122"/>
              </a:rPr>
              <a:t>6cm</a:t>
            </a:r>
            <a:r>
              <a:rPr lang="zh-CN" altLang="en-US" sz="1800" dirty="0">
                <a:latin typeface="思源黑体 CN Regular" panose="020B0500000000000000" charset="-122"/>
                <a:ea typeface="思源黑体 CN Regular" panose="020B0500000000000000" charset="-122"/>
                <a:cs typeface="思源黑体 CN Regular" panose="020B0500000000000000" charset="-122"/>
              </a:rPr>
              <a:t>的纸条，将它每</a:t>
            </a:r>
            <a:r>
              <a:rPr lang="en-US" altLang="zh-CN" sz="1800" dirty="0">
                <a:latin typeface="思源黑体 CN Regular" panose="020B0500000000000000" charset="-122"/>
                <a:ea typeface="思源黑体 CN Regular" panose="020B0500000000000000" charset="-122"/>
                <a:cs typeface="思源黑体 CN Regular" panose="020B0500000000000000" charset="-122"/>
              </a:rPr>
              <a:t>3</a:t>
            </a:r>
            <a:r>
              <a:rPr lang="zh-CN" altLang="en-US" sz="1800" dirty="0">
                <a:latin typeface="思源黑体 CN Regular" panose="020B0500000000000000" charset="-122"/>
                <a:ea typeface="思源黑体 CN Regular" panose="020B0500000000000000" charset="-122"/>
                <a:cs typeface="思源黑体 CN Regular" panose="020B0500000000000000" charset="-122"/>
              </a:rPr>
              <a:t>厘米一段，一反一正，像“手风琴”那样折叠起来，并在折叠好的纸上画出字母</a:t>
            </a:r>
            <a:r>
              <a:rPr lang="en-US" altLang="zh-CN" sz="1800" dirty="0">
                <a:latin typeface="思源黑体 CN Regular" panose="020B0500000000000000" charset="-122"/>
                <a:ea typeface="思源黑体 CN Regular" panose="020B0500000000000000" charset="-122"/>
                <a:cs typeface="思源黑体 CN Regular" panose="020B0500000000000000" charset="-122"/>
              </a:rPr>
              <a:t>E</a:t>
            </a:r>
            <a:r>
              <a:rPr lang="zh-CN" altLang="en-US" sz="1800" dirty="0">
                <a:latin typeface="思源黑体 CN Regular" panose="020B0500000000000000" charset="-122"/>
                <a:ea typeface="思源黑体 CN Regular" panose="020B0500000000000000" charset="-122"/>
                <a:cs typeface="思源黑体 CN Regular" panose="020B0500000000000000" charset="-122"/>
              </a:rPr>
              <a:t>， 用小刀把画出的字母</a:t>
            </a:r>
            <a:r>
              <a:rPr lang="en-US" altLang="zh-CN" sz="1800" dirty="0">
                <a:latin typeface="思源黑体 CN Regular" panose="020B0500000000000000" charset="-122"/>
                <a:ea typeface="思源黑体 CN Regular" panose="020B0500000000000000" charset="-122"/>
                <a:cs typeface="思源黑体 CN Regular" panose="020B0500000000000000" charset="-122"/>
              </a:rPr>
              <a:t>E</a:t>
            </a:r>
            <a:r>
              <a:rPr lang="zh-CN" altLang="en-US" sz="1800" dirty="0">
                <a:latin typeface="思源黑体 CN Regular" panose="020B0500000000000000" charset="-122"/>
                <a:ea typeface="思源黑体 CN Regular" panose="020B0500000000000000" charset="-122"/>
                <a:cs typeface="思源黑体 CN Regular" panose="020B0500000000000000" charset="-122"/>
              </a:rPr>
              <a:t>挖去，拉开“手风琴”，你就可以得到一条以字母</a:t>
            </a:r>
            <a:r>
              <a:rPr lang="en-US" altLang="zh-CN" sz="1800" dirty="0">
                <a:latin typeface="思源黑体 CN Regular" panose="020B0500000000000000" charset="-122"/>
                <a:ea typeface="思源黑体 CN Regular" panose="020B0500000000000000" charset="-122"/>
                <a:cs typeface="思源黑体 CN Regular" panose="020B0500000000000000" charset="-122"/>
              </a:rPr>
              <a:t>E</a:t>
            </a:r>
            <a:r>
              <a:rPr lang="zh-CN" altLang="en-US" sz="1800" dirty="0">
                <a:latin typeface="思源黑体 CN Regular" panose="020B0500000000000000" charset="-122"/>
                <a:ea typeface="思源黑体 CN Regular" panose="020B0500000000000000" charset="-122"/>
                <a:cs typeface="思源黑体 CN Regular" panose="020B0500000000000000" charset="-122"/>
              </a:rPr>
              <a:t>为图案的花边。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223842" y="130434"/>
            <a:ext cx="2316458" cy="647224"/>
            <a:chOff x="3327445" y="196489"/>
            <a:chExt cx="3088610" cy="1003300"/>
          </a:xfrm>
        </p:grpSpPr>
        <p:pic>
          <p:nvPicPr>
            <p:cNvPr id="9" name="图片 8" descr="标题2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0" name="组合 9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4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zh-CN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合作探究</a:t>
                </a:r>
              </a:p>
            </p:txBody>
          </p:sp>
          <p:cxnSp>
            <p:nvCxnSpPr>
              <p:cNvPr id="5" name="直接连接符 4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7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7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77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7253" grpId="0" build="p" advAuto="1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060" name="矩形 1069059"/>
          <p:cNvSpPr/>
          <p:nvPr/>
        </p:nvSpPr>
        <p:spPr>
          <a:xfrm>
            <a:off x="1386576" y="2872980"/>
            <a:ext cx="6426994" cy="1134665"/>
          </a:xfrm>
          <a:prstGeom prst="rect">
            <a:avLst/>
          </a:prstGeom>
          <a:noFill/>
          <a:ln w="12700">
            <a:noFill/>
          </a:ln>
        </p:spPr>
        <p:txBody>
          <a:bodyPr lIns="68580" tIns="34290" rIns="68580" bIns="34290"/>
          <a:lstStyle/>
          <a:p>
            <a:pPr marL="257175" indent="-257175" algn="just"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</a:pPr>
            <a:r>
              <a:rPr lang="zh-CN" altLang="en-US" sz="1800" b="1" dirty="0">
                <a:effectLst>
                  <a:outerShdw blurRad="38100" dist="38100" dir="2700000">
                    <a:srgbClr val="C0C0C0"/>
                  </a:outerShdw>
                </a:effectLst>
                <a:latin typeface="思源黑体 CN Regular" panose="020B0500000000000000" charset="-122"/>
                <a:ea typeface="思源黑体 CN Regular" panose="020B0500000000000000" charset="-122"/>
                <a:cs typeface="思源黑体 CN Regular" panose="020B0500000000000000" charset="-122"/>
              </a:rPr>
              <a:t>（</a:t>
            </a:r>
            <a:r>
              <a:rPr lang="en-US" altLang="zh-CN" sz="1800" b="1" dirty="0">
                <a:effectLst>
                  <a:outerShdw blurRad="38100" dist="38100" dir="2700000">
                    <a:srgbClr val="C0C0C0"/>
                  </a:outerShdw>
                </a:effectLst>
                <a:latin typeface="思源黑体 CN Regular" panose="020B0500000000000000" charset="-122"/>
                <a:ea typeface="思源黑体 CN Regular" panose="020B0500000000000000" charset="-122"/>
                <a:cs typeface="思源黑体 CN Regular" panose="020B0500000000000000" charset="-122"/>
              </a:rPr>
              <a:t>1</a:t>
            </a:r>
            <a:r>
              <a:rPr lang="zh-CN" altLang="en-US" sz="1800" b="1" dirty="0">
                <a:effectLst>
                  <a:outerShdw blurRad="38100" dist="38100" dir="2700000">
                    <a:srgbClr val="C0C0C0"/>
                  </a:outerShdw>
                </a:effectLst>
                <a:latin typeface="思源黑体 CN Regular" panose="020B0500000000000000" charset="-122"/>
                <a:ea typeface="思源黑体 CN Regular" panose="020B0500000000000000" charset="-122"/>
                <a:cs typeface="思源黑体 CN Regular" panose="020B0500000000000000" charset="-122"/>
              </a:rPr>
              <a:t>）在你所得的花边中，相邻两个图案有什么关系？相间的两个图案有什么关系？说说你的理由。</a:t>
            </a:r>
            <a:endParaRPr lang="zh-CN" altLang="en-US" sz="1800" b="1" dirty="0">
              <a:latin typeface="思源黑体 CN Regular" panose="020B0500000000000000" charset="-122"/>
              <a:ea typeface="思源黑体 CN Regular" panose="020B0500000000000000" charset="-122"/>
              <a:cs typeface="思源黑体 CN Regular" panose="020B0500000000000000" charset="-122"/>
            </a:endParaRPr>
          </a:p>
          <a:p>
            <a:pPr marL="257175" indent="-257175" algn="just"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</a:pPr>
            <a:endParaRPr lang="zh-CN" altLang="en-US" sz="1800" b="1" dirty="0">
              <a:latin typeface="思源黑体 CN Regular" panose="020B0500000000000000" charset="-122"/>
              <a:ea typeface="思源黑体 CN Regular" panose="020B0500000000000000" charset="-122"/>
              <a:cs typeface="思源黑体 CN Regular" panose="020B0500000000000000" charset="-122"/>
            </a:endParaRPr>
          </a:p>
        </p:txBody>
      </p:sp>
      <p:sp>
        <p:nvSpPr>
          <p:cNvPr id="1069061" name="文本框 1069060"/>
          <p:cNvSpPr txBox="1"/>
          <p:nvPr/>
        </p:nvSpPr>
        <p:spPr>
          <a:xfrm>
            <a:off x="2560294" y="1787130"/>
            <a:ext cx="138564" cy="346249"/>
          </a:xfrm>
          <a:prstGeom prst="rect">
            <a:avLst/>
          </a:prstGeom>
          <a:noFill/>
          <a:ln w="12700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endParaRPr sz="1800" dirty="0">
              <a:latin typeface="Times New Roman" panose="02020603050405020304" pitchFamily="18" charset="0"/>
            </a:endParaRPr>
          </a:p>
        </p:txBody>
      </p:sp>
      <p:sp>
        <p:nvSpPr>
          <p:cNvPr id="1069075" name="文本框 1069074"/>
          <p:cNvSpPr txBox="1"/>
          <p:nvPr/>
        </p:nvSpPr>
        <p:spPr>
          <a:xfrm>
            <a:off x="1353996" y="4006454"/>
            <a:ext cx="4554773" cy="900246"/>
          </a:xfrm>
          <a:prstGeom prst="rect">
            <a:avLst/>
          </a:prstGeom>
          <a:noFill/>
          <a:ln w="50800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zh-CN" altLang="en-US" sz="18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思源黑体 CN Regular" panose="020B0500000000000000" charset="-122"/>
                <a:ea typeface="思源黑体 CN Regular" panose="020B0500000000000000" charset="-122"/>
              </a:rPr>
              <a:t>相邻两个图案成轴对称图形；</a:t>
            </a:r>
          </a:p>
          <a:p>
            <a:pPr algn="just" fontAlgn="auto">
              <a:lnSpc>
                <a:spcPct val="150000"/>
              </a:lnSpc>
            </a:pPr>
            <a:r>
              <a:rPr lang="zh-CN" altLang="en-US" sz="18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思源黑体 CN Regular" panose="020B0500000000000000" charset="-122"/>
                <a:ea typeface="思源黑体 CN Regular" panose="020B0500000000000000" charset="-122"/>
              </a:rPr>
              <a:t>相间的两个图案之间大小和方向完全一样。</a:t>
            </a:r>
          </a:p>
        </p:txBody>
      </p:sp>
      <p:pic>
        <p:nvPicPr>
          <p:cNvPr id="1069076" name="图片 106907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6338" y="519113"/>
            <a:ext cx="6210300" cy="2106216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1"/>
    </p:custData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9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69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9060" grpId="0"/>
      <p:bldP spid="10690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74" name="矩形 1078273"/>
          <p:cNvSpPr/>
          <p:nvPr/>
        </p:nvSpPr>
        <p:spPr>
          <a:xfrm>
            <a:off x="1358954" y="2945370"/>
            <a:ext cx="6426994" cy="1134665"/>
          </a:xfrm>
          <a:prstGeom prst="rect">
            <a:avLst/>
          </a:prstGeom>
          <a:noFill/>
          <a:ln w="12700">
            <a:noFill/>
          </a:ln>
        </p:spPr>
        <p:txBody>
          <a:bodyPr lIns="68580" tIns="34290" rIns="68580" bIns="34290"/>
          <a:lstStyle/>
          <a:p>
            <a:pPr marL="257175" indent="-257175" algn="just"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</a:pPr>
            <a:r>
              <a:rPr lang="zh-CN" altLang="en-US" sz="1800" dirty="0">
                <a:effectLst>
                  <a:outerShdw blurRad="38100" dist="38100" dir="2700000">
                    <a:srgbClr val="C0C0C0"/>
                  </a:outerShdw>
                </a:effectLst>
                <a:latin typeface="思源黑体 CN Regular" panose="020B0500000000000000" charset="-122"/>
                <a:ea typeface="思源黑体 CN Regular" panose="020B0500000000000000" charset="-122"/>
                <a:cs typeface="思源黑体 CN Regular" panose="020B0500000000000000" charset="-122"/>
              </a:rPr>
              <a:t>（</a:t>
            </a:r>
            <a:r>
              <a:rPr lang="en-US" altLang="zh-CN" sz="1800" dirty="0">
                <a:effectLst>
                  <a:outerShdw blurRad="38100" dist="38100" dir="2700000">
                    <a:srgbClr val="C0C0C0"/>
                  </a:outerShdw>
                </a:effectLst>
                <a:latin typeface="思源黑体 CN Regular" panose="020B0500000000000000" charset="-122"/>
                <a:ea typeface="思源黑体 CN Regular" panose="020B0500000000000000" charset="-122"/>
                <a:cs typeface="思源黑体 CN Regular" panose="020B0500000000000000" charset="-122"/>
              </a:rPr>
              <a:t>2</a:t>
            </a:r>
            <a:r>
              <a:rPr lang="zh-CN" altLang="en-US" sz="1800" dirty="0">
                <a:effectLst>
                  <a:outerShdw blurRad="38100" dist="38100" dir="2700000">
                    <a:srgbClr val="C0C0C0"/>
                  </a:outerShdw>
                </a:effectLst>
                <a:latin typeface="思源黑体 CN Regular" panose="020B0500000000000000" charset="-122"/>
                <a:ea typeface="思源黑体 CN Regular" panose="020B0500000000000000" charset="-122"/>
                <a:cs typeface="思源黑体 CN Regular" panose="020B0500000000000000" charset="-122"/>
              </a:rPr>
              <a:t>）如果以相邻两个图案为一组，每组图案之间有什么关系？三个图案为一组呢？为什么？</a:t>
            </a:r>
          </a:p>
          <a:p>
            <a:pPr marL="257175" indent="-257175" algn="just"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</a:pPr>
            <a:endParaRPr lang="zh-CN" altLang="en-US" sz="1800" dirty="0">
              <a:latin typeface="思源黑体 CN Regular" panose="020B0500000000000000" charset="-122"/>
              <a:ea typeface="思源黑体 CN Regular" panose="020B0500000000000000" charset="-122"/>
              <a:cs typeface="思源黑体 CN Regular" panose="020B0500000000000000" charset="-122"/>
            </a:endParaRPr>
          </a:p>
          <a:p>
            <a:pPr marL="257175" indent="-257175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</a:pPr>
            <a:endParaRPr lang="zh-CN" altLang="en-US" sz="1800" dirty="0">
              <a:latin typeface="思源黑体 CN Regular" panose="020B0500000000000000" charset="-122"/>
              <a:ea typeface="思源黑体 CN Regular" panose="020B0500000000000000" charset="-122"/>
              <a:cs typeface="思源黑体 CN Regular" panose="020B0500000000000000" charset="-122"/>
            </a:endParaRPr>
          </a:p>
        </p:txBody>
      </p:sp>
      <p:sp>
        <p:nvSpPr>
          <p:cNvPr id="1078275" name="文本框 1078274"/>
          <p:cNvSpPr txBox="1"/>
          <p:nvPr/>
        </p:nvSpPr>
        <p:spPr>
          <a:xfrm>
            <a:off x="2560294" y="1787130"/>
            <a:ext cx="138564" cy="346249"/>
          </a:xfrm>
          <a:prstGeom prst="rect">
            <a:avLst/>
          </a:prstGeom>
          <a:noFill/>
          <a:ln w="12700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endParaRPr sz="1800" dirty="0">
              <a:latin typeface="Times New Roman" panose="02020603050405020304" pitchFamily="18" charset="0"/>
            </a:endParaRPr>
          </a:p>
        </p:txBody>
      </p:sp>
      <p:sp>
        <p:nvSpPr>
          <p:cNvPr id="1078276" name="文本框 1078275"/>
          <p:cNvSpPr txBox="1"/>
          <p:nvPr/>
        </p:nvSpPr>
        <p:spPr>
          <a:xfrm>
            <a:off x="1659871" y="4133612"/>
            <a:ext cx="1985159" cy="484748"/>
          </a:xfrm>
          <a:prstGeom prst="rect">
            <a:avLst/>
          </a:prstGeom>
          <a:noFill/>
          <a:ln w="50800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zh-CN" altLang="en-US" sz="1800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思源黑体 CN Regular" panose="020B0500000000000000" charset="-122"/>
                <a:ea typeface="思源黑体 CN Regular" panose="020B0500000000000000" charset="-122"/>
              </a:rPr>
              <a:t>都成轴对称关系。</a:t>
            </a:r>
          </a:p>
        </p:txBody>
      </p:sp>
      <p:pic>
        <p:nvPicPr>
          <p:cNvPr id="1078277" name="图片 107827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6338" y="519113"/>
            <a:ext cx="6210300" cy="2106216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1"/>
    </p:custData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78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78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8274" grpId="0"/>
      <p:bldP spid="10782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298" name="矩形 1079297"/>
          <p:cNvSpPr/>
          <p:nvPr/>
        </p:nvSpPr>
        <p:spPr>
          <a:xfrm>
            <a:off x="1386576" y="2528651"/>
            <a:ext cx="6858000" cy="1134665"/>
          </a:xfrm>
          <a:prstGeom prst="rect">
            <a:avLst/>
          </a:prstGeom>
          <a:noFill/>
          <a:ln w="12700">
            <a:noFill/>
          </a:ln>
        </p:spPr>
        <p:txBody>
          <a:bodyPr lIns="68580" tIns="34290" rIns="68580" bIns="34290"/>
          <a:lstStyle/>
          <a:p>
            <a:pPr marL="257175" indent="-257175" algn="just"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</a:pPr>
            <a:r>
              <a:rPr lang="zh-CN" altLang="en-US" sz="1800" dirty="0">
                <a:effectLst>
                  <a:outerShdw blurRad="38100" dist="38100" dir="2700000">
                    <a:srgbClr val="C0C0C0"/>
                  </a:outerShdw>
                </a:effectLst>
                <a:latin typeface="思源黑体 CN Regular" panose="020B0500000000000000" charset="-122"/>
                <a:ea typeface="思源黑体 CN Regular" panose="020B0500000000000000" charset="-122"/>
                <a:cs typeface="思源黑体 CN Regular" panose="020B0500000000000000" charset="-122"/>
              </a:rPr>
              <a:t>（</a:t>
            </a:r>
            <a:r>
              <a:rPr lang="en-US" altLang="zh-CN" sz="1800" dirty="0">
                <a:effectLst>
                  <a:outerShdw blurRad="38100" dist="38100" dir="2700000">
                    <a:srgbClr val="C0C0C0"/>
                  </a:outerShdw>
                </a:effectLst>
                <a:latin typeface="思源黑体 CN Regular" panose="020B0500000000000000" charset="-122"/>
                <a:ea typeface="思源黑体 CN Regular" panose="020B0500000000000000" charset="-122"/>
                <a:cs typeface="思源黑体 CN Regular" panose="020B0500000000000000" charset="-122"/>
              </a:rPr>
              <a:t>3</a:t>
            </a:r>
            <a:r>
              <a:rPr lang="zh-CN" altLang="en-US" sz="1800" dirty="0">
                <a:effectLst>
                  <a:outerShdw blurRad="38100" dist="38100" dir="2700000">
                    <a:srgbClr val="C0C0C0"/>
                  </a:outerShdw>
                </a:effectLst>
                <a:latin typeface="思源黑体 CN Regular" panose="020B0500000000000000" charset="-122"/>
                <a:ea typeface="思源黑体 CN Regular" panose="020B0500000000000000" charset="-122"/>
                <a:cs typeface="思源黑体 CN Regular" panose="020B0500000000000000" charset="-122"/>
              </a:rPr>
              <a:t>）在上面的活动中，如果先把纸条纵向对折，在折成“手风琴”，然后继续上面的步骤，此时会得到怎样的花边？它是轴对称图形吗？先猜一猜，再做一做。</a:t>
            </a:r>
          </a:p>
          <a:p>
            <a:pPr marL="257175" indent="-257175" algn="just"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</a:pPr>
            <a:endParaRPr lang="zh-CN" altLang="en-US" sz="1800" dirty="0">
              <a:latin typeface="思源黑体 CN Regular" panose="020B0500000000000000" charset="-122"/>
              <a:ea typeface="思源黑体 CN Regular" panose="020B0500000000000000" charset="-122"/>
              <a:cs typeface="思源黑体 CN Regular" panose="020B0500000000000000" charset="-122"/>
            </a:endParaRPr>
          </a:p>
          <a:p>
            <a:pPr marL="257175" indent="-257175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</a:pPr>
            <a:endParaRPr lang="zh-CN" altLang="en-US" sz="1800" dirty="0">
              <a:latin typeface="思源黑体 CN Regular" panose="020B0500000000000000" charset="-122"/>
              <a:ea typeface="思源黑体 CN Regular" panose="020B0500000000000000" charset="-122"/>
              <a:cs typeface="思源黑体 CN Regular" panose="020B0500000000000000" charset="-122"/>
            </a:endParaRPr>
          </a:p>
        </p:txBody>
      </p:sp>
      <p:sp>
        <p:nvSpPr>
          <p:cNvPr id="1079299" name="文本框 1079298"/>
          <p:cNvSpPr txBox="1"/>
          <p:nvPr/>
        </p:nvSpPr>
        <p:spPr>
          <a:xfrm>
            <a:off x="2560294" y="1787130"/>
            <a:ext cx="138564" cy="346249"/>
          </a:xfrm>
          <a:prstGeom prst="rect">
            <a:avLst/>
          </a:prstGeom>
          <a:noFill/>
          <a:ln w="12700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endParaRPr sz="1800" dirty="0">
              <a:latin typeface="Times New Roman" panose="02020603050405020304" pitchFamily="18" charset="0"/>
            </a:endParaRPr>
          </a:p>
        </p:txBody>
      </p:sp>
      <p:sp>
        <p:nvSpPr>
          <p:cNvPr id="1079300" name="文本框 1079299"/>
          <p:cNvSpPr txBox="1"/>
          <p:nvPr/>
        </p:nvSpPr>
        <p:spPr>
          <a:xfrm>
            <a:off x="1629526" y="3960019"/>
            <a:ext cx="3139321" cy="900246"/>
          </a:xfrm>
          <a:prstGeom prst="rect">
            <a:avLst/>
          </a:prstGeom>
          <a:noFill/>
          <a:ln w="50800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zh-CN" altLang="en-US" sz="1800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思源黑体 CN Regular" panose="020B0500000000000000" charset="-122"/>
                <a:ea typeface="思源黑体 CN Regular" panose="020B0500000000000000" charset="-122"/>
              </a:rPr>
              <a:t>得到与上面类似的两层花边，</a:t>
            </a:r>
          </a:p>
          <a:p>
            <a:pPr algn="just" fontAlgn="auto">
              <a:lnSpc>
                <a:spcPct val="150000"/>
              </a:lnSpc>
            </a:pPr>
            <a:r>
              <a:rPr lang="zh-CN" altLang="en-US" sz="1800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思源黑体 CN Regular" panose="020B0500000000000000" charset="-122"/>
                <a:ea typeface="思源黑体 CN Regular" panose="020B0500000000000000" charset="-122"/>
              </a:rPr>
              <a:t>它仍然是轴对称图形。</a:t>
            </a:r>
          </a:p>
        </p:txBody>
      </p:sp>
      <p:pic>
        <p:nvPicPr>
          <p:cNvPr id="1079301" name="图片 107930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6338" y="357188"/>
            <a:ext cx="6210300" cy="2106216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1"/>
    </p:custData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79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79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9298" grpId="0"/>
      <p:bldP spid="10793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106" name="文本占位符 1071105"/>
          <p:cNvSpPr>
            <a:spLocks noGrp="1"/>
          </p:cNvSpPr>
          <p:nvPr>
            <p:ph type="body" idx="4294967295"/>
          </p:nvPr>
        </p:nvSpPr>
        <p:spPr>
          <a:xfrm>
            <a:off x="1077280" y="654845"/>
            <a:ext cx="6478905" cy="1997869"/>
          </a:xfrm>
        </p:spPr>
        <p:txBody>
          <a:bodyPr>
            <a:noAutofit/>
          </a:bodyPr>
          <a:lstStyle/>
          <a:p>
            <a:pPr algn="just" fontAlgn="auto">
              <a:lnSpc>
                <a:spcPct val="150000"/>
              </a:lnSpc>
              <a:buNone/>
            </a:pP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、如图所示：取一张薄的正方形纸，沿对角线对折后，得到一个等腰直角三角形，再沿底边上的高线对折，将得到的图形纸沿图中的黑色线剪开，去掉含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90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角的部分，打开折叠的纸，并将其铺平。</a:t>
            </a:r>
          </a:p>
        </p:txBody>
      </p:sp>
      <p:grpSp>
        <p:nvGrpSpPr>
          <p:cNvPr id="1071108" name="组合 1071107"/>
          <p:cNvGrpSpPr/>
          <p:nvPr/>
        </p:nvGrpSpPr>
        <p:grpSpPr>
          <a:xfrm>
            <a:off x="1872113" y="3165874"/>
            <a:ext cx="5509022" cy="1620440"/>
            <a:chOff x="864" y="1824"/>
            <a:chExt cx="3408" cy="864"/>
          </a:xfrm>
        </p:grpSpPr>
        <p:sp>
          <p:nvSpPr>
            <p:cNvPr id="1071109" name="等腰三角形 1071108"/>
            <p:cNvSpPr/>
            <p:nvPr/>
          </p:nvSpPr>
          <p:spPr>
            <a:xfrm>
              <a:off x="3552" y="2256"/>
              <a:ext cx="720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2700" cap="sq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071110" name="组合 1071109"/>
            <p:cNvGrpSpPr/>
            <p:nvPr/>
          </p:nvGrpSpPr>
          <p:grpSpPr>
            <a:xfrm>
              <a:off x="864" y="1824"/>
              <a:ext cx="3216" cy="864"/>
              <a:chOff x="864" y="1824"/>
              <a:chExt cx="3216" cy="864"/>
            </a:xfrm>
          </p:grpSpPr>
          <p:sp>
            <p:nvSpPr>
              <p:cNvPr id="1071111" name="矩形 1071110"/>
              <p:cNvSpPr/>
              <p:nvPr/>
            </p:nvSpPr>
            <p:spPr>
              <a:xfrm>
                <a:off x="864" y="1824"/>
                <a:ext cx="816" cy="864"/>
              </a:xfrm>
              <a:prstGeom prst="rect">
                <a:avLst/>
              </a:prstGeom>
              <a:solidFill>
                <a:schemeClr val="accent1"/>
              </a:solidFill>
              <a:ln w="12700" cap="sq" cmpd="sng">
                <a:solidFill>
                  <a:schemeClr val="tx1"/>
                </a:solidFill>
                <a:prstDash val="solid"/>
                <a:miter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71112" name="直角三角形 1071111"/>
              <p:cNvSpPr/>
              <p:nvPr/>
            </p:nvSpPr>
            <p:spPr>
              <a:xfrm>
                <a:off x="1824" y="1824"/>
                <a:ext cx="720" cy="864"/>
              </a:xfrm>
              <a:prstGeom prst="rtTriangle">
                <a:avLst/>
              </a:prstGeom>
              <a:solidFill>
                <a:schemeClr val="accent1"/>
              </a:solidFill>
              <a:ln w="12700" cap="sq" cmpd="sng">
                <a:solidFill>
                  <a:schemeClr val="tx1"/>
                </a:solidFill>
                <a:prstDash val="solid"/>
                <a:miter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71113" name="等腰三角形 1071112"/>
              <p:cNvSpPr/>
              <p:nvPr/>
            </p:nvSpPr>
            <p:spPr>
              <a:xfrm>
                <a:off x="2640" y="2256"/>
                <a:ext cx="720" cy="432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12700" cap="flat" cmpd="sng">
                <a:solidFill>
                  <a:schemeClr val="tx1"/>
                </a:solidFill>
                <a:prstDash val="solid"/>
                <a:miter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71114" name="直接连接符 1071113"/>
              <p:cNvSpPr/>
              <p:nvPr/>
            </p:nvSpPr>
            <p:spPr>
              <a:xfrm>
                <a:off x="2640" y="1872"/>
                <a:ext cx="0" cy="81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dash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71115" name="直接连接符 1071114"/>
              <p:cNvSpPr/>
              <p:nvPr/>
            </p:nvSpPr>
            <p:spPr>
              <a:xfrm>
                <a:off x="2640" y="1824"/>
                <a:ext cx="336" cy="432"/>
              </a:xfrm>
              <a:prstGeom prst="line">
                <a:avLst/>
              </a:prstGeom>
              <a:ln w="12700" cap="flat" cmpd="sng">
                <a:solidFill>
                  <a:srgbClr val="FFFF00"/>
                </a:solidFill>
                <a:prstDash val="sysDot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71116" name="任意多边形 1071115"/>
              <p:cNvSpPr/>
              <p:nvPr/>
            </p:nvSpPr>
            <p:spPr>
              <a:xfrm>
                <a:off x="3696" y="2400"/>
                <a:ext cx="384" cy="144"/>
              </a:xfrm>
              <a:custGeom>
                <a:avLst/>
                <a:gdLst/>
                <a:ahLst/>
                <a:cxnLst/>
                <a:rect l="0" t="0" r="0" b="0"/>
                <a:pathLst>
                  <a:path w="672" h="160">
                    <a:moveTo>
                      <a:pt x="0" y="144"/>
                    </a:moveTo>
                    <a:cubicBezTo>
                      <a:pt x="80" y="120"/>
                      <a:pt x="160" y="96"/>
                      <a:pt x="240" y="96"/>
                    </a:cubicBezTo>
                    <a:cubicBezTo>
                      <a:pt x="320" y="96"/>
                      <a:pt x="408" y="160"/>
                      <a:pt x="480" y="144"/>
                    </a:cubicBezTo>
                    <a:cubicBezTo>
                      <a:pt x="552" y="128"/>
                      <a:pt x="640" y="24"/>
                      <a:pt x="672" y="0"/>
                    </a:cubicBezTo>
                  </a:path>
                </a:pathLst>
              </a:custGeom>
              <a:noFill/>
              <a:ln w="28575" cap="sq" cmpd="sng">
                <a:solidFill>
                  <a:schemeClr val="bg2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</p:spTree>
    <p:custDataLst>
      <p:tags r:id="rId1"/>
    </p:custData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1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1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1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1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110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0324" name="组合 1080323"/>
          <p:cNvGrpSpPr/>
          <p:nvPr/>
        </p:nvGrpSpPr>
        <p:grpSpPr>
          <a:xfrm>
            <a:off x="1601843" y="573881"/>
            <a:ext cx="5724525" cy="1619250"/>
            <a:chOff x="864" y="1824"/>
            <a:chExt cx="3408" cy="864"/>
          </a:xfrm>
        </p:grpSpPr>
        <p:sp>
          <p:nvSpPr>
            <p:cNvPr id="1080325" name="等腰三角形 1080324"/>
            <p:cNvSpPr/>
            <p:nvPr/>
          </p:nvSpPr>
          <p:spPr>
            <a:xfrm>
              <a:off x="3552" y="2256"/>
              <a:ext cx="720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2700" cap="sq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080326" name="组合 1080325"/>
            <p:cNvGrpSpPr/>
            <p:nvPr/>
          </p:nvGrpSpPr>
          <p:grpSpPr>
            <a:xfrm>
              <a:off x="864" y="1824"/>
              <a:ext cx="3216" cy="864"/>
              <a:chOff x="864" y="1824"/>
              <a:chExt cx="3216" cy="864"/>
            </a:xfrm>
          </p:grpSpPr>
          <p:sp>
            <p:nvSpPr>
              <p:cNvPr id="1080327" name="矩形 1080326"/>
              <p:cNvSpPr/>
              <p:nvPr/>
            </p:nvSpPr>
            <p:spPr>
              <a:xfrm>
                <a:off x="864" y="1824"/>
                <a:ext cx="816" cy="864"/>
              </a:xfrm>
              <a:prstGeom prst="rect">
                <a:avLst/>
              </a:prstGeom>
              <a:solidFill>
                <a:schemeClr val="accent1"/>
              </a:solidFill>
              <a:ln w="12700" cap="sq" cmpd="sng">
                <a:solidFill>
                  <a:schemeClr val="tx1"/>
                </a:solidFill>
                <a:prstDash val="solid"/>
                <a:miter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80328" name="直角三角形 1080327"/>
              <p:cNvSpPr/>
              <p:nvPr/>
            </p:nvSpPr>
            <p:spPr>
              <a:xfrm>
                <a:off x="1824" y="1824"/>
                <a:ext cx="720" cy="864"/>
              </a:xfrm>
              <a:prstGeom prst="rtTriangle">
                <a:avLst/>
              </a:prstGeom>
              <a:solidFill>
                <a:schemeClr val="accent1"/>
              </a:solidFill>
              <a:ln w="12700" cap="sq" cmpd="sng">
                <a:solidFill>
                  <a:schemeClr val="tx1"/>
                </a:solidFill>
                <a:prstDash val="solid"/>
                <a:miter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80329" name="等腰三角形 1080328"/>
              <p:cNvSpPr/>
              <p:nvPr/>
            </p:nvSpPr>
            <p:spPr>
              <a:xfrm>
                <a:off x="2640" y="2256"/>
                <a:ext cx="720" cy="432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12700" cap="flat" cmpd="sng">
                <a:solidFill>
                  <a:schemeClr val="tx1"/>
                </a:solidFill>
                <a:prstDash val="solid"/>
                <a:miter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80330" name="直接连接符 1080329"/>
              <p:cNvSpPr/>
              <p:nvPr/>
            </p:nvSpPr>
            <p:spPr>
              <a:xfrm>
                <a:off x="2640" y="1872"/>
                <a:ext cx="0" cy="81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dash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80331" name="直接连接符 1080330"/>
              <p:cNvSpPr/>
              <p:nvPr/>
            </p:nvSpPr>
            <p:spPr>
              <a:xfrm>
                <a:off x="2640" y="1824"/>
                <a:ext cx="336" cy="432"/>
              </a:xfrm>
              <a:prstGeom prst="line">
                <a:avLst/>
              </a:prstGeom>
              <a:ln w="12700" cap="flat" cmpd="sng">
                <a:solidFill>
                  <a:srgbClr val="FFFF00"/>
                </a:solidFill>
                <a:prstDash val="sysDot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80332" name="任意多边形 1080331"/>
              <p:cNvSpPr/>
              <p:nvPr/>
            </p:nvSpPr>
            <p:spPr>
              <a:xfrm>
                <a:off x="3696" y="2400"/>
                <a:ext cx="384" cy="144"/>
              </a:xfrm>
              <a:custGeom>
                <a:avLst/>
                <a:gdLst/>
                <a:ahLst/>
                <a:cxnLst/>
                <a:rect l="0" t="0" r="0" b="0"/>
                <a:pathLst>
                  <a:path w="672" h="160">
                    <a:moveTo>
                      <a:pt x="0" y="144"/>
                    </a:moveTo>
                    <a:cubicBezTo>
                      <a:pt x="80" y="120"/>
                      <a:pt x="160" y="96"/>
                      <a:pt x="240" y="96"/>
                    </a:cubicBezTo>
                    <a:cubicBezTo>
                      <a:pt x="320" y="96"/>
                      <a:pt x="408" y="160"/>
                      <a:pt x="480" y="144"/>
                    </a:cubicBezTo>
                    <a:cubicBezTo>
                      <a:pt x="552" y="128"/>
                      <a:pt x="640" y="24"/>
                      <a:pt x="672" y="0"/>
                    </a:cubicBezTo>
                  </a:path>
                </a:pathLst>
              </a:custGeom>
              <a:noFill/>
              <a:ln w="28575" cap="sq" cmpd="sng">
                <a:solidFill>
                  <a:schemeClr val="bg2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080333" name="矩形 1080332"/>
          <p:cNvSpPr/>
          <p:nvPr/>
        </p:nvSpPr>
        <p:spPr>
          <a:xfrm>
            <a:off x="1601631" y="2409825"/>
            <a:ext cx="6048375" cy="343940"/>
          </a:xfrm>
          <a:prstGeom prst="rect">
            <a:avLst/>
          </a:prstGeom>
          <a:noFill/>
          <a:ln w="12700">
            <a:noFill/>
          </a:ln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85000"/>
              </a:lnSpc>
              <a:spcBef>
                <a:spcPct val="50000"/>
              </a:spcBef>
              <a:buClr>
                <a:schemeClr val="tx2"/>
              </a:buClr>
              <a:buSzPct val="90000"/>
              <a:buFont typeface="Symbol" panose="05050102010706020507" pitchFamily="18" charset="2"/>
            </a:pPr>
            <a:r>
              <a:rPr lang="zh-CN" altLang="en-US" sz="2100" b="1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1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100" b="1" dirty="0">
                <a:latin typeface="黑体" panose="02010609060101010101" pitchFamily="49" charset="-122"/>
                <a:ea typeface="黑体" panose="02010609060101010101" pitchFamily="49" charset="-122"/>
              </a:rPr>
              <a:t>）你会得到怎样的图案？先猜一猜，再做一做。</a:t>
            </a:r>
            <a:endParaRPr lang="zh-CN" altLang="en-US" sz="2100" b="1" dirty="0">
              <a:solidFill>
                <a:srgbClr val="66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80335" name="矩形 1080334"/>
          <p:cNvSpPr/>
          <p:nvPr/>
        </p:nvSpPr>
        <p:spPr>
          <a:xfrm>
            <a:off x="1548265" y="3436144"/>
            <a:ext cx="6048375" cy="343940"/>
          </a:xfrm>
          <a:prstGeom prst="rect">
            <a:avLst/>
          </a:prstGeom>
          <a:noFill/>
          <a:ln w="12700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  <a:buClr>
                <a:schemeClr val="tx2"/>
              </a:buClr>
              <a:buSzPct val="90000"/>
              <a:buFont typeface="Symbol" panose="05050102010706020507" pitchFamily="18" charset="2"/>
            </a:pPr>
            <a:endParaRPr sz="2100" b="1" dirty="0">
              <a:solidFill>
                <a:srgbClr val="66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80336" name="矩形 1080335"/>
          <p:cNvSpPr/>
          <p:nvPr/>
        </p:nvSpPr>
        <p:spPr>
          <a:xfrm>
            <a:off x="2329791" y="2844165"/>
            <a:ext cx="4469813" cy="438582"/>
          </a:xfrm>
          <a:prstGeom prst="rect">
            <a:avLst/>
          </a:prstGeom>
          <a:noFill/>
          <a:ln w="50800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得到一个有两条对称轴的图形。</a:t>
            </a:r>
          </a:p>
        </p:txBody>
      </p:sp>
      <p:sp>
        <p:nvSpPr>
          <p:cNvPr id="1080338" name="矩形 1080337"/>
          <p:cNvSpPr/>
          <p:nvPr/>
        </p:nvSpPr>
        <p:spPr>
          <a:xfrm>
            <a:off x="1601629" y="3543302"/>
            <a:ext cx="6217920" cy="715581"/>
          </a:xfrm>
          <a:prstGeom prst="rect">
            <a:avLst/>
          </a:prstGeom>
          <a:noFill/>
          <a:ln w="50800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just"/>
            <a:r>
              <a:rPr lang="zh-CN" altLang="en-US" sz="2100" b="1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100" b="1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100" b="1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）你能说明为什么会得到这样的图案吗？</a:t>
            </a:r>
          </a:p>
          <a:p>
            <a:pPr marL="257175" indent="-257175" algn="just"/>
            <a:r>
              <a:rPr lang="zh-CN" altLang="en-US" sz="2100" b="1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 应用学过的轴对称知识试一试。</a:t>
            </a:r>
          </a:p>
        </p:txBody>
      </p:sp>
      <p:sp>
        <p:nvSpPr>
          <p:cNvPr id="1080339" name="矩形 1080338"/>
          <p:cNvSpPr/>
          <p:nvPr/>
        </p:nvSpPr>
        <p:spPr>
          <a:xfrm>
            <a:off x="2329789" y="4300538"/>
            <a:ext cx="6016712" cy="438582"/>
          </a:xfrm>
          <a:prstGeom prst="rect">
            <a:avLst/>
          </a:prstGeom>
          <a:noFill/>
          <a:ln w="50800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实际上相当于折出了正方形的两条对称轴。</a:t>
            </a:r>
          </a:p>
        </p:txBody>
      </p:sp>
    </p:spTree>
    <p:custDataLst>
      <p:tags r:id="rId1"/>
    </p:custData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0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0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0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0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80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80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80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0333" grpId="0" build="p"/>
      <p:bldP spid="1080336" grpId="0"/>
      <p:bldP spid="1080338" grpId="0"/>
      <p:bldP spid="108033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DOCER_TEMPLATE_OPEN_ONCE_MARK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  <p:tag name="KSO_WM_SLIDE_MODEL_TYPE" val="cover"/>
  <p:tag name="KSO_WM_SPECIAL_SOURCE" val="bdnul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heme/theme1.xml><?xml version="1.0" encoding="utf-8"?>
<a:theme xmlns:a="http://schemas.openxmlformats.org/drawingml/2006/main" name="WWW.2PPT.COM&#10;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766</Words>
  <Application>Microsoft Office PowerPoint</Application>
  <PresentationFormat>全屏显示(16:9)</PresentationFormat>
  <Paragraphs>49</Paragraphs>
  <Slides>17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等线</vt:lpstr>
      <vt:lpstr>黑体</vt:lpstr>
      <vt:lpstr>思源黑体 CN Regular</vt:lpstr>
      <vt:lpstr>宋体</vt:lpstr>
      <vt:lpstr>微软雅黑</vt:lpstr>
      <vt:lpstr>Arial</vt:lpstr>
      <vt:lpstr>Calibri</vt:lpstr>
      <vt:lpstr>Symbol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1、取一张30cm宽6cm的纸条，将它每3厘米一段，一反一正，像“手风琴”那样折叠起来，并在折叠好的纸上画出字母E， 用小刀把画出的字母E挖去，拉开“手风琴”，你就可以得到一条以字母E为图案的花边。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2017-08-03T09:01:00Z</dcterms:created>
  <dcterms:modified xsi:type="dcterms:W3CDTF">2023-01-17T01:26:57Z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BF04A4B10F224FAEBFC6101296BA43AD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