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8" r:id="rId2"/>
    <p:sldId id="302" r:id="rId3"/>
    <p:sldId id="300" r:id="rId4"/>
    <p:sldId id="303" r:id="rId5"/>
    <p:sldId id="301" r:id="rId6"/>
    <p:sldId id="304" r:id="rId7"/>
    <p:sldId id="271" r:id="rId8"/>
    <p:sldId id="305" r:id="rId9"/>
    <p:sldId id="277" r:id="rId10"/>
    <p:sldId id="278" r:id="rId11"/>
    <p:sldId id="279" r:id="rId12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27DB"/>
    <a:srgbClr val="4216CE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8319" autoAdjust="0"/>
  </p:normalViewPr>
  <p:slideViewPr>
    <p:cSldViewPr snapToGrid="0">
      <p:cViewPr varScale="1">
        <p:scale>
          <a:sx n="114" d="100"/>
          <a:sy n="114" d="100"/>
        </p:scale>
        <p:origin x="-42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2051"/>
          <p:cNvSpPr>
            <a:spLocks noGrp="1"/>
          </p:cNvSpPr>
          <p:nvPr>
            <p:ph type="dt" sz="half" idx="10"/>
          </p:nvPr>
        </p:nvSpPr>
        <p:spPr/>
        <p:txBody>
          <a:bodyPr anchor="t"/>
          <a:lstStyle>
            <a:lvl1pPr>
              <a:defRPr sz="1500" dirty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2052"/>
          <p:cNvSpPr>
            <a:spLocks noGrp="1"/>
          </p:cNvSpPr>
          <p:nvPr>
            <p:ph type="ftr" sz="quarter" idx="11"/>
          </p:nvPr>
        </p:nvSpPr>
        <p:spPr/>
        <p:txBody>
          <a:bodyPr anchor="t"/>
          <a:lstStyle>
            <a:lvl1pPr algn="ctr">
              <a:defRPr sz="1500" dirty="0"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EB93B-EB58-40E3-A640-3588D4B67B1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C65D5-568B-487C-8486-A24D229821D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19667" y="1123953"/>
            <a:ext cx="5376672" cy="452755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15795" y="1123953"/>
            <a:ext cx="5376672" cy="452755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05DB8-58BE-48DF-99F6-4B25565AEE9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9" y="1778439"/>
            <a:ext cx="4873575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900"/>
            </a:lvl2pPr>
            <a:lvl3pPr marL="685800" indent="0">
              <a:buNone/>
              <a:defRPr sz="1500"/>
            </a:lvl3pPr>
            <a:lvl4pPr marL="1028700" indent="0">
              <a:buNone/>
              <a:defRPr sz="1300"/>
            </a:lvl4pPr>
            <a:lvl5pPr marL="1371600" indent="0">
              <a:buNone/>
              <a:defRPr sz="1300"/>
            </a:lvl5pPr>
            <a:lvl6pPr marL="1714500" indent="0">
              <a:buNone/>
              <a:defRPr sz="1300"/>
            </a:lvl6pPr>
            <a:lvl7pPr marL="2057400" indent="0">
              <a:buNone/>
              <a:defRPr sz="1300"/>
            </a:lvl7pPr>
            <a:lvl8pPr marL="2400300" indent="0">
              <a:buNone/>
              <a:defRPr sz="1300"/>
            </a:lvl8pPr>
            <a:lvl9pPr marL="2743200" indent="0">
              <a:buNone/>
              <a:defRPr sz="1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9" y="2665379"/>
            <a:ext cx="4873575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9"/>
            <a:ext cx="4897576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900"/>
            </a:lvl2pPr>
            <a:lvl3pPr marL="685800" indent="0">
              <a:buNone/>
              <a:defRPr sz="1500"/>
            </a:lvl3pPr>
            <a:lvl4pPr marL="1028700" indent="0">
              <a:buNone/>
              <a:defRPr sz="1300"/>
            </a:lvl4pPr>
            <a:lvl5pPr marL="1371600" indent="0">
              <a:buNone/>
              <a:defRPr sz="1300"/>
            </a:lvl5pPr>
            <a:lvl6pPr marL="1714500" indent="0">
              <a:buNone/>
              <a:defRPr sz="1300"/>
            </a:lvl6pPr>
            <a:lvl7pPr marL="2057400" indent="0">
              <a:buNone/>
              <a:defRPr sz="1300"/>
            </a:lvl7pPr>
            <a:lvl8pPr marL="2400300" indent="0">
              <a:buNone/>
              <a:defRPr sz="1300"/>
            </a:lvl8pPr>
            <a:lvl9pPr marL="2743200" indent="0">
              <a:buNone/>
              <a:defRPr sz="1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F7A7D-B042-4F0A-935D-F5F115510CC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B90ED-6B5D-4A34-A207-7F9BD29703D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387C7-821E-4D22-A0BE-7A5CCD5CDAC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 bwMode="auto">
          <a:xfrm>
            <a:off x="814917" y="118533"/>
            <a:ext cx="10767483" cy="719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8" tIns="45719" rIns="91438" bIns="45719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 bwMode="auto">
          <a:xfrm>
            <a:off x="719667" y="1123951"/>
            <a:ext cx="10972800" cy="4527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8" tIns="45719" rIns="91438" bIns="45719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6285"/>
            <a:ext cx="2844800" cy="476249"/>
          </a:xfrm>
          <a:prstGeom prst="rect">
            <a:avLst/>
          </a:prstGeom>
          <a:noFill/>
          <a:ln w="9525">
            <a:noFill/>
          </a:ln>
        </p:spPr>
        <p:txBody>
          <a:bodyPr lIns="91438" tIns="45719" rIns="91438" bIns="45719"/>
          <a:lstStyle>
            <a:lvl1pPr>
              <a:defRPr sz="15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6285"/>
            <a:ext cx="3860800" cy="476249"/>
          </a:xfrm>
          <a:prstGeom prst="rect">
            <a:avLst/>
          </a:prstGeom>
          <a:noFill/>
          <a:ln w="9525">
            <a:noFill/>
          </a:ln>
        </p:spPr>
        <p:txBody>
          <a:bodyPr lIns="91438" tIns="45719" rIns="91438" bIns="45719"/>
          <a:lstStyle>
            <a:lvl1pPr algn="ctr">
              <a:defRPr sz="15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6285"/>
            <a:ext cx="2844800" cy="476249"/>
          </a:xfrm>
          <a:prstGeom prst="rect">
            <a:avLst/>
          </a:prstGeom>
          <a:noFill/>
          <a:ln w="9525">
            <a:noFill/>
          </a:ln>
        </p:spPr>
        <p:txBody>
          <a:bodyPr lIns="91438" tIns="45719" rIns="91438" bIns="45719"/>
          <a:lstStyle>
            <a:lvl1pPr algn="r">
              <a:defRPr sz="15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E941777-3B4C-46A0-A893-B6A6BEEF5CC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hf sldNum="0" hdr="0" ftr="0" dt="0"/>
  <p:txStyles>
    <p:titleStyle>
      <a:lvl1pPr algn="r" defTabSz="914400" rtl="0" fontAlgn="base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r" defTabSz="914400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r" defTabSz="914400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r" defTabSz="914400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r" defTabSz="914400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609600" algn="r" defTabSz="914400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1219200" algn="r" defTabSz="914400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828800" algn="r" defTabSz="914400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2438400" algn="r" defTabSz="914400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defTabSz="914400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fontAlgn="base">
        <a:spcBef>
          <a:spcPct val="20000"/>
        </a:spcBef>
        <a:spcAft>
          <a:spcPct val="0"/>
        </a:spcAft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fontAlgn="base">
        <a:spcBef>
          <a:spcPct val="20000"/>
        </a:spcBef>
        <a:spcAft>
          <a:spcPct val="0"/>
        </a:spcAft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672586" y="1771365"/>
            <a:ext cx="11094918" cy="2399062"/>
            <a:chOff x="3241" y="1826"/>
            <a:chExt cx="12911" cy="3490"/>
          </a:xfrm>
        </p:grpSpPr>
        <p:sp>
          <p:nvSpPr>
            <p:cNvPr id="3" name="Rectangle 5"/>
            <p:cNvSpPr/>
            <p:nvPr/>
          </p:nvSpPr>
          <p:spPr>
            <a:xfrm>
              <a:off x="3657" y="4107"/>
              <a:ext cx="11852" cy="12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algn="ctr">
                <a:buNone/>
              </a:pPr>
              <a:r>
                <a:rPr lang="en-US" altLang="zh-CN" sz="48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仿宋" panose="02010609060101010101" charset="-122"/>
                  <a:cs typeface="Times New Roman" panose="02020603050405020304" pitchFamily="18" charset="0"/>
                </a:rPr>
                <a:t>Task</a:t>
              </a:r>
              <a:endParaRPr lang="zh-CN" altLang="en-US" sz="48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241" y="1826"/>
              <a:ext cx="12911" cy="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b="1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Unit 3  Teenage problems</a:t>
              </a:r>
              <a:endParaRPr lang="zh-CN" altLang="en-US" sz="66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0" y="5574680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769888" y="2238664"/>
            <a:ext cx="11009376" cy="277935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观察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/>
              <a:t>Many students of my age like listening to the songs sung by Jay Chou.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许多与我同龄的学生都喜欢听周杰伦唱的歌曲。</a:t>
            </a:r>
          </a:p>
          <a:p>
            <a:pPr>
              <a:lnSpc>
                <a:spcPct val="150000"/>
              </a:lnSpc>
            </a:pPr>
            <a:endParaRPr lang="zh-CN" altLang="en-US" sz="3000" b="1" dirty="0"/>
          </a:p>
        </p:txBody>
      </p:sp>
      <p:sp>
        <p:nvSpPr>
          <p:cNvPr id="3" name="矩形 2"/>
          <p:cNvSpPr/>
          <p:nvPr/>
        </p:nvSpPr>
        <p:spPr>
          <a:xfrm>
            <a:off x="752426" y="1715814"/>
            <a:ext cx="573266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000" b="1" dirty="0" smtClean="0">
                <a:solidFill>
                  <a:prstClr val="black"/>
                </a:solidFill>
              </a:rPr>
              <a:t>●2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　</a:t>
            </a:r>
            <a:r>
              <a:rPr lang="en-US" sz="3000" b="1" dirty="0" smtClean="0">
                <a:solidFill>
                  <a:prstClr val="black"/>
                </a:solidFill>
              </a:rPr>
              <a:t>be of </a:t>
            </a:r>
            <a:r>
              <a:rPr lang="en-US" sz="3000" b="1" dirty="0" err="1" smtClean="0">
                <a:solidFill>
                  <a:prstClr val="black"/>
                </a:solidFill>
              </a:rPr>
              <a:t>sb's</a:t>
            </a:r>
            <a:r>
              <a:rPr lang="en-US" sz="3000" b="1" dirty="0" smtClean="0">
                <a:solidFill>
                  <a:prstClr val="black"/>
                </a:solidFill>
              </a:rPr>
              <a:t> age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与某人同龄的</a:t>
            </a:r>
          </a:p>
        </p:txBody>
      </p:sp>
      <p:sp>
        <p:nvSpPr>
          <p:cNvPr id="4" name="矩形 3"/>
          <p:cNvSpPr/>
          <p:nvPr/>
        </p:nvSpPr>
        <p:spPr>
          <a:xfrm>
            <a:off x="801649" y="4497766"/>
            <a:ext cx="849623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探究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be of </a:t>
            </a:r>
            <a:r>
              <a:rPr lang="en-US" sz="3000" b="1" dirty="0" err="1" smtClean="0">
                <a:solidFill>
                  <a:prstClr val="black"/>
                </a:solidFill>
              </a:rPr>
              <a:t>sb's</a:t>
            </a:r>
            <a:r>
              <a:rPr lang="en-US" sz="3000" b="1" dirty="0" smtClean="0">
                <a:solidFill>
                  <a:prstClr val="black"/>
                </a:solidFill>
              </a:rPr>
              <a:t> age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相当于</a:t>
            </a:r>
            <a:r>
              <a:rPr lang="en-US" sz="3000" b="1" dirty="0" smtClean="0">
                <a:solidFill>
                  <a:prstClr val="black"/>
                </a:solidFill>
              </a:rPr>
              <a:t>be the same age as </a:t>
            </a:r>
            <a:r>
              <a:rPr lang="en-US" sz="3000" b="1" dirty="0" err="1" smtClean="0">
                <a:solidFill>
                  <a:prstClr val="black"/>
                </a:solidFill>
              </a:rPr>
              <a:t>sb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861120" y="2175877"/>
            <a:ext cx="9916039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2.  Some students ________ his age like playing computer  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games.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A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of</a:t>
            </a:r>
            <a:r>
              <a:rPr lang="zh-CN" altLang="en-US" sz="3000" b="1" dirty="0" smtClean="0"/>
              <a:t>　　　　         </a:t>
            </a:r>
            <a:r>
              <a:rPr lang="en-US" sz="3000" b="1" dirty="0" smtClean="0"/>
              <a:t>B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in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C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at                         D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for</a:t>
            </a:r>
            <a:endParaRPr lang="zh-CN" altLang="en-US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397542" y="2295908"/>
            <a:ext cx="1149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119989" y="1943901"/>
          <a:ext cx="7916436" cy="2661603"/>
        </p:xfrm>
        <a:graphic>
          <a:graphicData uri="http://schemas.openxmlformats.org/drawingml/2006/table">
            <a:tbl>
              <a:tblPr/>
              <a:tblGrid>
                <a:gridCol w="658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579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4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单词闯关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精神压力，紧张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n. 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→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有压力的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 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adj.________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537327" cy="6201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 </a:t>
            </a:r>
            <a:endParaRPr kumimoji="0" lang="en-US" altLang="zh-CN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69087" y="2708930"/>
            <a:ext cx="914866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stress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489312" y="3368896"/>
            <a:ext cx="1222642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stressed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MingLiU_HKSCS" panose="02020500000000000000" charset="-120"/>
              <a:cs typeface="Times New Roman" panose="02020603050405020304" pitchFamily="18" charset="0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152424" y="910590"/>
            <a:ext cx="3611733" cy="761365"/>
            <a:chOff x="233" y="1434"/>
            <a:chExt cx="4986" cy="1199"/>
          </a:xfrm>
        </p:grpSpPr>
        <p:pic>
          <p:nvPicPr>
            <p:cNvPr id="13" name="图片 12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233" y="1570"/>
              <a:ext cx="4986" cy="1063"/>
            </a:xfrm>
            <a:prstGeom prst="rect">
              <a:avLst/>
            </a:prstGeom>
          </p:spPr>
        </p:pic>
        <p:sp>
          <p:nvSpPr>
            <p:cNvPr id="14" name="文本框 3"/>
            <p:cNvSpPr txBox="1"/>
            <p:nvPr/>
          </p:nvSpPr>
          <p:spPr>
            <a:xfrm>
              <a:off x="537" y="1434"/>
              <a:ext cx="3229" cy="10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547438" y="1286344"/>
          <a:ext cx="11123193" cy="4715828"/>
        </p:xfrm>
        <a:graphic>
          <a:graphicData uri="http://schemas.openxmlformats.org/drawingml/2006/table">
            <a:tbl>
              <a:tblPr/>
              <a:tblGrid>
                <a:gridCol w="876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46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90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j-ea"/>
                          <a:cs typeface="Times New Roman" panose="02020603050405020304"/>
                        </a:rPr>
                        <a:t>短语互译</a:t>
                      </a:r>
                      <a:endParaRPr lang="zh-CN" sz="3000" b="1" kern="100" dirty="0">
                        <a:latin typeface="+mn-lt"/>
                        <a:ea typeface="+mj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1.</a:t>
                      </a:r>
                      <a:r>
                        <a:rPr lang="zh-CN" sz="3000" b="1" kern="100" dirty="0">
                          <a:latin typeface="+mn-lt"/>
                          <a:ea typeface="+mj-ea"/>
                          <a:cs typeface="Times New Roman" panose="02020603050405020304"/>
                        </a:rPr>
                        <a:t>对某人大喊大叫</a:t>
                      </a: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Times New Roman" panose="02020603050405020304"/>
                        </a:rPr>
                        <a:t>______________</a:t>
                      </a:r>
                      <a:endParaRPr lang="zh-CN" altLang="zh-CN" sz="3000" b="1" kern="1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Times New Roman" panose="020206030504050203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2</a:t>
                      </a:r>
                      <a:r>
                        <a:rPr lang="zh-CN" sz="3000" b="1" kern="100" dirty="0">
                          <a:latin typeface="+mn-lt"/>
                          <a:ea typeface="+mj-ea"/>
                          <a:cs typeface="Times New Roman" panose="02020603050405020304"/>
                        </a:rPr>
                        <a:t>．感到有压力</a:t>
                      </a:r>
                      <a:r>
                        <a:rPr lang="en-US" sz="30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______________</a:t>
                      </a:r>
                      <a:endParaRPr lang="zh-CN" sz="3000" b="1" kern="100" dirty="0">
                        <a:latin typeface="+mn-lt"/>
                        <a:ea typeface="+mj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3</a:t>
                      </a:r>
                      <a:r>
                        <a:rPr lang="zh-CN" sz="3000" b="1" kern="100" dirty="0">
                          <a:latin typeface="+mn-lt"/>
                          <a:ea typeface="+mj-ea"/>
                          <a:cs typeface="Times New Roman" panose="02020603050405020304"/>
                        </a:rPr>
                        <a:t>．变得更糟糕</a:t>
                      </a:r>
                      <a:r>
                        <a:rPr lang="en-US" sz="30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______________</a:t>
                      </a:r>
                      <a:endParaRPr lang="zh-CN" sz="3000" b="1" kern="100" dirty="0">
                        <a:latin typeface="+mn-lt"/>
                        <a:ea typeface="+mj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4</a:t>
                      </a:r>
                      <a:r>
                        <a:rPr lang="zh-CN" sz="3000" b="1" kern="100" dirty="0">
                          <a:latin typeface="+mn-lt"/>
                          <a:ea typeface="+mj-ea"/>
                          <a:cs typeface="Times New Roman" panose="02020603050405020304"/>
                        </a:rPr>
                        <a:t>．度假</a:t>
                      </a:r>
                      <a:r>
                        <a:rPr lang="en-US" sz="30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______________</a:t>
                      </a:r>
                      <a:endParaRPr lang="zh-CN" sz="3000" b="1" kern="100" dirty="0">
                        <a:latin typeface="+mn-lt"/>
                        <a:ea typeface="+mj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5</a:t>
                      </a:r>
                      <a:r>
                        <a:rPr lang="zh-CN" sz="3000" b="1" kern="100" dirty="0">
                          <a:latin typeface="+mn-lt"/>
                          <a:ea typeface="+mj-ea"/>
                          <a:cs typeface="Times New Roman" panose="02020603050405020304"/>
                        </a:rPr>
                        <a:t>．与</a:t>
                      </a:r>
                      <a:r>
                        <a:rPr lang="en-US" sz="3000" b="1" kern="100" dirty="0">
                          <a:latin typeface="+mn-lt"/>
                          <a:ea typeface="+mj-ea"/>
                          <a:cs typeface="Times New Roman" panose="02020603050405020304"/>
                        </a:rPr>
                        <a:t>……</a:t>
                      </a:r>
                      <a:r>
                        <a:rPr lang="zh-CN" sz="3000" b="1" kern="100" dirty="0">
                          <a:latin typeface="+mn-lt"/>
                          <a:ea typeface="+mj-ea"/>
                          <a:cs typeface="Times New Roman" panose="02020603050405020304"/>
                        </a:rPr>
                        <a:t>同龄的</a:t>
                      </a:r>
                      <a:r>
                        <a:rPr lang="en-US" sz="30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______________</a:t>
                      </a:r>
                      <a:endParaRPr lang="zh-CN" sz="3000" b="1" kern="100" dirty="0">
                        <a:latin typeface="+mn-lt"/>
                        <a:ea typeface="+mj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6</a:t>
                      </a:r>
                      <a:r>
                        <a:rPr lang="zh-CN" sz="3000" b="1" kern="100" dirty="0">
                          <a:latin typeface="+mn-lt"/>
                          <a:ea typeface="+mj-ea"/>
                          <a:cs typeface="Times New Roman" panose="02020603050405020304"/>
                        </a:rPr>
                        <a:t>．寻求某人的帮助</a:t>
                      </a:r>
                      <a:r>
                        <a:rPr lang="en-US" sz="3000" b="1" kern="100" dirty="0" smtClean="0">
                          <a:latin typeface="+mn-lt"/>
                          <a:ea typeface="+mj-ea"/>
                          <a:cs typeface="Courier New" panose="02070309020205020404"/>
                        </a:rPr>
                        <a:t>______________</a:t>
                      </a:r>
                      <a:endParaRPr lang="zh-CN" sz="3000" b="1" kern="100" dirty="0">
                        <a:latin typeface="+mn-lt"/>
                        <a:ea typeface="+mj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7.get angry</a:t>
                      </a:r>
                      <a:r>
                        <a:rPr lang="en-US" sz="3000" b="1" kern="100" dirty="0" smtClean="0">
                          <a:latin typeface="+mn-lt"/>
                          <a:ea typeface="+mj-ea"/>
                          <a:cs typeface="Courier New" panose="02070309020205020404"/>
                        </a:rPr>
                        <a:t>______________</a:t>
                      </a:r>
                      <a:endParaRPr lang="zh-CN" sz="3000" b="1" kern="100" dirty="0">
                        <a:latin typeface="+mn-lt"/>
                        <a:ea typeface="+mj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4835920" y="1411286"/>
            <a:ext cx="16065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shout</a:t>
            </a:r>
            <a:r>
              <a:rPr lang="en-US" altLang="zh-CN" sz="2400" b="1" dirty="0" smtClean="0"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at</a:t>
            </a:r>
            <a:r>
              <a:rPr lang="en-US" altLang="zh-CN" sz="2400" b="1" dirty="0" smtClean="0"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sb</a:t>
            </a:r>
            <a:endParaRPr lang="zh-CN" altLang="en-US" sz="2400" b="1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299718" y="2033390"/>
            <a:ext cx="1759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feel</a:t>
            </a:r>
            <a:r>
              <a:rPr lang="en-US" altLang="zh-CN" sz="2400" b="1" dirty="0" smtClean="0"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stressed</a:t>
            </a:r>
            <a:endParaRPr lang="zh-CN" altLang="en-US" sz="2400" b="1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364656" y="2746792"/>
            <a:ext cx="14237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get</a:t>
            </a:r>
            <a:r>
              <a:rPr lang="en-US" altLang="zh-CN" sz="24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worse</a:t>
            </a:r>
            <a:endParaRPr lang="zh-CN" altLang="en-US" sz="2400" b="1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131112" y="3411713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take</a:t>
            </a:r>
            <a:r>
              <a:rPr lang="en-US" altLang="zh-CN" sz="2400" b="1" dirty="0" smtClean="0"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a</a:t>
            </a:r>
            <a:r>
              <a:rPr lang="en-US" altLang="zh-CN" sz="2400" b="1" dirty="0" smtClean="0"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holiday</a:t>
            </a:r>
            <a:endParaRPr lang="zh-CN" altLang="en-US" sz="2400" b="1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25789" y="4133254"/>
            <a:ext cx="19207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be</a:t>
            </a:r>
            <a:r>
              <a:rPr lang="en-US" altLang="zh-CN" sz="24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of</a:t>
            </a:r>
            <a:r>
              <a:rPr lang="en-US" altLang="zh-CN" sz="24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sb's</a:t>
            </a:r>
            <a:r>
              <a:rPr lang="en-US" altLang="zh-CN" sz="24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age</a:t>
            </a:r>
            <a:endParaRPr lang="zh-CN" altLang="en-US" sz="2400" b="1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913102" y="4839224"/>
            <a:ext cx="24793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ask</a:t>
            </a:r>
            <a:r>
              <a:rPr lang="en-US" altLang="zh-CN" sz="2400" b="1" dirty="0" smtClean="0"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for</a:t>
            </a:r>
            <a:r>
              <a:rPr lang="en-US" altLang="zh-CN" sz="2400" b="1" dirty="0" smtClean="0"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one's</a:t>
            </a:r>
            <a:r>
              <a:rPr lang="en-US" altLang="zh-CN" sz="2400" b="1" dirty="0" smtClean="0"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help</a:t>
            </a:r>
            <a:endParaRPr lang="zh-CN" altLang="en-US" sz="2400" b="1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913768" y="5562181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生气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648044" y="1439265"/>
          <a:ext cx="11123193" cy="3347403"/>
        </p:xfrm>
        <a:graphic>
          <a:graphicData uri="http://schemas.openxmlformats.org/drawingml/2006/table">
            <a:tbl>
              <a:tblPr/>
              <a:tblGrid>
                <a:gridCol w="876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46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90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j-ea"/>
                          <a:cs typeface="Times New Roman" panose="02020603050405020304"/>
                        </a:rPr>
                        <a:t>短语互译</a:t>
                      </a:r>
                      <a:endParaRPr lang="zh-CN" sz="3000" b="1" kern="100" dirty="0">
                        <a:latin typeface="+mn-lt"/>
                        <a:ea typeface="+mj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ea typeface="+mj-ea"/>
                          <a:cs typeface="Courier New" panose="02070309020205020404"/>
                        </a:rPr>
                        <a:t>8</a:t>
                      </a:r>
                      <a:r>
                        <a:rPr lang="zh-CN" sz="3000" b="1" kern="100" dirty="0">
                          <a:latin typeface="+mn-lt"/>
                          <a:ea typeface="+mj-ea"/>
                          <a:cs typeface="Times New Roman" panose="02020603050405020304"/>
                        </a:rPr>
                        <a:t>．</a:t>
                      </a:r>
                      <a:r>
                        <a:rPr lang="en-US" sz="30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keep quiet______________</a:t>
                      </a:r>
                      <a:endParaRPr lang="zh-CN" sz="3000" b="1" kern="100" dirty="0">
                        <a:latin typeface="+mn-lt"/>
                        <a:ea typeface="+mj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9</a:t>
                      </a:r>
                      <a:r>
                        <a:rPr lang="zh-CN" sz="3000" b="1" kern="100" dirty="0">
                          <a:latin typeface="+mn-lt"/>
                          <a:ea typeface="+mj-ea"/>
                          <a:cs typeface="Times New Roman" panose="02020603050405020304"/>
                        </a:rPr>
                        <a:t>．</a:t>
                      </a:r>
                      <a:r>
                        <a:rPr lang="en-US" sz="30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keep</a:t>
                      </a:r>
                      <a:r>
                        <a:rPr lang="en-US" sz="3000" b="1" kern="100" dirty="0">
                          <a:latin typeface="+mn-lt"/>
                          <a:ea typeface="+mj-ea"/>
                          <a:cs typeface="Times New Roman" panose="02020603050405020304"/>
                        </a:rPr>
                        <a:t>…</a:t>
                      </a:r>
                      <a:r>
                        <a:rPr lang="en-US" sz="30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to oneself______________</a:t>
                      </a:r>
                      <a:endParaRPr lang="zh-CN" sz="3000" b="1" kern="100" dirty="0">
                        <a:latin typeface="+mn-lt"/>
                        <a:ea typeface="+mj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10</a:t>
                      </a:r>
                      <a:r>
                        <a:rPr lang="zh-CN" sz="3000" b="1" kern="100" dirty="0">
                          <a:latin typeface="+mn-lt"/>
                          <a:ea typeface="+mj-ea"/>
                          <a:cs typeface="Times New Roman" panose="02020603050405020304"/>
                        </a:rPr>
                        <a:t>．</a:t>
                      </a:r>
                      <a:r>
                        <a:rPr lang="en-US" sz="30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care too much about</a:t>
                      </a:r>
                      <a:r>
                        <a:rPr lang="en-US" sz="3000" b="1" kern="100" dirty="0">
                          <a:latin typeface="+mn-lt"/>
                          <a:ea typeface="+mj-ea"/>
                          <a:cs typeface="Times New Roman" panose="02020603050405020304"/>
                        </a:rPr>
                        <a:t>…</a:t>
                      </a:r>
                      <a:r>
                        <a:rPr lang="en-US" sz="30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______________</a:t>
                      </a:r>
                      <a:endParaRPr lang="zh-CN" sz="3000" b="1" kern="100" dirty="0">
                        <a:latin typeface="+mn-lt"/>
                        <a:ea typeface="+mj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11</a:t>
                      </a:r>
                      <a:r>
                        <a:rPr lang="zh-CN" sz="3000" b="1" kern="100" dirty="0">
                          <a:latin typeface="+mn-lt"/>
                          <a:ea typeface="+mj-ea"/>
                          <a:cs typeface="Times New Roman" panose="02020603050405020304"/>
                        </a:rPr>
                        <a:t>．</a:t>
                      </a:r>
                      <a:r>
                        <a:rPr lang="en-US" sz="30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plan your time more carefully </a:t>
                      </a:r>
                      <a:r>
                        <a:rPr lang="en-US" sz="3000" b="1" kern="100" dirty="0" smtClean="0">
                          <a:latin typeface="+mn-lt"/>
                          <a:ea typeface="+mj-ea"/>
                          <a:cs typeface="Courier New" panose="02070309020205020404"/>
                        </a:rPr>
                        <a:t>______________</a:t>
                      </a:r>
                      <a:r>
                        <a:rPr lang="en-US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____</a:t>
                      </a:r>
                      <a:endParaRPr lang="zh-CN" sz="3000" b="1" kern="100" dirty="0">
                        <a:latin typeface="+mn-lt"/>
                        <a:ea typeface="+mj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12</a:t>
                      </a:r>
                      <a:r>
                        <a:rPr lang="zh-CN" sz="3000" b="1" kern="100" dirty="0">
                          <a:latin typeface="+mn-lt"/>
                          <a:ea typeface="+mj-ea"/>
                          <a:cs typeface="Times New Roman" panose="02020603050405020304"/>
                        </a:rPr>
                        <a:t>．</a:t>
                      </a:r>
                      <a:r>
                        <a:rPr lang="en-US" sz="30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be unhappy with</a:t>
                      </a:r>
                      <a:r>
                        <a:rPr lang="en-US" sz="3000" b="1" kern="100" dirty="0">
                          <a:latin typeface="+mn-lt"/>
                          <a:ea typeface="+mj-ea"/>
                          <a:cs typeface="Times New Roman" panose="02020603050405020304"/>
                        </a:rPr>
                        <a:t>…</a:t>
                      </a:r>
                      <a:r>
                        <a:rPr lang="en-US" sz="30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______________</a:t>
                      </a:r>
                      <a:endParaRPr lang="zh-CN" sz="3000" b="1" kern="100" dirty="0">
                        <a:latin typeface="+mn-lt"/>
                        <a:ea typeface="+mj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4052897" y="1579729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保持安静</a:t>
            </a:r>
          </a:p>
        </p:txBody>
      </p:sp>
      <p:sp>
        <p:nvSpPr>
          <p:cNvPr id="4" name="矩形 3"/>
          <p:cNvSpPr/>
          <p:nvPr/>
        </p:nvSpPr>
        <p:spPr>
          <a:xfrm>
            <a:off x="4843782" y="2209514"/>
            <a:ext cx="23471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把</a:t>
            </a: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埋在心里</a:t>
            </a:r>
          </a:p>
        </p:txBody>
      </p:sp>
      <p:sp>
        <p:nvSpPr>
          <p:cNvPr id="5" name="矩形 4"/>
          <p:cNvSpPr/>
          <p:nvPr/>
        </p:nvSpPr>
        <p:spPr>
          <a:xfrm>
            <a:off x="6140606" y="2895887"/>
            <a:ext cx="20377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对</a:t>
            </a: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太介意</a:t>
            </a:r>
          </a:p>
        </p:txBody>
      </p:sp>
      <p:sp>
        <p:nvSpPr>
          <p:cNvPr id="6" name="矩形 5"/>
          <p:cNvSpPr/>
          <p:nvPr/>
        </p:nvSpPr>
        <p:spPr>
          <a:xfrm>
            <a:off x="7151554" y="3576971"/>
            <a:ext cx="3278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更仔细地计划你的时间</a:t>
            </a:r>
          </a:p>
        </p:txBody>
      </p:sp>
      <p:sp>
        <p:nvSpPr>
          <p:cNvPr id="7" name="矩形 6"/>
          <p:cNvSpPr/>
          <p:nvPr/>
        </p:nvSpPr>
        <p:spPr>
          <a:xfrm>
            <a:off x="5614582" y="4273033"/>
            <a:ext cx="20377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对</a:t>
            </a: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不满意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027361" y="1451572"/>
          <a:ext cx="9619247" cy="3344228"/>
        </p:xfrm>
        <a:graphic>
          <a:graphicData uri="http://schemas.openxmlformats.org/drawingml/2006/table">
            <a:tbl>
              <a:tblPr/>
              <a:tblGrid>
                <a:gridCol w="693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6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887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句型在线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1.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当你把压力问题埋在心里时，它会变得更糟。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The problem of stress ________________ when you 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_________________.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2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．很多和我们同龄的学生都有这个问题。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______________________ 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have this problem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.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6137601" y="2085055"/>
            <a:ext cx="1544012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gets</a:t>
            </a:r>
            <a:r>
              <a:rPr lang="en-US" altLang="zh-CN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worse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MingLiU_HKSCS" panose="02020500000000000000" charset="-12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987789" y="2728744"/>
            <a:ext cx="2534668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keep</a:t>
            </a:r>
            <a:r>
              <a:rPr lang="en-US" altLang="zh-CN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it</a:t>
            </a:r>
            <a:r>
              <a:rPr lang="en-US" altLang="zh-CN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to</a:t>
            </a:r>
            <a:r>
              <a:rPr lang="en-US" altLang="zh-CN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yourself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MingLiU_HKSCS" panose="02020500000000000000" charset="-12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096429" y="4148470"/>
            <a:ext cx="3514937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Many</a:t>
            </a:r>
            <a:r>
              <a:rPr lang="en-US" altLang="zh-CN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students</a:t>
            </a:r>
            <a:r>
              <a:rPr lang="en-US" altLang="zh-CN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of</a:t>
            </a:r>
            <a:r>
              <a:rPr lang="en-US" altLang="zh-CN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our</a:t>
            </a:r>
            <a:r>
              <a:rPr lang="en-US" altLang="zh-CN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age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MingLiU_HKSCS" panose="02020500000000000000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093537" y="1610003"/>
          <a:ext cx="9619247" cy="3344228"/>
        </p:xfrm>
        <a:graphic>
          <a:graphicData uri="http://schemas.openxmlformats.org/drawingml/2006/table">
            <a:tbl>
              <a:tblPr/>
              <a:tblGrid>
                <a:gridCol w="693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6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887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句型在线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3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每次考试后，你的父母都太介意你的分数，因此你总是感到有压力。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Your parents 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_________________ 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your marks after each exam, so you always ________________.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4358185" y="3009718"/>
            <a:ext cx="2872133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care</a:t>
            </a:r>
            <a:r>
              <a:rPr lang="en-US" altLang="zh-CN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too</a:t>
            </a:r>
            <a:r>
              <a:rPr lang="en-US" altLang="zh-CN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much</a:t>
            </a:r>
            <a:r>
              <a:rPr lang="en-US" altLang="zh-CN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about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MingLiU_HKSCS" panose="02020500000000000000" charset="-12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778223" y="3653408"/>
            <a:ext cx="1759649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feel</a:t>
            </a:r>
            <a:r>
              <a:rPr lang="en-US" altLang="zh-CN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stressed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MingLiU_HKSCS" panose="02020500000000000000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920516"/>
            <a:ext cx="233910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695322" y="1596002"/>
            <a:ext cx="1499128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2254" y="168556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19306" y="2099829"/>
            <a:ext cx="11472110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●1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stress  n. </a:t>
            </a:r>
            <a:r>
              <a:rPr lang="zh-CN" altLang="en-US" sz="3000" b="1" dirty="0" smtClean="0"/>
              <a:t>精神压力，紧张</a:t>
            </a:r>
          </a:p>
        </p:txBody>
      </p:sp>
      <p:sp>
        <p:nvSpPr>
          <p:cNvPr id="8" name="矩形 7"/>
          <p:cNvSpPr/>
          <p:nvPr/>
        </p:nvSpPr>
        <p:spPr>
          <a:xfrm>
            <a:off x="362363" y="2547154"/>
            <a:ext cx="11694695" cy="3893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8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2800" b="1" dirty="0" smtClean="0">
                <a:solidFill>
                  <a:srgbClr val="FFC000"/>
                </a:solidFill>
              </a:rPr>
              <a:t>观察</a:t>
            </a:r>
            <a:r>
              <a:rPr lang="en-US" sz="2800" b="1" dirty="0" smtClean="0">
                <a:solidFill>
                  <a:srgbClr val="FFC000"/>
                </a:solidFill>
              </a:rPr>
              <a:t>] </a:t>
            </a:r>
            <a:r>
              <a:rPr lang="en-US" sz="2800" b="1" dirty="0" smtClean="0">
                <a:solidFill>
                  <a:prstClr val="black"/>
                </a:solidFill>
              </a:rPr>
              <a:t>Be able to work under stress. </a:t>
            </a:r>
            <a:r>
              <a:rPr lang="zh-CN" altLang="en-US" sz="2800" b="1" dirty="0" smtClean="0">
                <a:solidFill>
                  <a:prstClr val="black"/>
                </a:solidFill>
              </a:rPr>
              <a:t>能够承受工作压力。</a:t>
            </a:r>
            <a:endParaRPr lang="en-US" altLang="zh-CN" sz="28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smtClean="0">
                <a:solidFill>
                  <a:prstClr val="black"/>
                </a:solidFill>
              </a:rPr>
              <a:t>We worked on pronunciation, stress and intonation. </a:t>
            </a:r>
            <a:endParaRPr lang="zh-CN" altLang="en-US" sz="28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2800" b="1" dirty="0" smtClean="0">
                <a:solidFill>
                  <a:prstClr val="black"/>
                </a:solidFill>
              </a:rPr>
              <a:t>我们学习了发音、重读和语调。</a:t>
            </a:r>
          </a:p>
          <a:p>
            <a:pPr lvl="0">
              <a:lnSpc>
                <a:spcPct val="150000"/>
              </a:lnSpc>
            </a:pPr>
            <a:r>
              <a:rPr lang="en-US" sz="2800" b="1" dirty="0" smtClean="0">
                <a:solidFill>
                  <a:prstClr val="black"/>
                </a:solidFill>
              </a:rPr>
              <a:t>She stressed that she wasn't going to help. </a:t>
            </a:r>
            <a:r>
              <a:rPr lang="zh-CN" altLang="en-US" sz="2800" b="1" dirty="0" smtClean="0">
                <a:solidFill>
                  <a:prstClr val="black"/>
                </a:solidFill>
              </a:rPr>
              <a:t>她强调说她不会帮忙的。</a:t>
            </a:r>
          </a:p>
          <a:p>
            <a:pPr lvl="0">
              <a:lnSpc>
                <a:spcPct val="150000"/>
              </a:lnSpc>
            </a:pPr>
            <a:r>
              <a:rPr lang="en-US" sz="2800" b="1" dirty="0" smtClean="0">
                <a:solidFill>
                  <a:prstClr val="black"/>
                </a:solidFill>
              </a:rPr>
              <a:t>When you are stressed, relax yourself. </a:t>
            </a:r>
            <a:endParaRPr lang="zh-CN" altLang="en-US" sz="28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2800" b="1" dirty="0" smtClean="0">
                <a:solidFill>
                  <a:prstClr val="black"/>
                </a:solidFill>
              </a:rPr>
              <a:t>当你有压力的时候，放松一下。</a:t>
            </a:r>
            <a:endParaRPr lang="zh-CN" altLang="en-US" sz="28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169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37674" y="1700807"/>
            <a:ext cx="10160668" cy="1389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探究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stress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作名词时，意为</a:t>
            </a:r>
            <a:r>
              <a:rPr lang="en-US" sz="3000" b="1" dirty="0" smtClean="0">
                <a:solidFill>
                  <a:prstClr val="black"/>
                </a:solidFill>
              </a:rPr>
              <a:t>“__________”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；作动词时，意为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强调；使紧张，加压力于；用重音读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</a:t>
            </a:r>
          </a:p>
        </p:txBody>
      </p:sp>
      <p:sp>
        <p:nvSpPr>
          <p:cNvPr id="3" name="矩形 2"/>
          <p:cNvSpPr/>
          <p:nvPr/>
        </p:nvSpPr>
        <p:spPr>
          <a:xfrm>
            <a:off x="5863649" y="1770465"/>
            <a:ext cx="1422184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精神压力</a:t>
            </a:r>
          </a:p>
        </p:txBody>
      </p:sp>
      <p:sp>
        <p:nvSpPr>
          <p:cNvPr id="4" name="矩形 3"/>
          <p:cNvSpPr/>
          <p:nvPr/>
        </p:nvSpPr>
        <p:spPr>
          <a:xfrm>
            <a:off x="710544" y="3329673"/>
            <a:ext cx="9172191" cy="6971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拓展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stressed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为形容词，意为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紧张的，有压力的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094429" y="2271354"/>
            <a:ext cx="9278113" cy="13943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1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I'm sure there are many web designers getting ________ (stress) out about this.</a:t>
            </a:r>
            <a:endParaRPr lang="zh-CN" altLang="en-US" sz="3000" b="1" dirty="0"/>
          </a:p>
        </p:txBody>
      </p:sp>
      <p:sp>
        <p:nvSpPr>
          <p:cNvPr id="5" name="矩形 4"/>
          <p:cNvSpPr/>
          <p:nvPr/>
        </p:nvSpPr>
        <p:spPr>
          <a:xfrm>
            <a:off x="1315098" y="3109156"/>
            <a:ext cx="12226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stressed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MingLiU_HKSCS" panose="02020500000000000000" charset="-120"/>
              <a:cs typeface="Times New Roman" panose="02020603050405020304" pitchFamily="18" charset="0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993883" y="1178484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20515" y="1313104"/>
            <a:ext cx="84455" cy="4140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WWW.2PPT.COM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875A8"/>
      </a:accent2>
      <a:accent3>
        <a:srgbClr val="FFFFFF"/>
      </a:accent3>
      <a:accent4>
        <a:srgbClr val="000000"/>
      </a:accent4>
      <a:accent5>
        <a:srgbClr val="D9EDEE"/>
      </a:accent5>
      <a:accent6>
        <a:srgbClr val="316896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第一PPT模板网-WWW.1PPT.CO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第一PPT模板网-WWW.1PPT.CO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第一PPT模板网-WWW.1PPT.CO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第一PPT模板网-WWW.1PPT.CO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第一PPT模板网-WWW.1PPT.CO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第一PPT模板网-WWW.1PPT.CO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第一PPT模板网-WWW.1PPT.CO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第一PPT模板网-WWW.1PPT.CO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第一PPT模板网-WWW.1PPT.CO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第一PPT模板网-WWW.1PPT.CO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第一PPT模板网-WWW.1PPT.CO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第一PPT模板网-WWW.1PPT.CO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第一PPT模板网-WWW.1PPT.COM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86FA8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326498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第一PPT模板网-WWW.1PPT.COM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875A8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326998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461</Words>
  <Application>Microsoft Office PowerPoint</Application>
  <PresentationFormat>宽屏</PresentationFormat>
  <Paragraphs>73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MingLiU_HKSCS</vt:lpstr>
      <vt:lpstr>仿宋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2023-01-17T01:27:02Z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9036E4C16545489B98C8177135B8BEFD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