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06BCC-AD15-4CBA-A8F8-A18849FB159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2CE05-82DD-4EB0-9725-DFEAB53894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2CE05-82DD-4EB0-9725-DFEAB53894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63112-2EA1-4C78-AA5C-8B16575639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E65B-BBC6-4FD2-8E4F-D883ADB9DF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32D2F-1319-4F82-BD7B-7EDD28673B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DEFC1-6622-449A-AC48-0F61939619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BCB93-1059-4DE2-9775-1ADAAEFCD9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10121-4C3B-45A1-B557-799733BCAB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8DD99-FC55-458E-9573-802B723E3C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D9283-0698-441E-A6FE-CF5BD813C7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C085E-326C-4E1E-BB22-1F85884C70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5CB2-340F-4D4F-919A-12C8517B77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EFA6-4E41-4F73-9FAB-F3FAF73AA8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CA5400F-8D07-40F5-911F-F14EABF9B1D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/>
          </p:cNvSpPr>
          <p:nvPr/>
        </p:nvSpPr>
        <p:spPr bwMode="auto">
          <a:xfrm>
            <a:off x="899886" y="1981200"/>
            <a:ext cx="7239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Unit 8 </a:t>
            </a:r>
            <a:r>
              <a:rPr lang="en-US" altLang="zh-CN" sz="48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A </a:t>
            </a:r>
            <a:r>
              <a:rPr lang="en-US" altLang="zh-CN" sz="4800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green </a:t>
            </a:r>
            <a:r>
              <a:rPr lang="en-US" altLang="zh-CN" sz="48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world</a:t>
            </a:r>
          </a:p>
          <a:p>
            <a:r>
              <a:rPr lang="en-US" altLang="zh-CN" sz="48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task</a:t>
            </a:r>
          </a:p>
        </p:txBody>
      </p:sp>
      <p:sp>
        <p:nvSpPr>
          <p:cNvPr id="3" name="矩形 2"/>
          <p:cNvSpPr/>
          <p:nvPr/>
        </p:nvSpPr>
        <p:spPr>
          <a:xfrm>
            <a:off x="2872140" y="540367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3429000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800" b="1" dirty="0">
                <a:latin typeface="Times New Roman" panose="02020603050405020304" pitchFamily="18" charset="0"/>
              </a:rPr>
              <a:t>What can we do to reduce pollution?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Do not use plastic bags. Take our own bags when shopping.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Separate waste into different group.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32004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800" b="1">
                <a:latin typeface="Times New Roman" panose="02020603050405020304" pitchFamily="18" charset="0"/>
              </a:rPr>
              <a:t>Which else can we do to live a green life?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</a:pPr>
            <a:r>
              <a:rPr lang="en-US" sz="3800" b="1">
                <a:solidFill>
                  <a:srgbClr val="CC00FF"/>
                </a:solidFill>
                <a:latin typeface="Times New Roman" panose="02020603050405020304" pitchFamily="18" charset="0"/>
              </a:rPr>
              <a:t> Do more exercise and watch less TV.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</a:pPr>
            <a:r>
              <a:rPr lang="en-US" sz="3800" b="1">
                <a:solidFill>
                  <a:srgbClr val="CC00FF"/>
                </a:solidFill>
                <a:latin typeface="Times New Roman" panose="02020603050405020304" pitchFamily="18" charset="0"/>
              </a:rPr>
              <a:t> Plant some flowers at home.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38200" y="1127125"/>
            <a:ext cx="777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66FF"/>
                </a:solidFill>
              </a:rPr>
              <a:t>Millie is writing the script for the presentation. Help her complete her script. Use the information on page 118 to help you.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229600" cy="4648200"/>
          </a:xfrm>
          <a:noFill/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</a:rPr>
              <a:t>Our environment is changing for the worse, so it is time for us to (1) _________. Here are some simple steps to take.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</a:rPr>
              <a:t>We can save water by taking (2) _______________ and turning off (3) __________ when we brush our teeth. We should also (4) ___________ if possible. In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105400" y="1524000"/>
            <a:ext cx="1905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go green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3657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shorter showers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16764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the tap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352800" y="4495800"/>
            <a:ext cx="2743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reuse water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  <p:bldP spid="83973" grpId="0" autoUpdateAnimBg="0"/>
      <p:bldP spid="8397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7620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order to save power, we should (5)_________________ when we leave a room. We should also turn off the power when our TV or computer is (6)_________.</a:t>
            </a:r>
          </a:p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Some other good habits can help reduce pollution too. We should not use (7)___________. Instead, we should take</a:t>
            </a:r>
          </a:p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(8) _____________ when shopping. </a:t>
            </a:r>
            <a:r>
              <a:rPr lang="zh-CN" altLang="en-US" sz="3400" b="1"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3657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turn off the lights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524625" y="2514600"/>
            <a:ext cx="2133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not in use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219200" y="4343400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plastic bags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371600" y="4953000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our own bags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  <p:bldP spid="8499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229600" cy="5791200"/>
          </a:xfrm>
          <a:noFill/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</a:rPr>
              <a:t>Recycling is also a good way to help reduce pollution. We should separate (9)_______ into different groups so that it can be recycled.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</a:rPr>
              <a:t>Moreover, it is important for us to develop a green lifestyle. We should (10)_______________ and watch less TV and it is good to (11) _________________ at home. Follow these small steps, and you can make a big difference to the Earth!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705600" y="9906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waste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219200" y="38100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do more exercise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44196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plant some flowers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  <p:bldP spid="860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1534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</a:rPr>
              <a:t>1.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Here are some simple steps to take.   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take some steps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</a:rPr>
              <a:t>采取一些措施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我们应该采取一些简单的措施来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节约用水。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    We should take some simple steps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       to save water.</a:t>
            </a:r>
          </a:p>
        </p:txBody>
      </p:sp>
      <p:pic>
        <p:nvPicPr>
          <p:cNvPr id="87043" name="Picture 3" descr="language points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4679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5438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FF"/>
                </a:solidFill>
              </a:rPr>
              <a:t>We’ve read Millie’s script. Now it’s your turn to give a presentation on how to go green. Discuss this in groups of four and write down your notes.</a:t>
            </a: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6553200" cy="4876800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1. It is time for us to ….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We can save water by ….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3. We should use/take ….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4. … is a good way to ….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5. It is important for us to ….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6. It is good to ….</a:t>
            </a:r>
            <a:endParaRPr lang="en-US" sz="36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7.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Moreover, …. </a:t>
            </a:r>
          </a:p>
        </p:txBody>
      </p:sp>
      <p:sp>
        <p:nvSpPr>
          <p:cNvPr id="89091" name="WordArt 3"/>
          <p:cNvSpPr>
            <a:spLocks noChangeArrowheads="1" noChangeShapeType="1"/>
          </p:cNvSpPr>
          <p:nvPr/>
        </p:nvSpPr>
        <p:spPr bwMode="auto">
          <a:xfrm>
            <a:off x="457200" y="5334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FF0066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Useful expressions</a:t>
            </a:r>
            <a:endParaRPr lang="zh-CN" altLang="en-US" sz="3600" b="1" kern="10" dirty="0">
              <a:ln w="19050">
                <a:solidFill>
                  <a:srgbClr val="FF0066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FB4QK_8$]AH81{EQ)1TXX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47244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11213"/>
            <a:ext cx="34305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95638"/>
            <a:ext cx="46482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582738" y="49530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This picture is very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simple</a:t>
            </a:r>
            <a:r>
              <a:rPr 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22888" y="5611813"/>
            <a:ext cx="2373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简单的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9938" y="1697038"/>
            <a:ext cx="4495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5549900" y="5548313"/>
            <a:ext cx="1262063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2710" name="Picture 6" descr="图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0"/>
            <a:ext cx="5105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Reduce%20garbage%20graphic%2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43434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Reduce-Reuse-Recyc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828800"/>
            <a:ext cx="36750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7724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430" indent="-9004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用所给单词的适当形式填空。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sz="3400" b="1" dirty="0">
                <a:latin typeface="Times New Roman" panose="02020603050405020304" pitchFamily="18" charset="0"/>
              </a:rPr>
              <a:t>1. The waste can ____________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    (separate) into different groups to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    recycle.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2. Take your own bags when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    __________ (shop).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63" name="Picture 3" descr="exercis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227013"/>
            <a:ext cx="342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343400" y="22860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be separated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shopping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4" grpId="0" autoUpdateAnimBg="0"/>
      <p:bldP spid="921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153400" cy="4267200"/>
          </a:xfrm>
          <a:noFill/>
        </p:spPr>
        <p:txBody>
          <a:bodyPr/>
          <a:lstStyle/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3. You should do more exercise and watch ______ (little) TV.</a:t>
            </a: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4. We can save water by ________ (take) shorter showers.</a:t>
            </a: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5. You need to check your homework after finishing _________ (write).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less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105400" y="2133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taking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743200" y="40386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writing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  <p:bldP spid="9318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汉译英。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1. </a:t>
            </a:r>
            <a:r>
              <a:rPr lang="zh-CN" altLang="en-US" sz="3400" b="1" dirty="0">
                <a:latin typeface="Times New Roman" panose="02020603050405020304" pitchFamily="18" charset="0"/>
              </a:rPr>
              <a:t>我们可以通过缩短淋浴时间来节约用水。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2. </a:t>
            </a:r>
            <a:r>
              <a:rPr lang="zh-CN" altLang="en-US" sz="3400" b="1" dirty="0">
                <a:latin typeface="Times New Roman" panose="02020603050405020304" pitchFamily="18" charset="0"/>
              </a:rPr>
              <a:t>为了节约电力，当我们离开房间时应该把灯关掉。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7724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We can save water by taking shorter showers.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914400" y="4648200"/>
            <a:ext cx="78501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In order to save power, we should turn off the lights when we leave a room.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1000" y="825500"/>
            <a:ext cx="838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3. </a:t>
            </a:r>
            <a:r>
              <a:rPr lang="zh-CN" altLang="en-US" sz="3400" b="1" dirty="0">
                <a:latin typeface="Times New Roman" panose="02020603050405020304" pitchFamily="18" charset="0"/>
              </a:rPr>
              <a:t>好习惯能够帮助减少污染。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4. </a:t>
            </a:r>
            <a:r>
              <a:rPr lang="zh-CN" altLang="en-US" sz="3400" b="1" dirty="0">
                <a:latin typeface="Times New Roman" panose="02020603050405020304" pitchFamily="18" charset="0"/>
              </a:rPr>
              <a:t>对我们来说养成环保的生活方式很重要。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38200" y="1587500"/>
            <a:ext cx="7772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Good habits can help reduce pollution.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467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It’s important for us to develop a green lifestyle.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5. </a:t>
            </a:r>
            <a:r>
              <a:rPr lang="zh-CN" altLang="en-US" sz="3400" b="1">
                <a:latin typeface="Times New Roman" panose="02020603050405020304" pitchFamily="18" charset="0"/>
              </a:rPr>
              <a:t>遵循这些小步骤，你可以对地球产生大影响。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6. </a:t>
            </a:r>
            <a:r>
              <a:rPr lang="zh-CN" altLang="en-US" sz="3400" b="1">
                <a:latin typeface="Times New Roman" panose="02020603050405020304" pitchFamily="18" charset="0"/>
              </a:rPr>
              <a:t>当电视和电脑不用时，我们应该关掉电源。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8501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Follow these small steps, and you can make a big difference to the Earth.</a:t>
            </a:r>
            <a:r>
              <a:rPr lang="en-US" sz="340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38200" y="4406900"/>
            <a:ext cx="7696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We should turn off the power when our TV or computer is not in use.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86000"/>
            <a:ext cx="6934200" cy="2239963"/>
          </a:xfrm>
          <a:noFill/>
        </p:spPr>
        <p:txBody>
          <a:bodyPr/>
          <a:lstStyle/>
          <a:p>
            <a:pPr marL="443230" indent="-44323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1. Finish your script.</a:t>
            </a:r>
          </a:p>
          <a:p>
            <a:pPr marL="443230" indent="-44323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Review all the new words and language points in this unit. 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7283" name="Picture 3" descr="homewor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762000"/>
            <a:ext cx="43132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81200" y="45720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step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步骤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措施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48244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8438" y="1981200"/>
            <a:ext cx="15113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2133600"/>
            <a:ext cx="13096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3581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planting trees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28800" y="43434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power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电力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力量</a:t>
            </a:r>
          </a:p>
        </p:txBody>
      </p:sp>
      <p:pic>
        <p:nvPicPr>
          <p:cNvPr id="74755" name="Picture 3" descr="力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838200"/>
            <a:ext cx="746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warming up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57200"/>
            <a:ext cx="5378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9900"/>
                </a:solidFill>
              </a:rPr>
              <a:t>How can we go green?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4343400" y="2286000"/>
            <a:ext cx="2286000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4800600" y="3352800"/>
            <a:ext cx="304800" cy="5334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447800" y="4038600"/>
            <a:ext cx="6324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protect the environment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032000" y="3344863"/>
            <a:ext cx="508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/>
      <p:bldP spid="75781" grpId="0" animBg="1"/>
      <p:bldP spid="757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86000"/>
            <a:ext cx="7848600" cy="2667000"/>
          </a:xfrm>
          <a:noFill/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1. What can we do to save water?</a:t>
            </a:r>
          </a:p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What can we do to save power?</a:t>
            </a:r>
          </a:p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3. What can we do to reduce pollution?</a:t>
            </a:r>
          </a:p>
        </p:txBody>
      </p:sp>
      <p:pic>
        <p:nvPicPr>
          <p:cNvPr id="76803" name="Picture 3" descr="brain storm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426561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/>
          </p:cNvSpPr>
          <p:nvPr/>
        </p:nvSpPr>
        <p:spPr bwMode="auto">
          <a:xfrm>
            <a:off x="1828800" y="533400"/>
            <a:ext cx="54102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altLang="zh-CN" sz="40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99CC00"/>
                </a:solidFill>
                <a:latin typeface="Arial" panose="020B0604020202020204"/>
                <a:cs typeface="Arial" panose="020B0604020202020204"/>
              </a:rPr>
              <a:t>Going green</a:t>
            </a:r>
            <a:endParaRPr lang="zh-CN" altLang="en-US" sz="4000" b="1" dirty="0">
              <a:ln w="9525">
                <a:solidFill>
                  <a:srgbClr val="000000"/>
                </a:solidFill>
                <a:round/>
              </a:ln>
              <a:solidFill>
                <a:srgbClr val="99CC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09600" y="2057400"/>
            <a:ext cx="784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The Class1, Grade 8 students are going to give a presentation on how to go green. Here are Millie’s ideas. Read her notes and find out:</a:t>
            </a: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229600" cy="4191000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800" b="1" dirty="0">
                <a:latin typeface="Times New Roman" panose="02020603050405020304" pitchFamily="18" charset="0"/>
              </a:rPr>
              <a:t>What can we do to save water?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Take shorter showers.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Turn off the tape when we brush teeth.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Reuse water if possible.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229600" cy="4525963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800" b="1" dirty="0">
                <a:latin typeface="Times New Roman" panose="02020603050405020304" pitchFamily="18" charset="0"/>
              </a:rPr>
              <a:t>What can we do to save power?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Turn off the lights when we leave a room.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Turn off the power when our TV or computer is not in use.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全屏显示(4:3)</PresentationFormat>
  <Paragraphs>101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2DAE296FC7764FBBBA68687F60EE2184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