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0" r:id="rId2"/>
    <p:sldId id="296" r:id="rId3"/>
    <p:sldId id="295" r:id="rId4"/>
    <p:sldId id="294" r:id="rId5"/>
    <p:sldId id="293" r:id="rId6"/>
    <p:sldId id="292" r:id="rId7"/>
    <p:sldId id="291" r:id="rId8"/>
    <p:sldId id="290" r:id="rId9"/>
    <p:sldId id="289" r:id="rId10"/>
    <p:sldId id="288" r:id="rId11"/>
    <p:sldId id="287" r:id="rId12"/>
    <p:sldId id="286" r:id="rId13"/>
    <p:sldId id="285" r:id="rId14"/>
    <p:sldId id="284" r:id="rId15"/>
    <p:sldId id="283" r:id="rId16"/>
    <p:sldId id="313" r:id="rId17"/>
    <p:sldId id="314" r:id="rId18"/>
    <p:sldId id="268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146DA94-8D2E-43AF-AA53-D677151252C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8A566FB-56BE-4B83-801C-9E3E6E7E10D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835CAD10-6780-4F52-9B62-8D148B492635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89B2B325-17B8-466F-BD5E-4E2DEE76329E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18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0" y="171612"/>
            <a:ext cx="9144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0" y="2127510"/>
            <a:ext cx="9144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985011" y="2373631"/>
            <a:ext cx="5827871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11267" name="组合 8"/>
          <p:cNvGrpSpPr/>
          <p:nvPr/>
        </p:nvGrpSpPr>
        <p:grpSpPr bwMode="auto">
          <a:xfrm>
            <a:off x="4898" y="1970089"/>
            <a:ext cx="6134645" cy="1534306"/>
            <a:chOff x="-934601" y="2088526"/>
            <a:chExt cx="8178692" cy="1534276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112395" y="2088526"/>
              <a:ext cx="4084696" cy="646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Unit 3  Lesson15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-934601" y="2853376"/>
              <a:ext cx="8178692" cy="7694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4400" b="1" dirty="0" smtClean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Sending </a:t>
              </a:r>
              <a:r>
                <a:rPr lang="en-US" altLang="zh-CN" sz="4400" b="1" dirty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the Postcards</a:t>
              </a:r>
              <a:endParaRPr lang="en-US" altLang="zh-CN" sz="4400" b="1" dirty="0" smtClean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9" name="图片 1" descr="英语冀教（三起）五年级下册（2014年新编）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39543" y="1542204"/>
            <a:ext cx="3009355" cy="439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297968" y="4941165"/>
            <a:ext cx="288861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06" name="图片 2" descr="少时诵诗书所0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025525"/>
            <a:ext cx="708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0" name="图片 2" descr="QQ截图2018010419492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675" y="1698171"/>
            <a:ext cx="7486650" cy="49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88302" y="971521"/>
            <a:ext cx="1438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Practice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54" name="图片 1" descr="QQ截图2018010419494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1223158"/>
            <a:ext cx="7278291" cy="518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2265" y="2317728"/>
            <a:ext cx="7889221" cy="3247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如何问路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Where is …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课文应用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Where is the post office?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句型结构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Where is +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地点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(the zoo, the museum …)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？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重点解析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：这是一个询问地点的特殊疑问句。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Where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是疑问词，意为“在哪里”，用来询问地点。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129" y="1171576"/>
            <a:ext cx="2622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Consolidation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57904" y="1163639"/>
            <a:ext cx="640855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问路的其他句型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(1) Where’s the nearest …? 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最近的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…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在哪里？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(2) Which is the way to …?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哪条路是去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…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的？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(3) Is there … near here?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这儿附近有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…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吗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？</a:t>
            </a:r>
            <a:endParaRPr lang="en-US" altLang="zh-CN" sz="28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714375" y="1581625"/>
            <a:ext cx="7550944" cy="3894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(4) How can I get to …?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我怎么才能到达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…?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(5) Could you tell me the way to …?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你能告诉我去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……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的路吗？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(6) Can you tell me how to get to …?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你能告诉我怎样到达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……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吗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7509" y="2080454"/>
            <a:ext cx="85127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重点词汇：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turn, wrong. Go straight. Turn left at the traffic lights.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重点句子：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—How much are …?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—They are …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I’ll take them.</a:t>
            </a:r>
            <a:endParaRPr lang="zh-CN" altLang="en-US"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129" y="1171576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Summary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4" name="文本框 1"/>
          <p:cNvSpPr txBox="1">
            <a:spLocks noChangeArrowheads="1"/>
          </p:cNvSpPr>
          <p:nvPr/>
        </p:nvSpPr>
        <p:spPr bwMode="auto">
          <a:xfrm>
            <a:off x="1071238" y="2532454"/>
            <a:ext cx="7514621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 dirty="0">
                <a:latin typeface="Times New Roman" panose="02020603050405020304" pitchFamily="18" charset="0"/>
              </a:rPr>
              <a:t>Read and perform the dialogue in the text.</a:t>
            </a:r>
          </a:p>
          <a:p>
            <a:pPr eaLnBrk="0" hangingPunct="0"/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朗读并表演课文对话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4387" y="1254703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4" name="图片 2" descr="QQ截图2018010419335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6585" y="1868488"/>
            <a:ext cx="6904434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429384" y="1171576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Lead-in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8" name="文本框 2"/>
          <p:cNvSpPr txBox="1">
            <a:spLocks noChangeArrowheads="1"/>
          </p:cNvSpPr>
          <p:nvPr/>
        </p:nvSpPr>
        <p:spPr bwMode="auto">
          <a:xfrm>
            <a:off x="2447770" y="1056259"/>
            <a:ext cx="503223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600" b="1" dirty="0">
                <a:latin typeface="Times New Roman" panose="02020603050405020304" pitchFamily="18" charset="0"/>
                <a:sym typeface="+mn-ea"/>
              </a:rPr>
              <a:t>Where’s the post office?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14339" name="图片 3" descr="图片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14550" y="1854200"/>
            <a:ext cx="49149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1282535" y="5240338"/>
            <a:ext cx="73627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Danny and Jenny want to send the postcards. 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Where is the post office?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129" y="1171576"/>
            <a:ext cx="2113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Presentation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2" name="图片 1" descr="图片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7629" y="2098675"/>
            <a:ext cx="537805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文本框 2"/>
          <p:cNvSpPr txBox="1">
            <a:spLocks noChangeArrowheads="1"/>
          </p:cNvSpPr>
          <p:nvPr/>
        </p:nvSpPr>
        <p:spPr bwMode="auto">
          <a:xfrm>
            <a:off x="1567543" y="1195388"/>
            <a:ext cx="530474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600" b="1" dirty="0">
                <a:latin typeface="Times New Roman" panose="02020603050405020304" pitchFamily="18" charset="0"/>
                <a:sym typeface="+mn-ea"/>
              </a:rPr>
              <a:t>Where’s the post office</a:t>
            </a:r>
            <a:r>
              <a:rPr lang="en-US" altLang="zh-CN" sz="3600" b="1" dirty="0" smtClean="0">
                <a:latin typeface="Times New Roman" panose="02020603050405020304" pitchFamily="18" charset="0"/>
                <a:sym typeface="+mn-ea"/>
              </a:rPr>
              <a:t>?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图片 1" descr="QQ截图2018010419380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7998" y="1397000"/>
            <a:ext cx="690681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0" name="文本框 1"/>
          <p:cNvSpPr txBox="1">
            <a:spLocks noChangeArrowheads="1"/>
          </p:cNvSpPr>
          <p:nvPr/>
        </p:nvSpPr>
        <p:spPr bwMode="auto">
          <a:xfrm>
            <a:off x="1571624" y="1060451"/>
            <a:ext cx="5520929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600" b="1" dirty="0">
                <a:latin typeface="Times New Roman" panose="02020603050405020304" pitchFamily="18" charset="0"/>
                <a:sym typeface="+mn-ea"/>
              </a:rPr>
              <a:t>At the post office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eaLnBrk="0" hangingPunct="0"/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17411" name="图片 2" descr="图片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1936750"/>
            <a:ext cx="5520929" cy="448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图片 3" descr="图片7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798" y="2054225"/>
            <a:ext cx="3821906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5260181" y="2012951"/>
            <a:ext cx="3234929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 need stamps for two postcards to Canada. How much are they?</a:t>
            </a:r>
            <a:r>
              <a:rPr lang="en-US" altLang="zh-CN" sz="24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endParaRPr lang="zh-CN" altLang="en-US" sz="2400" dirty="0">
              <a:solidFill>
                <a:schemeClr val="lt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图片 1" descr="图片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8338" y="1279526"/>
            <a:ext cx="557093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图片 2" descr="图片7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154" y="1323975"/>
            <a:ext cx="259675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463154" y="1359793"/>
            <a:ext cx="269795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They are twenty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yuan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.</a:t>
            </a:r>
            <a:endParaRPr lang="zh-CN" altLang="en-US" sz="2800" dirty="0">
              <a:solidFill>
                <a:schemeClr val="lt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7" name="图片 5" descr="图片7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4463" y="2376489"/>
            <a:ext cx="3257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5797154" y="2383356"/>
            <a:ext cx="275510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I’ll take them, please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.</a:t>
            </a:r>
            <a:endParaRPr lang="zh-CN" altLang="en-US" sz="2800" dirty="0">
              <a:solidFill>
                <a:schemeClr val="lt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8" name="图片 1" descr="图片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1669" y="1370014"/>
            <a:ext cx="5528072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图片 2" descr="图片7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441" y="1751014"/>
            <a:ext cx="255746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858441" y="1797903"/>
            <a:ext cx="26447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Do you need stamps, Danny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?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9461" name="图片 5" descr="图片7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2569" y="2384425"/>
            <a:ext cx="2801541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5790601" y="2451101"/>
            <a:ext cx="228123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Yes, but not now!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2" name="图片 1" descr="图片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01454" y="1346201"/>
            <a:ext cx="5206603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图片 2" descr="图片7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973" y="2247900"/>
            <a:ext cx="262056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536972" y="2546350"/>
            <a:ext cx="261937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What are you doing?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0485" name="图片 5" descr="图片7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8769" y="2187576"/>
            <a:ext cx="336589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5841207" y="2247901"/>
            <a:ext cx="2913460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I’m writing nine postcards to my mother.</a:t>
            </a:r>
          </a:p>
          <a:p>
            <a:pPr eaLnBrk="0" hangingPunct="0"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全屏显示(4:3)</PresentationFormat>
  <Paragraphs>67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黑体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2023-01-17T01:27:26Z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AAB067FA84F349628BA2F3C089DEC101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