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FD2EB-5D04-4EE2-8297-51E2F967900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76473-1168-44F9-80F7-A40BCDC710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1269D-1210-4F27-B1B6-9D31D6C33AA5}" type="slidenum">
              <a:rPr lang="zh-CN" altLang="en-US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anchor="t"/>
          <a:lstStyle/>
          <a:p>
            <a:pPr marL="228600" indent="-228600"/>
            <a:endParaRPr lang="en-US" altLang="zh-CN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anchor="t"/>
          <a:lstStyle/>
          <a:p>
            <a:pPr eaLnBrk="1" hangingPunct="1"/>
            <a:endParaRPr lang="en-US" altLang="zh-CN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anchor="t"/>
          <a:lstStyle/>
          <a:p>
            <a:pPr marL="228600" indent="-228600" eaLnBrk="1" hangingPunct="1"/>
            <a:endParaRPr 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6473-1168-44F9-80F7-A40BCDC710C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anchor="t"/>
          <a:lstStyle/>
          <a:p>
            <a:pPr eaLnBrk="1" hangingPunct="1"/>
            <a:endParaRPr lang="en-US" altLang="zh-CN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anchor="t"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anchor="t"/>
          <a:lstStyle/>
          <a:p>
            <a:pPr marL="228600" indent="-228600" eaLnBrk="1" hangingPunct="1"/>
            <a:endParaRPr lang="en-US" altLang="zh-CN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anchor="t"/>
          <a:lstStyle/>
          <a:p>
            <a:pPr marL="228600" indent="-228600" eaLnBrk="1" hangingPunct="1"/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anchor="t"/>
          <a:lstStyle/>
          <a:p>
            <a:pPr marL="228600" indent="-228600" eaLnBrk="1" hangingPunct="1"/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D0A1B-977A-41B7-9F5A-B03CE6972E4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02499-3B83-42D2-83F1-D024A5699E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BC4F4-A1B9-434D-98F4-0E9F98B1C5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65703-3FA6-4789-A1BB-1572339BAF1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A15BD-5B3D-4386-ADBA-E74791949F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5C68A-971B-4C71-B18E-86C6CFD332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1811B-9F23-4FCD-BBC0-A07F096C5A7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2B6EC-EF5F-462A-B49C-65ACA67BE9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4EFC8-373C-4048-A422-8609B8FDBE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57C96-5A1D-456B-9304-1AF5778CBA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47909-E70D-4913-96E4-2D74090BEF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547C8-A8C9-42E9-8C50-0D9508C705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spcBef>
                <a:spcPct val="0"/>
              </a:spcBef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spcBef>
                <a:spcPct val="0"/>
              </a:spcBef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spcBef>
                <a:spcPct val="0"/>
              </a:spcBef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Aft>
                <a:spcPct val="0"/>
              </a:spcAft>
              <a:buFont typeface="Arial" panose="020B0604020202020204" pitchFamily="34" charset="0"/>
              <a:buNone/>
            </a:pPr>
            <a:fld id="{5EE0DF5B-3165-4012-8059-92B5277A1A5C}" type="slidenum">
              <a:rPr lang="zh-CN" altLang="en-US">
                <a:latin typeface="Calibri" panose="020F0502020204030204" pitchFamily="34" charset="0"/>
              </a:rPr>
              <a:t>‹#›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41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FR70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730" y="-996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7624" y="3454114"/>
            <a:ext cx="6915150" cy="935038"/>
          </a:xfrm>
        </p:spPr>
        <p:txBody>
          <a:bodyPr/>
          <a:lstStyle/>
          <a:p>
            <a:pPr marL="0" indent="0" algn="ctr" eaLnBrk="1" hangingPunct="1">
              <a:spcBef>
                <a:spcPct val="50000"/>
              </a:spcBef>
              <a:buFont typeface="Calibri" panose="020F0502020204030204" pitchFamily="34" charset="0"/>
              <a:buNone/>
            </a:pPr>
            <a:r>
              <a:rPr lang="zh-CN" altLang="en-US" sz="3600" b="1" dirty="0" smtClean="0">
                <a:solidFill>
                  <a:schemeClr val="hlink"/>
                </a:solidFill>
              </a:rPr>
              <a:t>第一课时</a:t>
            </a:r>
            <a:endParaRPr lang="en-US" altLang="zh-CN" sz="3600" b="1" dirty="0" smtClean="0">
              <a:solidFill>
                <a:schemeClr val="hlink"/>
              </a:solidFill>
            </a:endParaRPr>
          </a:p>
        </p:txBody>
      </p:sp>
      <p:sp>
        <p:nvSpPr>
          <p:cNvPr id="3082" name="Text Box 5"/>
          <p:cNvSpPr txBox="1">
            <a:spLocks noChangeArrowheads="1"/>
          </p:cNvSpPr>
          <p:nvPr/>
        </p:nvSpPr>
        <p:spPr bwMode="auto">
          <a:xfrm>
            <a:off x="74" y="1700808"/>
            <a:ext cx="91439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6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 </a:t>
            </a:r>
            <a:r>
              <a:rPr lang="zh-CN" altLang="en-US" sz="6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the</a:t>
            </a:r>
            <a:r>
              <a:rPr lang="zh-CN" altLang="en-US" sz="6600" b="1" dirty="0">
                <a:solidFill>
                  <a:srgbClr val="003366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6600" b="1" dirty="0">
                <a:solidFill>
                  <a:srgbClr val="E46C0A"/>
                </a:solidFill>
                <a:latin typeface="Comic Sans MS" panose="030F0702030302020204" pitchFamily="66" charset="0"/>
              </a:rPr>
              <a:t>classroom</a:t>
            </a:r>
            <a:endParaRPr lang="zh-CN" altLang="en-US" sz="6600" b="1" dirty="0">
              <a:solidFill>
                <a:srgbClr val="E46C0A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24754" y="544522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524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7916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矩形 5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700213"/>
            <a:ext cx="34559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0"/>
            <a:ext cx="2951162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blackboard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1500" y="0"/>
            <a:ext cx="252095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716463" y="1844675"/>
            <a:ext cx="37433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FF0000"/>
                </a:solidFill>
              </a:rPr>
              <a:t>+ </a:t>
            </a:r>
            <a:r>
              <a:rPr lang="en-US" altLang="zh-CN" sz="7200" b="1">
                <a:solidFill>
                  <a:srgbClr val="000000"/>
                </a:solidFill>
              </a:rPr>
              <a:t>   board</a:t>
            </a:r>
          </a:p>
        </p:txBody>
      </p:sp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3429000"/>
            <a:ext cx="324008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矩形 7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650" y="5300663"/>
            <a:ext cx="280828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3500438"/>
            <a:ext cx="27368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859338" y="5300663"/>
            <a:ext cx="37433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FF0000"/>
                </a:solidFill>
              </a:rPr>
              <a:t>+ </a:t>
            </a:r>
            <a:r>
              <a:rPr lang="en-US" altLang="zh-CN" sz="7200" b="1">
                <a:solidFill>
                  <a:srgbClr val="000000"/>
                </a:solidFill>
              </a:rPr>
              <a:t>   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11"/>
          <p:cNvSpPr txBox="1">
            <a:spLocks noChangeArrowheads="1"/>
          </p:cNvSpPr>
          <p:nvPr/>
        </p:nvSpPr>
        <p:spPr bwMode="auto">
          <a:xfrm>
            <a:off x="900113" y="981075"/>
            <a:ext cx="5580062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FF0000"/>
                </a:solidFill>
                <a:latin typeface="GCFrutiger" panose="020B0604020202020204"/>
                <a:cs typeface="Arial" panose="020B0604020202020204" pitchFamily="34" charset="0"/>
              </a:rPr>
              <a:t>M</a:t>
            </a:r>
            <a:r>
              <a:rPr lang="en-US" altLang="zh-CN" sz="4800" b="1" dirty="0">
                <a:solidFill>
                  <a:srgbClr val="000000"/>
                </a:solidFill>
                <a:latin typeface="GCFrutiger" panose="020B0604020202020204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GCFrutiger" panose="020B0604020202020204"/>
                <a:cs typeface="Arial" panose="020B0604020202020204" pitchFamily="34" charset="0"/>
              </a:rPr>
              <a:t>M</a:t>
            </a:r>
            <a:r>
              <a:rPr lang="en-US" altLang="zh-CN" sz="4800" b="1" dirty="0">
                <a:solidFill>
                  <a:srgbClr val="000000"/>
                </a:solidFill>
                <a:latin typeface="GCFrutiger" panose="020B0604020202020204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GCFrutiger" panose="020B0604020202020204"/>
                <a:cs typeface="Arial" panose="020B0604020202020204" pitchFamily="34" charset="0"/>
              </a:rPr>
              <a:t>M</a:t>
            </a:r>
            <a:r>
              <a:rPr lang="en-US" altLang="zh-CN" sz="4800" b="1" dirty="0">
                <a:solidFill>
                  <a:srgbClr val="000000"/>
                </a:solidFill>
                <a:latin typeface="GCFrutiger" panose="020B0604020202020204"/>
                <a:cs typeface="Arial" panose="020B0604020202020204" pitchFamily="34" charset="0"/>
              </a:rPr>
              <a:t> for </a:t>
            </a:r>
            <a:r>
              <a:rPr lang="en-US" altLang="zh-CN" sz="4800" b="1" dirty="0">
                <a:solidFill>
                  <a:srgbClr val="FF0000"/>
                </a:solidFill>
                <a:latin typeface="GCFrutiger" panose="020B0604020202020204"/>
                <a:cs typeface="Arial" panose="020B0604020202020204" pitchFamily="34" charset="0"/>
              </a:rPr>
              <a:t>m</a:t>
            </a:r>
            <a:r>
              <a:rPr lang="en-US" altLang="zh-CN" sz="4800" b="1" dirty="0">
                <a:solidFill>
                  <a:srgbClr val="000000"/>
                </a:solidFill>
                <a:latin typeface="GCFrutiger" panose="020B0604020202020204"/>
                <a:cs typeface="Arial" panose="020B0604020202020204" pitchFamily="34" charset="0"/>
              </a:rPr>
              <a:t>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000000"/>
                </a:solidFill>
                <a:latin typeface="GCFrutiger" panose="020B0604020202020204"/>
                <a:cs typeface="Arial" panose="020B0604020202020204" pitchFamily="34" charset="0"/>
              </a:rPr>
              <a:t>My books, my pens do you like?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FF0000"/>
                </a:solidFill>
                <a:latin typeface="GCFrutiger" panose="020B0604020202020204"/>
                <a:cs typeface="Arial" panose="020B0604020202020204" pitchFamily="34" charset="0"/>
              </a:rPr>
              <a:t>N </a:t>
            </a:r>
            <a:r>
              <a:rPr lang="en-US" altLang="zh-CN" sz="4800" b="1" dirty="0" err="1">
                <a:solidFill>
                  <a:srgbClr val="FF0000"/>
                </a:solidFill>
                <a:latin typeface="GCFrutiger" panose="020B0604020202020204"/>
                <a:cs typeface="Arial" panose="020B0604020202020204" pitchFamily="34" charset="0"/>
              </a:rPr>
              <a:t>N</a:t>
            </a:r>
            <a:r>
              <a:rPr lang="en-US" altLang="zh-CN" sz="4800" b="1" dirty="0">
                <a:solidFill>
                  <a:srgbClr val="FF0000"/>
                </a:solidFill>
                <a:latin typeface="GCFrutiger" panose="020B0604020202020204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GCFrutiger" panose="020B0604020202020204"/>
                <a:cs typeface="Arial" panose="020B0604020202020204" pitchFamily="34" charset="0"/>
              </a:rPr>
              <a:t>N</a:t>
            </a:r>
            <a:r>
              <a:rPr lang="en-US" altLang="zh-CN" sz="4800" b="1" dirty="0">
                <a:solidFill>
                  <a:srgbClr val="000000"/>
                </a:solidFill>
                <a:latin typeface="GCFrutiger" panose="020B0604020202020204"/>
                <a:cs typeface="Arial" panose="020B0604020202020204" pitchFamily="34" charset="0"/>
              </a:rPr>
              <a:t> for </a:t>
            </a:r>
            <a:r>
              <a:rPr lang="en-US" altLang="zh-CN" sz="4800" b="1" dirty="0">
                <a:solidFill>
                  <a:srgbClr val="FF0000"/>
                </a:solidFill>
                <a:latin typeface="GCFrutiger" panose="020B0604020202020204"/>
                <a:cs typeface="Arial" panose="020B0604020202020204" pitchFamily="34" charset="0"/>
              </a:rPr>
              <a:t>n</a:t>
            </a:r>
            <a:r>
              <a:rPr lang="en-US" altLang="zh-CN" sz="4800" b="1" dirty="0">
                <a:solidFill>
                  <a:srgbClr val="000000"/>
                </a:solidFill>
                <a:latin typeface="GCFrutiger" panose="020B0604020202020204"/>
                <a:cs typeface="Arial" panose="020B0604020202020204" pitchFamily="34" charset="0"/>
              </a:rPr>
              <a:t>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000000"/>
                </a:solidFill>
                <a:latin typeface="GCFrutiger" panose="020B0604020202020204"/>
                <a:cs typeface="Arial" panose="020B0604020202020204" pitchFamily="34" charset="0"/>
              </a:rPr>
              <a:t>No pens, no books, where do they go?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5" descr="blackboard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613" y="1509713"/>
            <a:ext cx="5040312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2627313" y="2136775"/>
            <a:ext cx="45370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This is Kitty.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She’s short and thin.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331913" y="4941888"/>
            <a:ext cx="61928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Look at</a:t>
            </a:r>
            <a:r>
              <a:rPr lang="en-US" altLang="zh-CN" sz="2800" b="1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400" b="1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blackboard</a:t>
            </a:r>
            <a:r>
              <a:rPr lang="en-US" altLang="zh-CN" sz="2400" b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It’s dirty.</a:t>
            </a: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2627313" y="3287713"/>
            <a:ext cx="453707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This is her mother.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She’s beautiful.</a:t>
            </a:r>
          </a:p>
        </p:txBody>
      </p:sp>
      <p:pic>
        <p:nvPicPr>
          <p:cNvPr id="21511" name="Picture 10" descr="黑板擦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7425" y="1773238"/>
            <a:ext cx="16192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1331913" y="5373688"/>
            <a:ext cx="61928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Clean</a:t>
            </a:r>
            <a:r>
              <a:rPr lang="en-US" altLang="zh-CN" sz="2800" b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400" b="1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blackboard</a:t>
            </a:r>
            <a:r>
              <a:rPr lang="en-US" altLang="zh-CN" sz="2400" b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1331913" y="5949950"/>
            <a:ext cx="6192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Look at the </a:t>
            </a:r>
            <a:r>
              <a:rPr lang="en-US" altLang="zh-CN" sz="2400" b="1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blackboard</a:t>
            </a:r>
            <a:r>
              <a:rPr lang="en-US" altLang="zh-CN" sz="2400" b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It’s clean.</a:t>
            </a:r>
          </a:p>
        </p:txBody>
      </p:sp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3845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Think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1.12858E-6 C 0.00278 -0.01134 0.00921 -0.01342 0.01702 -0.01642 C 0.02344 -0.00347 0.01563 0.0074 0.02622 0.01619 C 0.03178 0.01133 0.03837 0.00694 0.04462 0.00393 C 0.04827 -0.00324 0.0507 -0.00763 0.05695 -0.01041 C 0.06303 -0.01804 0.06389 -0.0229 0.06928 -0.01249 C 0.0698 -0.00232 0.06823 0.00855 0.07084 0.01827 C 0.07153 0.02081 0.07501 0.01711 0.07692 0.01619 C 0.09028 0.0104 0.09514 0.00092 0.11077 -0.00208 C 0.12292 -0.00763 0.12049 -0.01041 0.11841 0.00601 C 0.11893 0.01549 0.11511 0.02752 0.11997 0.03469 C 0.12292 0.03908 0.12674 0.02706 0.13073 0.02451 C 0.14011 0.01827 0.1481 0.01619 0.15851 0.01434 C 0.16268 0.01503 0.16876 0.01133 0.17084 0.01619 C 0.17466 0.02521 0.16702 0.03978 0.1724 0.04694 C 0.17605 0.0518 0.18056 0.03862 0.18473 0.03469 C 0.18889 0.03052 0.18889 0.03006 0.19393 0.02867 C 0.21251 0.02336 0.23021 0.02035 0.24931 0.01827 C 0.25035 0.02104 0.25192 0.02359 0.25226 0.02659 C 0.25348 0.03538 0.24966 0.04625 0.25383 0.05319 C 0.25452 0.05434 0.26737 0.03978 0.26928 0.03885 C 0.28317 0.03122 0.29653 0.02058 0.31077 0.01434 C 0.31546 0.01225 0.32466 0.00162 0.32466 0.00809 C 0.32466 0.01896 0.32466 0.03006 0.32466 0.04093 " pathEditMode="relative" rAng="0" ptsTypes="fffffffffffffffffffffffA">
                                      <p:cBhvr>
                                        <p:cTn id="10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39 0.19426 C 0.32223 0.18594 0.32414 0.18293 0.31702 0.17969 C 0.30799 0.19819 0.31355 0.18802 0.30174 0.19819 C 0.29966 0.19611 0.29705 0.19496 0.29549 0.19218 C 0.29428 0.18987 0.2948 0.18663 0.2941 0.18386 C 0.29323 0.18108 0.29184 0.17854 0.29098 0.17576 C 0.29028 0.17368 0.28994 0.1716 0.28941 0.16952 C 0.28351 0.17484 0.28195 0.17946 0.27865 0.18802 C 0.26893 0.18362 0.27362 0.18108 0.26945 0.1716 C 0.26754 0.1672 0.26337 0.1642 0.26025 0.16142 C 0.24896 0.18339 0.23837 0.20398 0.22171 0.21878 C 0.21997 0.20698 0.21754 0.19796 0.2125 0.18802 C 0.21094 0.17969 0.20973 0.17437 0.20625 0.16744 C 0.20573 0.16535 0.20643 0.16142 0.20487 0.16142 C 0.20226 0.16142 0.20053 0.16512 0.19862 0.16744 C 0.18334 0.18571 0.19393 0.17854 0.18021 0.18594 C 0.175 0.19519 0.17309 0.1975 0.16476 0.20028 C 0.15504 0.19126 0.15816 0.18085 0.15712 0.1635 C 0.14323 0.17067 0.13438 0.19195 0.12014 0.19611 C 0.11858 0.19264 0.11719 0.18917 0.11563 0.18594 C 0.11424 0.18316 0.11233 0.18062 0.11094 0.17784 C 0.10973 0.1753 0.10938 0.17183 0.10782 0.16952 C 0.10678 0.1679 0.10487 0.16813 0.1033 0.16744 C 0.10122 0.16882 0.09862 0.16952 0.09705 0.1716 C 0.0875 0.18432 0.10053 0.17692 0.08941 0.18177 C 0.08733 0.18455 0.08559 0.18756 0.08334 0.1901 C 0.08143 0.19241 0.079 0.1938 0.07709 0.19611 C 0.07136 0.20374 0.06875 0.20953 0.06025 0.21253 C 0.05018 0.20421 0.05608 0.1938 0.0448 0.18386 C 0.03855 0.19496 0.03004 0.20421 0.02014 0.2086 C 0.00955 0.18987 0.01459 0.19704 0.00625 0.18594 C 0.00504 0.17738 0.00382 0.16952 0.00174 0.16142 C 0.00018 0.1642 -0.00121 0.1672 -0.00295 0.16952 C -0.00416 0.17114 -0.00625 0.17206 -0.00746 0.17368 C -0.0118 0.17946 -0.01458 0.18524 -0.01979 0.1901 C -0.02604 0.18732 -0.03003 0.18339 -0.03368 0.17576 C -0.03628 0.17044 -0.04131 0.15934 -0.04131 0.15934 " pathEditMode="relative" rAng="0" ptsTypes="ffffffffffffffffffffffffffffffffffffA">
                                      <p:cBhvr>
                                        <p:cTn id="21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09" grpId="1"/>
      <p:bldP spid="21510" grpId="0"/>
      <p:bldP spid="21512" grpId="0"/>
      <p:bldP spid="215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 descr="3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2695575"/>
            <a:ext cx="158432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教室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0113" y="1393825"/>
            <a:ext cx="20161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0" descr="3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3933825"/>
            <a:ext cx="7477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1" descr="3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5157788"/>
            <a:ext cx="13684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5940425" y="5811838"/>
            <a:ext cx="143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  <a:latin typeface="GCFrutiger" panose="020B0604020202020204"/>
              </a:rPr>
              <a:t>door</a:t>
            </a:r>
            <a:endParaRPr lang="en-US" altLang="zh-CN" sz="3600" b="1">
              <a:solidFill>
                <a:srgbClr val="0000FF"/>
              </a:solidFill>
              <a:latin typeface="GCFrutiger" panose="020B0604020202020204"/>
            </a:endParaRPr>
          </a:p>
        </p:txBody>
      </p:sp>
      <p:sp>
        <p:nvSpPr>
          <p:cNvPr id="23559" name="Text Box 13"/>
          <p:cNvSpPr txBox="1">
            <a:spLocks noChangeArrowheads="1"/>
          </p:cNvSpPr>
          <p:nvPr/>
        </p:nvSpPr>
        <p:spPr bwMode="auto">
          <a:xfrm>
            <a:off x="6011863" y="1773238"/>
            <a:ext cx="2016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  <a:latin typeface="GCFrutiger" panose="020B0604020202020204"/>
              </a:rPr>
              <a:t>window</a:t>
            </a:r>
            <a:endParaRPr lang="en-US" altLang="zh-CN" sz="3600" b="1">
              <a:solidFill>
                <a:srgbClr val="0000FF"/>
              </a:solidFill>
              <a:latin typeface="GCFrutiger" panose="020B0604020202020204"/>
            </a:endParaRPr>
          </a:p>
        </p:txBody>
      </p:sp>
      <p:sp>
        <p:nvSpPr>
          <p:cNvPr id="23560" name="Text Box 14"/>
          <p:cNvSpPr txBox="1">
            <a:spLocks noChangeArrowheads="1"/>
          </p:cNvSpPr>
          <p:nvPr/>
        </p:nvSpPr>
        <p:spPr bwMode="auto">
          <a:xfrm>
            <a:off x="5940425" y="3068638"/>
            <a:ext cx="252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  <a:latin typeface="GCFrutiger" panose="020B0604020202020204"/>
              </a:rPr>
              <a:t>classroom</a:t>
            </a:r>
            <a:endParaRPr lang="en-US" altLang="zh-CN" sz="3600" b="1">
              <a:solidFill>
                <a:srgbClr val="0000FF"/>
              </a:solidFill>
              <a:latin typeface="GCFrutiger" panose="020B0604020202020204"/>
            </a:endParaRPr>
          </a:p>
        </p:txBody>
      </p:sp>
      <p:sp>
        <p:nvSpPr>
          <p:cNvPr id="23561" name="Rectangle 15"/>
          <p:cNvSpPr>
            <a:spLocks noChangeArrowheads="1"/>
          </p:cNvSpPr>
          <p:nvPr/>
        </p:nvSpPr>
        <p:spPr bwMode="auto">
          <a:xfrm>
            <a:off x="6011863" y="4365625"/>
            <a:ext cx="262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  <a:latin typeface="GCFrutiger" panose="020B0604020202020204"/>
              </a:rPr>
              <a:t>blackboard</a:t>
            </a:r>
            <a:endParaRPr lang="zh-CN" altLang="en-US" sz="3600" b="1">
              <a:solidFill>
                <a:srgbClr val="000000"/>
              </a:solidFill>
              <a:latin typeface="GCFrutiger" panose="020B0604020202020204"/>
            </a:endParaRPr>
          </a:p>
        </p:txBody>
      </p:sp>
      <p:sp>
        <p:nvSpPr>
          <p:cNvPr id="23563" name="Line 16"/>
          <p:cNvSpPr>
            <a:spLocks noChangeShapeType="1"/>
          </p:cNvSpPr>
          <p:nvPr/>
        </p:nvSpPr>
        <p:spPr bwMode="auto">
          <a:xfrm>
            <a:off x="3059113" y="1916113"/>
            <a:ext cx="2952750" cy="144145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564" name="Line 17"/>
          <p:cNvSpPr>
            <a:spLocks noChangeShapeType="1"/>
          </p:cNvSpPr>
          <p:nvPr/>
        </p:nvSpPr>
        <p:spPr bwMode="auto">
          <a:xfrm>
            <a:off x="2916238" y="3389313"/>
            <a:ext cx="3024187" cy="1192212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565" name="Line 18"/>
          <p:cNvSpPr>
            <a:spLocks noChangeShapeType="1"/>
          </p:cNvSpPr>
          <p:nvPr/>
        </p:nvSpPr>
        <p:spPr bwMode="auto">
          <a:xfrm>
            <a:off x="2700338" y="4581525"/>
            <a:ext cx="3384550" cy="1439863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566" name="Line 19"/>
          <p:cNvSpPr>
            <a:spLocks noChangeShapeType="1"/>
          </p:cNvSpPr>
          <p:nvPr/>
        </p:nvSpPr>
        <p:spPr bwMode="auto">
          <a:xfrm flipV="1">
            <a:off x="3059113" y="2276475"/>
            <a:ext cx="2952750" cy="3673475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5257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Match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nimBg="1"/>
      <p:bldP spid="23564" grpId="0" animBg="1"/>
      <p:bldP spid="23565" grpId="0" animBg="1"/>
      <p:bldP spid="235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 descr="FR70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7" descr="3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1268413"/>
            <a:ext cx="1584325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0" descr="3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2565400"/>
            <a:ext cx="11636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1" descr="3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4724400"/>
            <a:ext cx="13684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12"/>
          <p:cNvSpPr txBox="1">
            <a:spLocks noChangeArrowheads="1"/>
          </p:cNvSpPr>
          <p:nvPr/>
        </p:nvSpPr>
        <p:spPr bwMode="auto">
          <a:xfrm>
            <a:off x="5148263" y="3213100"/>
            <a:ext cx="1439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  <a:latin typeface="GCFrutiger" panose="020B0604020202020204"/>
              </a:rPr>
              <a:t>door</a:t>
            </a:r>
            <a:endParaRPr lang="en-US" altLang="zh-CN" sz="3600" b="1">
              <a:solidFill>
                <a:srgbClr val="0000FF"/>
              </a:solidFill>
              <a:latin typeface="GCFrutiger" panose="020B0604020202020204"/>
            </a:endParaRPr>
          </a:p>
        </p:txBody>
      </p:sp>
      <p:sp>
        <p:nvSpPr>
          <p:cNvPr id="25607" name="Text Box 13"/>
          <p:cNvSpPr txBox="1">
            <a:spLocks noChangeArrowheads="1"/>
          </p:cNvSpPr>
          <p:nvPr/>
        </p:nvSpPr>
        <p:spPr bwMode="auto">
          <a:xfrm>
            <a:off x="5076825" y="5157788"/>
            <a:ext cx="2016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  <a:latin typeface="GCFrutiger" panose="020B0604020202020204"/>
              </a:rPr>
              <a:t>window</a:t>
            </a:r>
            <a:endParaRPr lang="en-US" altLang="zh-CN" sz="3600" b="1">
              <a:solidFill>
                <a:srgbClr val="0000FF"/>
              </a:solidFill>
              <a:latin typeface="GCFrutiger" panose="020B0604020202020204"/>
            </a:endParaRPr>
          </a:p>
        </p:txBody>
      </p:sp>
      <p:sp>
        <p:nvSpPr>
          <p:cNvPr id="25608" name="Rectangle 15"/>
          <p:cNvSpPr>
            <a:spLocks noChangeArrowheads="1"/>
          </p:cNvSpPr>
          <p:nvPr/>
        </p:nvSpPr>
        <p:spPr bwMode="auto">
          <a:xfrm>
            <a:off x="4859338" y="1484313"/>
            <a:ext cx="247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  <a:latin typeface="GCFrutiger" panose="020B0604020202020204"/>
              </a:rPr>
              <a:t>blackboard</a:t>
            </a:r>
            <a:endParaRPr lang="zh-CN" altLang="en-US" sz="3600" b="1">
              <a:solidFill>
                <a:srgbClr val="000000"/>
              </a:solidFill>
              <a:latin typeface="GCFrutiger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ChangeArrowheads="1"/>
          </p:cNvSpPr>
          <p:nvPr/>
        </p:nvSpPr>
        <p:spPr bwMode="auto">
          <a:xfrm>
            <a:off x="371475" y="212725"/>
            <a:ext cx="80835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一、根据左面的图片在四线格中填入相应的单词。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7650" name="Picture 6" descr="C:\Documents and Settings\yckj\Application Data\Tencent\Users\418644583\QQ\WinTemp\RichOle\]S~0F[X3{I7T)C0DT_0CZGP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495425" y="1023938"/>
            <a:ext cx="1276350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C:\Documents and Settings\yckj\Application Data\Tencent\Users\418644583\QQ\WinTemp\RichOle\8@ZX521M633NE`M]5F3RYJ3.png"/>
          <p:cNvPicPr>
            <a:picLocks noChangeAspect="1" noChangeArrowheads="1"/>
          </p:cNvPicPr>
          <p:nvPr/>
        </p:nvPicPr>
        <p:blipFill>
          <a:blip r:embed="rId4" r:link="rId3"/>
          <a:srcRect/>
          <a:stretch>
            <a:fillRect/>
          </a:stretch>
        </p:blipFill>
        <p:spPr bwMode="auto">
          <a:xfrm>
            <a:off x="5121275" y="1152525"/>
            <a:ext cx="1954213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C:\Documents and Settings\yckj\Application Data\Tencent\Users\418644583\QQ\WinTemp\RichOle\)XC}2PG{R[V`QLK3}5SD%DP.jpg"/>
          <p:cNvPicPr>
            <a:picLocks noChangeAspect="1" noChangeArrowheads="1"/>
          </p:cNvPicPr>
          <p:nvPr/>
        </p:nvPicPr>
        <p:blipFill>
          <a:blip r:embed="rId5" r:link="rId3"/>
          <a:srcRect/>
          <a:stretch>
            <a:fillRect/>
          </a:stretch>
        </p:blipFill>
        <p:spPr bwMode="auto">
          <a:xfrm>
            <a:off x="1466850" y="2941638"/>
            <a:ext cx="152082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 descr="C:\Documents and Settings\yckj\Application Data\Tencent\Users\418644583\QQ\WinTemp\RichOle\8@ZX521M633NE`M]5F3RYJ3.png"/>
          <p:cNvPicPr>
            <a:picLocks noChangeAspect="1" noChangeArrowheads="1"/>
          </p:cNvPicPr>
          <p:nvPr/>
        </p:nvPicPr>
        <p:blipFill>
          <a:blip r:embed="rId4" r:link="rId3"/>
          <a:srcRect/>
          <a:stretch>
            <a:fillRect/>
          </a:stretch>
        </p:blipFill>
        <p:spPr bwMode="auto">
          <a:xfrm>
            <a:off x="5121275" y="2941638"/>
            <a:ext cx="1954213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 descr="C:\Documents and Settings\yckj\Application Data\Tencent\Users\418644583\QQ\WinTemp\RichOle\}HS@1K024)`Q}L[${)[~2QU.png"/>
          <p:cNvPicPr>
            <a:picLocks noChangeAspect="1" noChangeArrowheads="1"/>
          </p:cNvPicPr>
          <p:nvPr/>
        </p:nvPicPr>
        <p:blipFill>
          <a:blip r:embed="rId6" r:link="rId3"/>
          <a:srcRect/>
          <a:stretch>
            <a:fillRect/>
          </a:stretch>
        </p:blipFill>
        <p:spPr bwMode="auto">
          <a:xfrm>
            <a:off x="1466850" y="5084763"/>
            <a:ext cx="1665288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" descr="C:\Documents and Settings\yckj\Application Data\Tencent\Users\418644583\QQ\WinTemp\RichOle\8@ZX521M633NE`M]5F3RYJ3.png"/>
          <p:cNvPicPr>
            <a:picLocks noChangeAspect="1" noChangeArrowheads="1"/>
          </p:cNvPicPr>
          <p:nvPr/>
        </p:nvPicPr>
        <p:blipFill>
          <a:blip r:embed="rId4" r:link="rId3"/>
          <a:srcRect/>
          <a:stretch>
            <a:fillRect/>
          </a:stretch>
        </p:blipFill>
        <p:spPr bwMode="auto">
          <a:xfrm>
            <a:off x="5121275" y="5029200"/>
            <a:ext cx="30511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</a:t>
            </a:r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71475" y="3117850"/>
            <a:ext cx="722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4086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</a:t>
            </a:r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434975" y="5205413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6457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</a:t>
            </a:r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5364163" y="1341438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2A1AF6"/>
                </a:solidFill>
                <a:latin typeface="Calibri" panose="020F0502020204030204" pitchFamily="34" charset="0"/>
              </a:rPr>
              <a:t>door</a:t>
            </a:r>
            <a:endParaRPr lang="zh-CN" altLang="en-US" sz="4000" b="1" dirty="0">
              <a:solidFill>
                <a:srgbClr val="2A1AF6"/>
              </a:solidFill>
              <a:latin typeface="Calibri" panose="020F0502020204030204" pitchFamily="34" charset="0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5148263" y="3141663"/>
            <a:ext cx="19446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2A1AF6"/>
                </a:solidFill>
                <a:latin typeface="Calibri" panose="020F0502020204030204" pitchFamily="34" charset="0"/>
              </a:rPr>
              <a:t>window</a:t>
            </a:r>
            <a:endParaRPr lang="zh-CN" altLang="en-US" sz="4000" b="1" dirty="0">
              <a:solidFill>
                <a:srgbClr val="2A1AF6"/>
              </a:solidFill>
              <a:latin typeface="Calibri" panose="020F0502020204030204" pitchFamily="34" charset="0"/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5221288" y="5229225"/>
            <a:ext cx="2806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2A1AF6"/>
                </a:solidFill>
                <a:latin typeface="Calibri" panose="020F0502020204030204" pitchFamily="34" charset="0"/>
              </a:rPr>
              <a:t>blackboard</a:t>
            </a:r>
            <a:endParaRPr lang="zh-CN" altLang="en-US" sz="4000" b="1" dirty="0">
              <a:solidFill>
                <a:srgbClr val="2A1AF6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8"/>
          <p:cNvSpPr>
            <a:spLocks noChangeArrowheads="1"/>
          </p:cNvSpPr>
          <p:nvPr/>
        </p:nvSpPr>
        <p:spPr bwMode="auto">
          <a:xfrm>
            <a:off x="393700" y="1454150"/>
            <a:ext cx="5618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 the                     .  </a:t>
            </a:r>
            <a:endParaRPr lang="en-US" altLang="zh-CN" sz="3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8674" name="Picture 6" descr="C:\Documents and Settings\yckj\Application Data\Tencent\Users\418644583\QQ\WinTemp\RichOle\XE5$Q$HU9~@YE)H23@(S92C.pn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700338" y="1412875"/>
            <a:ext cx="22225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C:\Documents and Settings\yckj\Application Data\Tencent\Users\418644583\QQ\WinTemp\RichOle\@VH)1L0[U%{K%)_5@Z%KP}9.jpg"/>
          <p:cNvPicPr>
            <a:picLocks noChangeAspect="1" noChangeArrowheads="1"/>
          </p:cNvPicPr>
          <p:nvPr/>
        </p:nvPicPr>
        <p:blipFill>
          <a:blip r:embed="rId4" r:link="rId3"/>
          <a:srcRect/>
          <a:stretch>
            <a:fillRect/>
          </a:stretch>
        </p:blipFill>
        <p:spPr bwMode="auto">
          <a:xfrm>
            <a:off x="6234113" y="1058863"/>
            <a:ext cx="160655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 descr="C:\Documents and Settings\yckj\Application Data\Tencent\Users\418644583\QQ\WinTemp\RichOle\)QKSE9(WA1GSS1E~(P2WACP.jpg"/>
          <p:cNvPicPr>
            <a:picLocks noChangeAspect="1" noChangeArrowheads="1"/>
          </p:cNvPicPr>
          <p:nvPr/>
        </p:nvPicPr>
        <p:blipFill>
          <a:blip r:embed="rId5" r:link="rId3"/>
          <a:srcRect/>
          <a:stretch>
            <a:fillRect/>
          </a:stretch>
        </p:blipFill>
        <p:spPr bwMode="auto">
          <a:xfrm>
            <a:off x="6202363" y="2781300"/>
            <a:ext cx="157003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91250" y="4581525"/>
            <a:ext cx="16938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206375" y="188913"/>
            <a:ext cx="8391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二、请根据图片提示及语境填入适当的单词。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</a:t>
            </a:r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395288" y="3286125"/>
            <a:ext cx="59769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</a:t>
            </a:r>
            <a:r>
              <a:rPr lang="en-US" altLang="zh-CN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 the             .</a:t>
            </a:r>
          </a:p>
        </p:txBody>
      </p:sp>
      <p:sp>
        <p:nvSpPr>
          <p:cNvPr id="28681" name="Rectangle 11"/>
          <p:cNvSpPr>
            <a:spLocks noChangeArrowheads="1"/>
          </p:cNvSpPr>
          <p:nvPr/>
        </p:nvSpPr>
        <p:spPr bwMode="auto">
          <a:xfrm>
            <a:off x="417513" y="5078413"/>
            <a:ext cx="59547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the                   , Please.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2668588" y="1444625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2A1AF6"/>
                </a:solidFill>
                <a:latin typeface="Calibri" panose="020F0502020204030204" pitchFamily="34" charset="0"/>
              </a:rPr>
              <a:t>blackboard</a:t>
            </a:r>
            <a:endParaRPr lang="zh-CN" altLang="en-US" sz="3600" b="1" dirty="0">
              <a:solidFill>
                <a:srgbClr val="2A1AF6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6" descr="C:\Documents and Settings\yckj\Application Data\Tencent\Users\418644583\QQ\WinTemp\RichOle\XE5$Q$HU9~@YE)H23@(S92C.pn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635375" y="3257550"/>
            <a:ext cx="11525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6" descr="C:\Documents and Settings\yckj\Application Data\Tencent\Users\418644583\QQ\WinTemp\RichOle\XE5$Q$HU9~@YE)H23@(S92C.pn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844800" y="5045075"/>
            <a:ext cx="158273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3627438" y="3284538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2A1AF6"/>
                </a:solidFill>
                <a:latin typeface="Calibri" panose="020F0502020204030204" pitchFamily="34" charset="0"/>
              </a:rPr>
              <a:t>door</a:t>
            </a:r>
            <a:endParaRPr lang="zh-CN" altLang="en-US" sz="3600" b="1" dirty="0">
              <a:solidFill>
                <a:srgbClr val="2A1AF6"/>
              </a:solidFill>
              <a:latin typeface="Calibri" panose="020F0502020204030204" pitchFamily="34" charset="0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2701925" y="5062538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2A1AF6"/>
                </a:solidFill>
                <a:latin typeface="Calibri" panose="020F0502020204030204" pitchFamily="34" charset="0"/>
              </a:rPr>
              <a:t>window</a:t>
            </a:r>
            <a:endParaRPr lang="zh-CN" altLang="en-US" sz="3600" b="1" dirty="0">
              <a:solidFill>
                <a:srgbClr val="2A1AF6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7" descr="FR70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20100827_d3474511d40b505d33b5Sd5XxwJtUN2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762000"/>
            <a:ext cx="20574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1b4c510fd9f9d72a244a2ff4d52a2834349bbb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764662">
            <a:off x="4267200" y="838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116013" y="3500438"/>
            <a:ext cx="3384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It's very hot.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116013" y="4221163"/>
            <a:ext cx="32718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Open the door.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971550" y="5013325"/>
            <a:ext cx="5245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Open the window</a:t>
            </a:r>
            <a:r>
              <a:rPr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please.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651500" y="3357563"/>
            <a:ext cx="36734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OK! Open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 </a:t>
            </a: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the door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/window.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686425" y="4316413"/>
            <a:ext cx="2125663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Thank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 </a:t>
            </a: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you!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889625" y="5013325"/>
            <a:ext cx="3254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You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 </a:t>
            </a: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are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 </a:t>
            </a: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welcome.</a:t>
            </a:r>
          </a:p>
        </p:txBody>
      </p:sp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216058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picture 1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/>
      <p:bldP spid="29703" grpId="0"/>
      <p:bldP spid="29704" grpId="0"/>
      <p:bldP spid="29705" grpId="0"/>
      <p:bldP spid="297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0723" name="Picture 7" descr="FR70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2013171629620320387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762000"/>
            <a:ext cx="33528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5658135633197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6800" y="533400"/>
            <a:ext cx="3689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584325" y="3549650"/>
            <a:ext cx="233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It's very...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600200" y="4343400"/>
            <a:ext cx="2203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Please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 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...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1692275" y="5257800"/>
            <a:ext cx="1403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OK,...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089525" y="4075113"/>
            <a:ext cx="3194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Thank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 </a:t>
            </a: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you!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029200" y="4703763"/>
            <a:ext cx="3254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You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 </a:t>
            </a: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are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 </a:t>
            </a: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welcome.</a:t>
            </a:r>
          </a:p>
        </p:txBody>
      </p:sp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216058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picture 2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30729" grpId="0"/>
      <p:bldP spid="30730" grpId="0"/>
      <p:bldP spid="307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7" descr="FR70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blackboard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79613" y="1509713"/>
            <a:ext cx="5040312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2627313" y="2136775"/>
            <a:ext cx="45370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This is Kitty.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She’s short and thin.</a:t>
            </a:r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2627313" y="3287713"/>
            <a:ext cx="453707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This is her mother.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She’s beautiful.</a:t>
            </a:r>
          </a:p>
        </p:txBody>
      </p:sp>
      <p:pic>
        <p:nvPicPr>
          <p:cNvPr id="31751" name="Picture 10" descr="黑板擦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7425" y="1773238"/>
            <a:ext cx="16192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216058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picture 3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1.12858E-6 C 0.00278 -0.01134 0.00921 -0.01342 0.01702 -0.01642 C 0.02344 -0.00347 0.01563 0.0074 0.02622 0.01619 C 0.03178 0.01133 0.03837 0.00694 0.04462 0.00393 C 0.04827 -0.00324 0.0507 -0.00763 0.05695 -0.01041 C 0.06303 -0.01804 0.06389 -0.0229 0.06928 -0.01249 C 0.0698 -0.00232 0.06823 0.00855 0.07084 0.01827 C 0.07153 0.02081 0.07501 0.01711 0.07692 0.01619 C 0.09028 0.0104 0.09514 0.00092 0.11077 -0.00208 C 0.12292 -0.00763 0.12049 -0.01041 0.11841 0.00601 C 0.11893 0.01549 0.11511 0.02752 0.11997 0.03469 C 0.12292 0.03908 0.12674 0.02706 0.13073 0.02451 C 0.14011 0.01827 0.1481 0.01619 0.15851 0.01434 C 0.16268 0.01503 0.16876 0.01133 0.17084 0.01619 C 0.17466 0.02521 0.16702 0.03978 0.1724 0.04694 C 0.17605 0.0518 0.18056 0.03862 0.18473 0.03469 C 0.18889 0.03052 0.18889 0.03006 0.19393 0.02867 C 0.21251 0.02336 0.23021 0.02035 0.24931 0.01827 C 0.25035 0.02104 0.25192 0.02359 0.25226 0.02659 C 0.25348 0.03538 0.24966 0.04625 0.25383 0.05319 C 0.25452 0.05434 0.26737 0.03978 0.26928 0.03885 C 0.28317 0.03122 0.29653 0.02058 0.31077 0.01434 C 0.31546 0.01225 0.32466 0.00162 0.32466 0.00809 C 0.32466 0.01896 0.32466 0.03006 0.32466 0.04093 " pathEditMode="relative" rAng="0" ptsTypes="fffffffffffffffffffffffA">
                                      <p:cBhvr>
                                        <p:cTn id="6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39 0.19426 C 0.32223 0.18594 0.32414 0.18293 0.31702 0.17969 C 0.30799 0.19819 0.31355 0.18802 0.30174 0.19819 C 0.29966 0.19611 0.29705 0.19496 0.29549 0.19218 C 0.29428 0.18987 0.2948 0.18663 0.2941 0.18386 C 0.29323 0.18108 0.29184 0.17854 0.29098 0.17576 C 0.29028 0.17368 0.28994 0.1716 0.28941 0.16952 C 0.28351 0.17484 0.28195 0.17946 0.27865 0.18802 C 0.26893 0.18362 0.27362 0.18108 0.26945 0.1716 C 0.26754 0.1672 0.26337 0.1642 0.26025 0.16142 C 0.24896 0.18339 0.23837 0.20398 0.22171 0.21878 C 0.21997 0.20698 0.21754 0.19796 0.2125 0.18802 C 0.21094 0.17969 0.20973 0.17437 0.20625 0.16744 C 0.20573 0.16535 0.20643 0.16142 0.20487 0.16142 C 0.20226 0.16142 0.20053 0.16512 0.19862 0.16744 C 0.18334 0.18571 0.19393 0.17854 0.18021 0.18594 C 0.175 0.19519 0.17309 0.1975 0.16476 0.20028 C 0.15504 0.19126 0.15816 0.18085 0.15712 0.1635 C 0.14323 0.17067 0.13438 0.19195 0.12014 0.19611 C 0.11858 0.19264 0.11719 0.18917 0.11563 0.18594 C 0.11424 0.18316 0.11233 0.18062 0.11094 0.17784 C 0.10973 0.1753 0.10938 0.17183 0.10782 0.16952 C 0.10678 0.1679 0.10487 0.16813 0.1033 0.16744 C 0.10122 0.16882 0.09862 0.16952 0.09705 0.1716 C 0.0875 0.18432 0.10053 0.17692 0.08941 0.18177 C 0.08733 0.18455 0.08559 0.18756 0.08334 0.1901 C 0.08143 0.19241 0.079 0.1938 0.07709 0.19611 C 0.07136 0.20374 0.06875 0.20953 0.06025 0.21253 C 0.05018 0.20421 0.05608 0.1938 0.0448 0.18386 C 0.03855 0.19496 0.03004 0.20421 0.02014 0.2086 C 0.00955 0.18987 0.01459 0.19704 0.00625 0.18594 C 0.00504 0.17738 0.00382 0.16952 0.00174 0.16142 C 0.00018 0.1642 -0.00121 0.1672 -0.00295 0.16952 C -0.00416 0.17114 -0.00625 0.17206 -0.00746 0.17368 C -0.0118 0.17946 -0.01458 0.18524 -0.01979 0.1901 C -0.02604 0.18732 -0.03003 0.18339 -0.03368 0.17576 C -0.03628 0.17044 -0.04131 0.15934 -0.04131 0.15934 " pathEditMode="relative" rAng="0" ptsTypes="ffffffffffffffffffffffffffffffffffffA">
                                      <p:cBhvr>
                                        <p:cTn id="13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70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827584" y="1340768"/>
            <a:ext cx="813593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800080"/>
                </a:solidFill>
                <a:latin typeface="Calibri" panose="020F0502020204030204" pitchFamily="34" charset="0"/>
              </a:rPr>
              <a:t>What can you see in our classroom?</a:t>
            </a:r>
            <a:br>
              <a:rPr lang="en-US" altLang="zh-CN" sz="4000" dirty="0">
                <a:solidFill>
                  <a:srgbClr val="800080"/>
                </a:solidFill>
                <a:latin typeface="Calibri" panose="020F0502020204030204" pitchFamily="34" charset="0"/>
              </a:rPr>
            </a:br>
            <a:r>
              <a:rPr lang="en-US" altLang="zh-CN" sz="4000" dirty="0">
                <a:solidFill>
                  <a:srgbClr val="800080"/>
                </a:solidFill>
                <a:latin typeface="Calibri" panose="020F0502020204030204" pitchFamily="34" charset="0"/>
              </a:rPr>
              <a:t>I can see...</a:t>
            </a:r>
            <a:br>
              <a:rPr lang="en-US" altLang="zh-CN" sz="4000" dirty="0">
                <a:solidFill>
                  <a:srgbClr val="800080"/>
                </a:solidFill>
                <a:latin typeface="Calibri" panose="020F0502020204030204" pitchFamily="34" charset="0"/>
              </a:rPr>
            </a:br>
            <a:r>
              <a:rPr lang="en-US" altLang="zh-CN" sz="4000" dirty="0">
                <a:solidFill>
                  <a:srgbClr val="800080"/>
                </a:solidFill>
                <a:latin typeface="Calibri" panose="020F0502020204030204" pitchFamily="34" charset="0"/>
              </a:rPr>
              <a:t>What </a:t>
            </a:r>
            <a:r>
              <a:rPr lang="en-US" altLang="zh-CN" sz="4000" dirty="0" err="1">
                <a:solidFill>
                  <a:srgbClr val="800080"/>
                </a:solidFill>
                <a:latin typeface="Calibri" panose="020F0502020204030204" pitchFamily="34" charset="0"/>
              </a:rPr>
              <a:t>colour</a:t>
            </a:r>
            <a:r>
              <a:rPr lang="en-US" altLang="zh-CN" sz="4000" dirty="0">
                <a:solidFill>
                  <a:srgbClr val="800080"/>
                </a:solidFill>
                <a:latin typeface="Calibri" panose="020F0502020204030204" pitchFamily="34" charset="0"/>
              </a:rPr>
              <a:t> is it/are they?</a:t>
            </a:r>
            <a:br>
              <a:rPr lang="en-US" altLang="zh-CN" sz="4000" dirty="0">
                <a:solidFill>
                  <a:srgbClr val="800080"/>
                </a:solidFill>
                <a:latin typeface="Calibri" panose="020F0502020204030204" pitchFamily="34" charset="0"/>
              </a:rPr>
            </a:br>
            <a:r>
              <a:rPr lang="en-US" altLang="zh-CN" sz="4000" dirty="0">
                <a:solidFill>
                  <a:srgbClr val="800080"/>
                </a:solidFill>
                <a:latin typeface="Calibri" panose="020F0502020204030204" pitchFamily="34" charset="0"/>
              </a:rPr>
              <a:t>It's/They are ...</a:t>
            </a:r>
            <a:br>
              <a:rPr lang="en-US" altLang="zh-CN" sz="4000" dirty="0">
                <a:solidFill>
                  <a:srgbClr val="800080"/>
                </a:solidFill>
                <a:latin typeface="Calibri" panose="020F0502020204030204" pitchFamily="34" charset="0"/>
              </a:rPr>
            </a:br>
            <a:r>
              <a:rPr lang="en-US" altLang="zh-CN" sz="4000" dirty="0">
                <a:solidFill>
                  <a:srgbClr val="800080"/>
                </a:solidFill>
                <a:latin typeface="Calibri" panose="020F0502020204030204" pitchFamily="34" charset="0"/>
              </a:rPr>
              <a:t>How many ... are there?</a:t>
            </a:r>
            <a:br>
              <a:rPr lang="en-US" altLang="zh-CN" sz="4000" dirty="0">
                <a:solidFill>
                  <a:srgbClr val="800080"/>
                </a:solidFill>
                <a:latin typeface="Calibri" panose="020F0502020204030204" pitchFamily="34" charset="0"/>
              </a:rPr>
            </a:br>
            <a:r>
              <a:rPr lang="en-US" altLang="zh-CN" sz="4000" dirty="0">
                <a:solidFill>
                  <a:srgbClr val="800080"/>
                </a:solidFill>
                <a:latin typeface="Calibri" panose="020F0502020204030204" pitchFamily="34" charset="0"/>
              </a:rPr>
              <a:t>There is/are...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268413"/>
            <a:ext cx="3889375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052513"/>
            <a:ext cx="4176713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blackboard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35225" y="4129088"/>
            <a:ext cx="3671888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2940050" y="4464050"/>
            <a:ext cx="32893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This is Kitty.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She’s short and thin.</a:t>
            </a:r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3011488" y="5472113"/>
            <a:ext cx="32893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This is her mother.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She’s beautiful.</a:t>
            </a:r>
          </a:p>
        </p:txBody>
      </p:sp>
      <p:pic>
        <p:nvPicPr>
          <p:cNvPr id="33799" name="Picture 10" descr="黑板擦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3038" y="4392613"/>
            <a:ext cx="11811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8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26670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Look and say</a:t>
            </a:r>
            <a:endParaRPr lang="zh-CN" alt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C 0.00226 -0.01135 0.00747 -0.01343 0.01372 -0.01644 C 0.0191 -0.00348 0.01268 0.0074 0.02136 0.0162 C 0.02587 0.01134 0.03125 0.00694 0.03629 0.00393 C 0.03924 -0.00325 0.04132 -0.00764 0.04636 -0.01042 C 0.05139 -0.01806 0.05209 -0.02292 0.05643 -0.0125 C 0.05678 -0.00232 0.05556 0.00856 0.05764 0.01828 C 0.05816 0.02083 0.06112 0.01713 0.06268 0.0162 C 0.07362 0.01041 0.07744 0.00092 0.09028 -0.00209 C 0.10018 -0.00764 0.0981 -0.01042 0.09653 0.00601 C 0.09688 0.0155 0.09375 0.02754 0.09775 0.03472 C 0.10018 0.03912 0.1033 0.02708 0.1066 0.02453 C 0.11424 0.01828 0.12066 0.0162 0.12917 0.01435 C 0.13264 0.01504 0.1375 0.01134 0.13924 0.0162 C 0.14237 0.02523 0.13612 0.03981 0.14046 0.04699 C 0.14341 0.05185 0.14723 0.03865 0.15053 0.03472 C 0.154 0.03055 0.154 0.03009 0.15799 0.0287 C 0.17327 0.02338 0.18768 0.02037 0.2033 0.01828 C 0.204 0.02106 0.20539 0.02361 0.20556 0.02662 C 0.2066 0.03541 0.20348 0.04629 0.20695 0.05324 C 0.20747 0.05439 0.21789 0.03981 0.21945 0.03888 C 0.23091 0.03125 0.24167 0.0206 0.2533 0.01435 C 0.25712 0.01226 0.26476 0.00162 0.26476 0.0081 C 0.26476 0.01898 0.26476 0.03009 0.26476 0.04097 " pathEditMode="relative" rAng="0" ptsTypes="fffffffffffffffffffffffA">
                                      <p:cBhvr>
                                        <p:cTn id="6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1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72 0.18634 C 0.26025 0.178 0.26181 0.175 0.25591 0.17175 C 0.24827 0.19027 0.25296 0.18009 0.24306 0.19027 C 0.24132 0.18819 0.23924 0.18703 0.23785 0.18425 C 0.23698 0.18194 0.23733 0.1787 0.23681 0.17592 C 0.23612 0.17314 0.2349 0.1706 0.23421 0.16782 C 0.23351 0.16574 0.23334 0.16365 0.23282 0.16157 C 0.22796 0.16689 0.22657 0.17152 0.22396 0.18009 C 0.2158 0.17569 0.21962 0.17314 0.21615 0.16365 C 0.21459 0.15925 0.21112 0.15625 0.20851 0.15347 C 0.19914 0.17546 0.19028 0.19606 0.17657 0.21088 C 0.175 0.19907 0.1731 0.19004 0.16875 0.18009 C 0.16754 0.17175 0.1665 0.16643 0.16355 0.15949 C 0.1632 0.1574 0.16372 0.15347 0.1625 0.15347 C 0.16025 0.15347 0.15886 0.15717 0.1573 0.15949 C 0.14462 0.17777 0.1533 0.1706 0.14202 0.178 C 0.13768 0.18726 0.13612 0.18958 0.12917 0.19236 C 0.12101 0.18333 0.12362 0.17291 0.12275 0.15555 C 0.11112 0.16273 0.10382 0.18402 0.09202 0.18819 C 0.09063 0.18472 0.08941 0.18125 0.0882 0.178 C 0.08698 0.17523 0.08542 0.17268 0.08438 0.1699 C 0.08334 0.16736 0.08299 0.16388 0.08178 0.16157 C 0.08091 0.15995 0.07917 0.16018 0.07796 0.15949 C 0.07622 0.16088 0.07396 0.16157 0.07275 0.16365 C 0.06476 0.17638 0.0757 0.16898 0.06632 0.17384 C 0.06459 0.17662 0.0632 0.17963 0.06129 0.18217 C 0.05973 0.18449 0.05764 0.18588 0.05608 0.18819 C 0.05139 0.19583 0.04914 0.20162 0.04202 0.20463 C 0.03369 0.19629 0.03855 0.18588 0.02917 0.17592 C 0.02396 0.18703 0.01702 0.19629 0.00869 0.20069 C -0.00017 0.18194 0.00417 0.18912 -0.00277 0.178 C -0.00381 0.16944 -0.00486 0.16157 -0.00659 0.15347 C -0.00798 0.15625 -0.00902 0.15925 -0.01059 0.16157 C -0.01145 0.16319 -0.01319 0.16412 -0.01423 0.16574 C -0.01788 0.17152 -0.02013 0.17731 -0.02447 0.18217 C -0.02968 0.17939 -0.03298 0.17546 -0.03611 0.16782 C -0.03819 0.1625 -0.04236 0.15138 -0.04236 0.15162 " pathEditMode="relative" rAng="0" ptsTypes="ffffffffffffffffffffffffffffffffffffA">
                                      <p:cBhvr>
                                        <p:cTn id="13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4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70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5" name="Picture 2" descr="U5VH14]93ZGXNM7XR{35K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33375"/>
            <a:ext cx="7273925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755650" y="5084763"/>
            <a:ext cx="7561263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6600FF"/>
                </a:solidFill>
              </a:rPr>
              <a:t>Please love your things, and give away your things to the people who needed.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6600FF"/>
                </a:solidFill>
              </a:rPr>
              <a:t>爱惜你的物品，并把你闲置的物品捐赠给有需要的人！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FR70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Oval 3"/>
          <p:cNvSpPr>
            <a:spLocks noChangeArrowheads="1"/>
          </p:cNvSpPr>
          <p:nvPr/>
        </p:nvSpPr>
        <p:spPr bwMode="auto">
          <a:xfrm>
            <a:off x="2411413" y="260350"/>
            <a:ext cx="4248150" cy="1008063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7891" name="WordArt 4"/>
          <p:cNvSpPr>
            <a:spLocks noChangeArrowheads="1" noChangeShapeType="1" noTextEdit="1"/>
          </p:cNvSpPr>
          <p:nvPr/>
        </p:nvSpPr>
        <p:spPr bwMode="auto">
          <a:xfrm>
            <a:off x="3059113" y="404813"/>
            <a:ext cx="2971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Let's chant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971601" y="2363788"/>
            <a:ext cx="7200800" cy="33547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sz="2900" b="1" dirty="0" smtClean="0">
                <a:solidFill>
                  <a:srgbClr val="2A1A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Window, window, close the window.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sz="2900" b="1" dirty="0" smtClean="0">
                <a:solidFill>
                  <a:srgbClr val="2A1A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Door, door, close the door.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sz="2900" b="1" dirty="0" smtClean="0">
                <a:solidFill>
                  <a:srgbClr val="2A1A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Window, window, open the window.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sz="2900" b="1" dirty="0" smtClean="0">
                <a:solidFill>
                  <a:srgbClr val="2A1A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Door, door, open the door.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sz="2900" b="1" dirty="0" smtClean="0">
                <a:solidFill>
                  <a:srgbClr val="2A1A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Blackboard, blackboard, look at the blackboard.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sz="2900" b="1" dirty="0" smtClean="0">
                <a:solidFill>
                  <a:srgbClr val="2A1A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We study hard, we are good!</a:t>
            </a:r>
          </a:p>
        </p:txBody>
      </p:sp>
      <p:sp>
        <p:nvSpPr>
          <p:cNvPr id="37894" name="Rectangle 8"/>
          <p:cNvSpPr>
            <a:spLocks noChangeArrowheads="1"/>
          </p:cNvSpPr>
          <p:nvPr/>
        </p:nvSpPr>
        <p:spPr bwMode="auto">
          <a:xfrm>
            <a:off x="250825" y="3328988"/>
            <a:ext cx="184150" cy="9461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2800" b="1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2800" b="1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WordArt 2"/>
          <p:cNvSpPr>
            <a:spLocks noChangeArrowheads="1" noChangeShapeType="1" noTextEdit="1"/>
          </p:cNvSpPr>
          <p:nvPr/>
        </p:nvSpPr>
        <p:spPr bwMode="auto">
          <a:xfrm>
            <a:off x="4140200" y="692150"/>
            <a:ext cx="4103688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998"/>
                    </a:srgbClr>
                  </a:outerShdw>
                </a:effectLst>
                <a:latin typeface="Comic Sans MS" panose="030F0702030302020204"/>
              </a:rPr>
              <a:t>Homework</a:t>
            </a:r>
            <a:endParaRPr lang="zh-CN" altLang="en-US" sz="80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8998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755650" y="2565400"/>
            <a:ext cx="6769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C0504D"/>
                </a:solidFill>
                <a:latin typeface="Times New Roman" panose="02020603050405020304" pitchFamily="18" charset="0"/>
              </a:rPr>
              <a:t>Choose one of them by yourselves: </a:t>
            </a:r>
          </a:p>
        </p:txBody>
      </p:sp>
      <p:graphicFrame>
        <p:nvGraphicFramePr>
          <p:cNvPr id="28676" name="表格 28675"/>
          <p:cNvGraphicFramePr/>
          <p:nvPr/>
        </p:nvGraphicFramePr>
        <p:xfrm>
          <a:off x="684213" y="3284538"/>
          <a:ext cx="7777162" cy="2143125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lvl="0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1" dirty="0">
                          <a:latin typeface="宋体" panose="02010600030101010101" pitchFamily="2" charset="-122"/>
                          <a:ea typeface="Arial" panose="020B0604020202020204" pitchFamily="34" charset="0"/>
                        </a:rPr>
                        <a:t>A</a:t>
                      </a:r>
                    </a:p>
                  </a:txBody>
                  <a:tcPr marT="45705" marB="4570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lvl="0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1" dirty="0">
                          <a:latin typeface="宋体" panose="02010600030101010101" pitchFamily="2" charset="-122"/>
                          <a:ea typeface="Arial" panose="020B0604020202020204" pitchFamily="34" charset="0"/>
                        </a:rPr>
                        <a:t>Review the letters and words we learn today.</a:t>
                      </a:r>
                    </a:p>
                  </a:txBody>
                  <a:tcPr marT="45705" marB="4570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800" b="1" dirty="0">
                        <a:latin typeface="宋体" panose="02010600030101010101" pitchFamily="2" charset="-122"/>
                        <a:ea typeface="Arial" panose="020B0604020202020204" pitchFamily="34" charset="0"/>
                      </a:endParaRPr>
                    </a:p>
                  </a:txBody>
                  <a:tcPr marT="45705" marB="4570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lvl="0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chemeClr val="accent2"/>
                          </a:solidFill>
                          <a:latin typeface="宋体" panose="02010600030101010101" pitchFamily="2" charset="-122"/>
                          <a:ea typeface="Arial" panose="020B0604020202020204" pitchFamily="34" charset="0"/>
                        </a:rPr>
                        <a:t>B</a:t>
                      </a:r>
                    </a:p>
                  </a:txBody>
                  <a:tcPr marT="45705" marB="4570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1" dirty="0">
                          <a:latin typeface="宋体" panose="02010600030101010101" pitchFamily="2" charset="-122"/>
                          <a:ea typeface="Arial" panose="020B0604020202020204" pitchFamily="34" charset="0"/>
                        </a:rPr>
                        <a:t>Make some instructions with partners and practice them.</a:t>
                      </a:r>
                    </a:p>
                  </a:txBody>
                  <a:tcPr marT="45705" marB="4570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800" b="1" dirty="0">
                        <a:solidFill>
                          <a:schemeClr val="accent2"/>
                        </a:solidFill>
                        <a:latin typeface="宋体" panose="02010600030101010101" pitchFamily="2" charset="-122"/>
                        <a:ea typeface="Arial" panose="020B0604020202020204" pitchFamily="34" charset="0"/>
                      </a:endParaRPr>
                    </a:p>
                  </a:txBody>
                  <a:tcPr marT="45705" marB="4570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75">
                <a:tc>
                  <a:txBody>
                    <a:bodyPr/>
                    <a:lstStyle/>
                    <a:p>
                      <a:pPr lvl="0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rgbClr val="FF3300"/>
                          </a:solidFill>
                          <a:latin typeface="宋体" panose="02010600030101010101" pitchFamily="2" charset="-122"/>
                          <a:ea typeface="Arial" panose="020B0604020202020204" pitchFamily="34" charset="0"/>
                        </a:rPr>
                        <a:t>C</a:t>
                      </a:r>
                    </a:p>
                  </a:txBody>
                  <a:tcPr marT="45705" marB="4570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rgbClr val="FF3300"/>
                          </a:solidFill>
                          <a:latin typeface="宋体" panose="02010600030101010101" pitchFamily="2" charset="-122"/>
                          <a:ea typeface="Arial" panose="020B0604020202020204" pitchFamily="34" charset="0"/>
                        </a:rPr>
                        <a:t>Draw a picture about your classroom and describe it.</a:t>
                      </a:r>
                    </a:p>
                  </a:txBody>
                  <a:tcPr marT="45705" marB="4570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800" b="1" dirty="0">
                        <a:solidFill>
                          <a:srgbClr val="FF3300"/>
                        </a:solidFill>
                        <a:latin typeface="宋体" panose="02010600030101010101" pitchFamily="2" charset="-122"/>
                        <a:ea typeface="Arial" panose="020B0604020202020204" pitchFamily="34" charset="0"/>
                      </a:endParaRPr>
                    </a:p>
                  </a:txBody>
                  <a:tcPr marT="45705" marB="4570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8933" name="Picture 22" descr="1771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100" y="188913"/>
            <a:ext cx="33940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4" name="AutoShape 23"/>
          <p:cNvSpPr>
            <a:spLocks noChangeArrowheads="1"/>
          </p:cNvSpPr>
          <p:nvPr/>
        </p:nvSpPr>
        <p:spPr bwMode="auto">
          <a:xfrm>
            <a:off x="7092950" y="3429000"/>
            <a:ext cx="504825" cy="431800"/>
          </a:xfrm>
          <a:custGeom>
            <a:avLst/>
            <a:gdLst>
              <a:gd name="T0" fmla="*/ 1 w 504825"/>
              <a:gd name="T1" fmla="*/ 164933 h 431800"/>
              <a:gd name="T2" fmla="*/ 192827 w 504825"/>
              <a:gd name="T3" fmla="*/ 164934 h 431800"/>
              <a:gd name="T4" fmla="*/ 252413 w 504825"/>
              <a:gd name="T5" fmla="*/ 0 h 431800"/>
              <a:gd name="T6" fmla="*/ 311998 w 504825"/>
              <a:gd name="T7" fmla="*/ 164934 h 431800"/>
              <a:gd name="T8" fmla="*/ 504824 w 504825"/>
              <a:gd name="T9" fmla="*/ 164933 h 431800"/>
              <a:gd name="T10" fmla="*/ 348824 w 504825"/>
              <a:gd name="T11" fmla="*/ 266866 h 431800"/>
              <a:gd name="T12" fmla="*/ 408412 w 504825"/>
              <a:gd name="T13" fmla="*/ 431799 h 431800"/>
              <a:gd name="T14" fmla="*/ 252413 w 504825"/>
              <a:gd name="T15" fmla="*/ 329864 h 431800"/>
              <a:gd name="T16" fmla="*/ 96413 w 504825"/>
              <a:gd name="T17" fmla="*/ 431799 h 431800"/>
              <a:gd name="T18" fmla="*/ 156001 w 504825"/>
              <a:gd name="T19" fmla="*/ 266866 h 431800"/>
              <a:gd name="T20" fmla="*/ 1 w 504825"/>
              <a:gd name="T21" fmla="*/ 164933 h 43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4825" h="431800">
                <a:moveTo>
                  <a:pt x="1" y="164933"/>
                </a:moveTo>
                <a:lnTo>
                  <a:pt x="192827" y="164934"/>
                </a:lnTo>
                <a:lnTo>
                  <a:pt x="252413" y="0"/>
                </a:lnTo>
                <a:lnTo>
                  <a:pt x="311998" y="164934"/>
                </a:lnTo>
                <a:lnTo>
                  <a:pt x="504824" y="164933"/>
                </a:lnTo>
                <a:lnTo>
                  <a:pt x="348824" y="266866"/>
                </a:lnTo>
                <a:lnTo>
                  <a:pt x="408412" y="431799"/>
                </a:lnTo>
                <a:lnTo>
                  <a:pt x="252413" y="329864"/>
                </a:lnTo>
                <a:lnTo>
                  <a:pt x="96413" y="431799"/>
                </a:lnTo>
                <a:lnTo>
                  <a:pt x="156001" y="266866"/>
                </a:lnTo>
                <a:lnTo>
                  <a:pt x="1" y="16493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8935" name="AutoShape 24"/>
          <p:cNvSpPr>
            <a:spLocks noChangeArrowheads="1"/>
          </p:cNvSpPr>
          <p:nvPr/>
        </p:nvSpPr>
        <p:spPr bwMode="auto">
          <a:xfrm>
            <a:off x="6732588" y="4076700"/>
            <a:ext cx="504825" cy="431800"/>
          </a:xfrm>
          <a:custGeom>
            <a:avLst/>
            <a:gdLst>
              <a:gd name="T0" fmla="*/ 1 w 504825"/>
              <a:gd name="T1" fmla="*/ 164933 h 431800"/>
              <a:gd name="T2" fmla="*/ 192827 w 504825"/>
              <a:gd name="T3" fmla="*/ 164934 h 431800"/>
              <a:gd name="T4" fmla="*/ 252413 w 504825"/>
              <a:gd name="T5" fmla="*/ 0 h 431800"/>
              <a:gd name="T6" fmla="*/ 311998 w 504825"/>
              <a:gd name="T7" fmla="*/ 164934 h 431800"/>
              <a:gd name="T8" fmla="*/ 504824 w 504825"/>
              <a:gd name="T9" fmla="*/ 164933 h 431800"/>
              <a:gd name="T10" fmla="*/ 348824 w 504825"/>
              <a:gd name="T11" fmla="*/ 266866 h 431800"/>
              <a:gd name="T12" fmla="*/ 408412 w 504825"/>
              <a:gd name="T13" fmla="*/ 431799 h 431800"/>
              <a:gd name="T14" fmla="*/ 252413 w 504825"/>
              <a:gd name="T15" fmla="*/ 329864 h 431800"/>
              <a:gd name="T16" fmla="*/ 96413 w 504825"/>
              <a:gd name="T17" fmla="*/ 431799 h 431800"/>
              <a:gd name="T18" fmla="*/ 156001 w 504825"/>
              <a:gd name="T19" fmla="*/ 266866 h 431800"/>
              <a:gd name="T20" fmla="*/ 1 w 504825"/>
              <a:gd name="T21" fmla="*/ 164933 h 43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4825" h="431800">
                <a:moveTo>
                  <a:pt x="1" y="164933"/>
                </a:moveTo>
                <a:lnTo>
                  <a:pt x="192827" y="164934"/>
                </a:lnTo>
                <a:lnTo>
                  <a:pt x="252413" y="0"/>
                </a:lnTo>
                <a:lnTo>
                  <a:pt x="311998" y="164934"/>
                </a:lnTo>
                <a:lnTo>
                  <a:pt x="504824" y="164933"/>
                </a:lnTo>
                <a:lnTo>
                  <a:pt x="348824" y="266866"/>
                </a:lnTo>
                <a:lnTo>
                  <a:pt x="408412" y="431799"/>
                </a:lnTo>
                <a:lnTo>
                  <a:pt x="252413" y="329864"/>
                </a:lnTo>
                <a:lnTo>
                  <a:pt x="96413" y="431799"/>
                </a:lnTo>
                <a:lnTo>
                  <a:pt x="156001" y="266866"/>
                </a:lnTo>
                <a:lnTo>
                  <a:pt x="1" y="16493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8936" name="AutoShape 25"/>
          <p:cNvSpPr>
            <a:spLocks noChangeArrowheads="1"/>
          </p:cNvSpPr>
          <p:nvPr/>
        </p:nvSpPr>
        <p:spPr bwMode="auto">
          <a:xfrm>
            <a:off x="7451725" y="4076700"/>
            <a:ext cx="504825" cy="431800"/>
          </a:xfrm>
          <a:custGeom>
            <a:avLst/>
            <a:gdLst>
              <a:gd name="T0" fmla="*/ 1 w 504825"/>
              <a:gd name="T1" fmla="*/ 164933 h 431800"/>
              <a:gd name="T2" fmla="*/ 192827 w 504825"/>
              <a:gd name="T3" fmla="*/ 164934 h 431800"/>
              <a:gd name="T4" fmla="*/ 252413 w 504825"/>
              <a:gd name="T5" fmla="*/ 0 h 431800"/>
              <a:gd name="T6" fmla="*/ 311998 w 504825"/>
              <a:gd name="T7" fmla="*/ 164934 h 431800"/>
              <a:gd name="T8" fmla="*/ 504824 w 504825"/>
              <a:gd name="T9" fmla="*/ 164933 h 431800"/>
              <a:gd name="T10" fmla="*/ 348824 w 504825"/>
              <a:gd name="T11" fmla="*/ 266866 h 431800"/>
              <a:gd name="T12" fmla="*/ 408412 w 504825"/>
              <a:gd name="T13" fmla="*/ 431799 h 431800"/>
              <a:gd name="T14" fmla="*/ 252413 w 504825"/>
              <a:gd name="T15" fmla="*/ 329864 h 431800"/>
              <a:gd name="T16" fmla="*/ 96413 w 504825"/>
              <a:gd name="T17" fmla="*/ 431799 h 431800"/>
              <a:gd name="T18" fmla="*/ 156001 w 504825"/>
              <a:gd name="T19" fmla="*/ 266866 h 431800"/>
              <a:gd name="T20" fmla="*/ 1 w 504825"/>
              <a:gd name="T21" fmla="*/ 164933 h 43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4825" h="431800">
                <a:moveTo>
                  <a:pt x="1" y="164933"/>
                </a:moveTo>
                <a:lnTo>
                  <a:pt x="192827" y="164934"/>
                </a:lnTo>
                <a:lnTo>
                  <a:pt x="252413" y="0"/>
                </a:lnTo>
                <a:lnTo>
                  <a:pt x="311998" y="164934"/>
                </a:lnTo>
                <a:lnTo>
                  <a:pt x="504824" y="164933"/>
                </a:lnTo>
                <a:lnTo>
                  <a:pt x="348824" y="266866"/>
                </a:lnTo>
                <a:lnTo>
                  <a:pt x="408412" y="431799"/>
                </a:lnTo>
                <a:lnTo>
                  <a:pt x="252413" y="329864"/>
                </a:lnTo>
                <a:lnTo>
                  <a:pt x="96413" y="431799"/>
                </a:lnTo>
                <a:lnTo>
                  <a:pt x="156001" y="266866"/>
                </a:lnTo>
                <a:lnTo>
                  <a:pt x="1" y="16493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8937" name="AutoShape 26"/>
          <p:cNvSpPr>
            <a:spLocks noChangeArrowheads="1"/>
          </p:cNvSpPr>
          <p:nvPr/>
        </p:nvSpPr>
        <p:spPr bwMode="auto">
          <a:xfrm>
            <a:off x="6516688" y="5013325"/>
            <a:ext cx="504825" cy="431800"/>
          </a:xfrm>
          <a:custGeom>
            <a:avLst/>
            <a:gdLst>
              <a:gd name="T0" fmla="*/ 1 w 504825"/>
              <a:gd name="T1" fmla="*/ 164933 h 431800"/>
              <a:gd name="T2" fmla="*/ 192827 w 504825"/>
              <a:gd name="T3" fmla="*/ 164934 h 431800"/>
              <a:gd name="T4" fmla="*/ 252413 w 504825"/>
              <a:gd name="T5" fmla="*/ 0 h 431800"/>
              <a:gd name="T6" fmla="*/ 311998 w 504825"/>
              <a:gd name="T7" fmla="*/ 164934 h 431800"/>
              <a:gd name="T8" fmla="*/ 504824 w 504825"/>
              <a:gd name="T9" fmla="*/ 164933 h 431800"/>
              <a:gd name="T10" fmla="*/ 348824 w 504825"/>
              <a:gd name="T11" fmla="*/ 266866 h 431800"/>
              <a:gd name="T12" fmla="*/ 408412 w 504825"/>
              <a:gd name="T13" fmla="*/ 431799 h 431800"/>
              <a:gd name="T14" fmla="*/ 252413 w 504825"/>
              <a:gd name="T15" fmla="*/ 329864 h 431800"/>
              <a:gd name="T16" fmla="*/ 96413 w 504825"/>
              <a:gd name="T17" fmla="*/ 431799 h 431800"/>
              <a:gd name="T18" fmla="*/ 156001 w 504825"/>
              <a:gd name="T19" fmla="*/ 266866 h 431800"/>
              <a:gd name="T20" fmla="*/ 1 w 504825"/>
              <a:gd name="T21" fmla="*/ 164933 h 43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4825" h="431800">
                <a:moveTo>
                  <a:pt x="1" y="164933"/>
                </a:moveTo>
                <a:lnTo>
                  <a:pt x="192827" y="164934"/>
                </a:lnTo>
                <a:lnTo>
                  <a:pt x="252413" y="0"/>
                </a:lnTo>
                <a:lnTo>
                  <a:pt x="311998" y="164934"/>
                </a:lnTo>
                <a:lnTo>
                  <a:pt x="504824" y="164933"/>
                </a:lnTo>
                <a:lnTo>
                  <a:pt x="348824" y="266866"/>
                </a:lnTo>
                <a:lnTo>
                  <a:pt x="408412" y="431799"/>
                </a:lnTo>
                <a:lnTo>
                  <a:pt x="252413" y="329864"/>
                </a:lnTo>
                <a:lnTo>
                  <a:pt x="96413" y="431799"/>
                </a:lnTo>
                <a:lnTo>
                  <a:pt x="156001" y="266866"/>
                </a:lnTo>
                <a:lnTo>
                  <a:pt x="1" y="16493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8938" name="AutoShape 27"/>
          <p:cNvSpPr>
            <a:spLocks noChangeArrowheads="1"/>
          </p:cNvSpPr>
          <p:nvPr/>
        </p:nvSpPr>
        <p:spPr bwMode="auto">
          <a:xfrm>
            <a:off x="7164388" y="5013325"/>
            <a:ext cx="504825" cy="431800"/>
          </a:xfrm>
          <a:custGeom>
            <a:avLst/>
            <a:gdLst>
              <a:gd name="T0" fmla="*/ 1 w 504825"/>
              <a:gd name="T1" fmla="*/ 164933 h 431800"/>
              <a:gd name="T2" fmla="*/ 192827 w 504825"/>
              <a:gd name="T3" fmla="*/ 164934 h 431800"/>
              <a:gd name="T4" fmla="*/ 252413 w 504825"/>
              <a:gd name="T5" fmla="*/ 0 h 431800"/>
              <a:gd name="T6" fmla="*/ 311998 w 504825"/>
              <a:gd name="T7" fmla="*/ 164934 h 431800"/>
              <a:gd name="T8" fmla="*/ 504824 w 504825"/>
              <a:gd name="T9" fmla="*/ 164933 h 431800"/>
              <a:gd name="T10" fmla="*/ 348824 w 504825"/>
              <a:gd name="T11" fmla="*/ 266866 h 431800"/>
              <a:gd name="T12" fmla="*/ 408412 w 504825"/>
              <a:gd name="T13" fmla="*/ 431799 h 431800"/>
              <a:gd name="T14" fmla="*/ 252413 w 504825"/>
              <a:gd name="T15" fmla="*/ 329864 h 431800"/>
              <a:gd name="T16" fmla="*/ 96413 w 504825"/>
              <a:gd name="T17" fmla="*/ 431799 h 431800"/>
              <a:gd name="T18" fmla="*/ 156001 w 504825"/>
              <a:gd name="T19" fmla="*/ 266866 h 431800"/>
              <a:gd name="T20" fmla="*/ 1 w 504825"/>
              <a:gd name="T21" fmla="*/ 164933 h 43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4825" h="431800">
                <a:moveTo>
                  <a:pt x="1" y="164933"/>
                </a:moveTo>
                <a:lnTo>
                  <a:pt x="192827" y="164934"/>
                </a:lnTo>
                <a:lnTo>
                  <a:pt x="252413" y="0"/>
                </a:lnTo>
                <a:lnTo>
                  <a:pt x="311998" y="164934"/>
                </a:lnTo>
                <a:lnTo>
                  <a:pt x="504824" y="164933"/>
                </a:lnTo>
                <a:lnTo>
                  <a:pt x="348824" y="266866"/>
                </a:lnTo>
                <a:lnTo>
                  <a:pt x="408412" y="431799"/>
                </a:lnTo>
                <a:lnTo>
                  <a:pt x="252413" y="329864"/>
                </a:lnTo>
                <a:lnTo>
                  <a:pt x="96413" y="431799"/>
                </a:lnTo>
                <a:lnTo>
                  <a:pt x="156001" y="266866"/>
                </a:lnTo>
                <a:lnTo>
                  <a:pt x="1" y="16493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8939" name="AutoShape 28"/>
          <p:cNvSpPr>
            <a:spLocks noChangeArrowheads="1"/>
          </p:cNvSpPr>
          <p:nvPr/>
        </p:nvSpPr>
        <p:spPr bwMode="auto">
          <a:xfrm>
            <a:off x="7885113" y="5013325"/>
            <a:ext cx="504825" cy="431800"/>
          </a:xfrm>
          <a:custGeom>
            <a:avLst/>
            <a:gdLst>
              <a:gd name="T0" fmla="*/ 1 w 504825"/>
              <a:gd name="T1" fmla="*/ 164933 h 431800"/>
              <a:gd name="T2" fmla="*/ 192827 w 504825"/>
              <a:gd name="T3" fmla="*/ 164934 h 431800"/>
              <a:gd name="T4" fmla="*/ 252413 w 504825"/>
              <a:gd name="T5" fmla="*/ 0 h 431800"/>
              <a:gd name="T6" fmla="*/ 311998 w 504825"/>
              <a:gd name="T7" fmla="*/ 164934 h 431800"/>
              <a:gd name="T8" fmla="*/ 504824 w 504825"/>
              <a:gd name="T9" fmla="*/ 164933 h 431800"/>
              <a:gd name="T10" fmla="*/ 348824 w 504825"/>
              <a:gd name="T11" fmla="*/ 266866 h 431800"/>
              <a:gd name="T12" fmla="*/ 408412 w 504825"/>
              <a:gd name="T13" fmla="*/ 431799 h 431800"/>
              <a:gd name="T14" fmla="*/ 252413 w 504825"/>
              <a:gd name="T15" fmla="*/ 329864 h 431800"/>
              <a:gd name="T16" fmla="*/ 96413 w 504825"/>
              <a:gd name="T17" fmla="*/ 431799 h 431800"/>
              <a:gd name="T18" fmla="*/ 156001 w 504825"/>
              <a:gd name="T19" fmla="*/ 266866 h 431800"/>
              <a:gd name="T20" fmla="*/ 1 w 504825"/>
              <a:gd name="T21" fmla="*/ 164933 h 43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4825" h="431800">
                <a:moveTo>
                  <a:pt x="1" y="164933"/>
                </a:moveTo>
                <a:lnTo>
                  <a:pt x="192827" y="164934"/>
                </a:lnTo>
                <a:lnTo>
                  <a:pt x="252413" y="0"/>
                </a:lnTo>
                <a:lnTo>
                  <a:pt x="311998" y="164934"/>
                </a:lnTo>
                <a:lnTo>
                  <a:pt x="504824" y="164933"/>
                </a:lnTo>
                <a:lnTo>
                  <a:pt x="348824" y="266866"/>
                </a:lnTo>
                <a:lnTo>
                  <a:pt x="408412" y="431799"/>
                </a:lnTo>
                <a:lnTo>
                  <a:pt x="252413" y="329864"/>
                </a:lnTo>
                <a:lnTo>
                  <a:pt x="96413" y="431799"/>
                </a:lnTo>
                <a:lnTo>
                  <a:pt x="156001" y="266866"/>
                </a:lnTo>
                <a:lnTo>
                  <a:pt x="1" y="16493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8940" name="Group 29"/>
          <p:cNvGrpSpPr>
            <a:grpSpLocks noChangeAspect="1"/>
          </p:cNvGrpSpPr>
          <p:nvPr/>
        </p:nvGrpSpPr>
        <p:grpSpPr bwMode="auto">
          <a:xfrm>
            <a:off x="0" y="5143500"/>
            <a:ext cx="9144000" cy="1714500"/>
            <a:chOff x="0" y="0"/>
            <a:chExt cx="5760" cy="1080"/>
          </a:xfrm>
        </p:grpSpPr>
        <p:pic>
          <p:nvPicPr>
            <p:cNvPr id="38941" name="Picture 30" descr="6389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0800000">
              <a:off x="0" y="0"/>
              <a:ext cx="295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2" name="Picture 31" descr="6389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0800000">
              <a:off x="5465" y="0"/>
              <a:ext cx="295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3" name="Picture 32" descr="6812_r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9" y="825"/>
              <a:ext cx="5254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7" descr="FR70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2195513" y="4060825"/>
            <a:ext cx="1368425" cy="1135063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Calibri" panose="020F0502020204030204" pitchFamily="34" charset="0"/>
              </a:rPr>
              <a:t>Other things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3348038" y="2781300"/>
            <a:ext cx="1943100" cy="1296988"/>
          </a:xfrm>
          <a:prstGeom prst="wedgeRoundRectCallout">
            <a:avLst>
              <a:gd name="adj1" fmla="val -41829"/>
              <a:gd name="adj2" fmla="val -214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400" b="1">
                <a:solidFill>
                  <a:srgbClr val="FFFFFF"/>
                </a:solidFill>
                <a:latin typeface="Calibri" panose="020F0502020204030204" pitchFamily="34" charset="0"/>
              </a:rPr>
              <a:t>Things in  the classroom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3203575" y="3933825"/>
            <a:ext cx="2174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4953000" y="1517650"/>
            <a:ext cx="2211388" cy="1392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Calibri" panose="020F0502020204030204" pitchFamily="34" charset="0"/>
              </a:rPr>
              <a:t>Stationary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FFFF"/>
                </a:solidFill>
                <a:latin typeface="Calibri" panose="020F0502020204030204" pitchFamily="34" charset="0"/>
              </a:rPr>
              <a:t>文具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H="1">
            <a:off x="5219700" y="2708275"/>
            <a:ext cx="21748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5724525" y="3581400"/>
            <a:ext cx="1511300" cy="1135063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Calibri" panose="020F0502020204030204" pitchFamily="34" charset="0"/>
              </a:rPr>
              <a:t>New words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 flipV="1">
            <a:off x="5292725" y="3860800"/>
            <a:ext cx="43180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178" name="Picture 11" descr="pencil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grayscl/>
          </a:blip>
          <a:srcRect/>
          <a:stretch>
            <a:fillRect/>
          </a:stretch>
        </p:blipFill>
        <p:spPr bwMode="auto">
          <a:xfrm>
            <a:off x="4356100" y="404813"/>
            <a:ext cx="1062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3" descr="ruler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44659">
            <a:off x="7235825" y="836613"/>
            <a:ext cx="1625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6" descr="pencil box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00000">
            <a:off x="5724525" y="404813"/>
            <a:ext cx="13223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84438" y="260350"/>
            <a:ext cx="12366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3563938" y="981075"/>
            <a:ext cx="1439862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4859338" y="836613"/>
            <a:ext cx="2889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H="1">
            <a:off x="5940425" y="981075"/>
            <a:ext cx="714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>
            <a:off x="6804025" y="1412875"/>
            <a:ext cx="6477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3850" y="4221163"/>
            <a:ext cx="8270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5" descr="desk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4213" y="3213100"/>
            <a:ext cx="1008062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116013" y="5300663"/>
            <a:ext cx="122396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1547813" y="3860800"/>
            <a:ext cx="86518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971550" y="4652963"/>
            <a:ext cx="1152525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 flipV="1">
            <a:off x="1908175" y="4868863"/>
            <a:ext cx="3603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667625" y="2708275"/>
            <a:ext cx="647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812088" y="4149725"/>
            <a:ext cx="647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2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877050" y="5084763"/>
            <a:ext cx="647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5" name="Line 27"/>
          <p:cNvSpPr>
            <a:spLocks noChangeShapeType="1"/>
          </p:cNvSpPr>
          <p:nvPr/>
        </p:nvSpPr>
        <p:spPr bwMode="auto">
          <a:xfrm flipH="1" flipV="1">
            <a:off x="7235825" y="4292600"/>
            <a:ext cx="6492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 flipH="1" flipV="1">
            <a:off x="6732588" y="4652963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 flipH="1">
            <a:off x="7019925" y="3284538"/>
            <a:ext cx="7207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98" name="Oval 30"/>
          <p:cNvSpPr>
            <a:spLocks noChangeArrowheads="1"/>
          </p:cNvSpPr>
          <p:nvPr/>
        </p:nvSpPr>
        <p:spPr bwMode="auto">
          <a:xfrm>
            <a:off x="1476375" y="2636838"/>
            <a:ext cx="1655763" cy="70485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800080"/>
                </a:solidFill>
                <a:latin typeface="Calibri" panose="020F0502020204030204" pitchFamily="34" charset="0"/>
              </a:rPr>
              <a:t>People</a:t>
            </a:r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>
            <a:off x="1692275" y="2276475"/>
            <a:ext cx="2159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 flipH="1">
            <a:off x="2484438" y="2420938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201" name="Picture 33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900113" y="1341438"/>
            <a:ext cx="100806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Picture 34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700338" y="1700213"/>
            <a:ext cx="10795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35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924300" y="443706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Picture 36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627313" y="5445125"/>
            <a:ext cx="10795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5" name="Line 37"/>
          <p:cNvSpPr>
            <a:spLocks noChangeShapeType="1"/>
          </p:cNvSpPr>
          <p:nvPr/>
        </p:nvSpPr>
        <p:spPr bwMode="auto">
          <a:xfrm flipH="1" flipV="1">
            <a:off x="3563938" y="4797425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 flipH="1" flipV="1">
            <a:off x="2843213" y="5229225"/>
            <a:ext cx="14446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82" grpId="0" animBg="1"/>
      <p:bldP spid="7183" grpId="0" animBg="1"/>
      <p:bldP spid="7184" grpId="0" animBg="1"/>
      <p:bldP spid="7185" grpId="0" animBg="1"/>
      <p:bldP spid="7189" grpId="0" animBg="1"/>
      <p:bldP spid="7190" grpId="0" animBg="1"/>
      <p:bldP spid="7191" grpId="0" animBg="1"/>
      <p:bldP spid="7195" grpId="0" animBg="1"/>
      <p:bldP spid="7196" grpId="0" animBg="1"/>
      <p:bldP spid="7197" grpId="0" animBg="1"/>
      <p:bldP spid="7198" grpId="0" animBg="1"/>
      <p:bldP spid="7199" grpId="0" animBg="1"/>
      <p:bldP spid="7200" grpId="0" animBg="1"/>
      <p:bldP spid="7205" grpId="0" animBg="1"/>
      <p:bldP spid="72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7" descr="blue do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7525" y="981075"/>
            <a:ext cx="5249863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3845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Think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10"/>
          <p:cNvSpPr txBox="1">
            <a:spLocks noChangeArrowheads="1"/>
          </p:cNvSpPr>
          <p:nvPr/>
        </p:nvSpPr>
        <p:spPr bwMode="auto">
          <a:xfrm>
            <a:off x="468313" y="5157788"/>
            <a:ext cx="41036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Open the </a:t>
            </a:r>
            <a:r>
              <a:rPr lang="en-US" altLang="zh-CN" sz="40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door</a:t>
            </a:r>
            <a:r>
              <a:rPr lang="en-US" altLang="zh-CN" sz="28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44" name="Picture 15" descr="openclose door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0388" y="765175"/>
            <a:ext cx="288925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6" descr="openclose door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6288" y="766763"/>
            <a:ext cx="22288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20"/>
          <p:cNvSpPr txBox="1">
            <a:spLocks noChangeArrowheads="1"/>
          </p:cNvSpPr>
          <p:nvPr/>
        </p:nvSpPr>
        <p:spPr bwMode="auto">
          <a:xfrm>
            <a:off x="4859338" y="5229225"/>
            <a:ext cx="4681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Close the </a:t>
            </a:r>
            <a:r>
              <a:rPr lang="en-US" altLang="zh-CN" sz="40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door</a:t>
            </a:r>
            <a:r>
              <a:rPr lang="en-US" altLang="zh-CN" sz="28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47" name="Picture 22" descr="openclose door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98950" y="765175"/>
            <a:ext cx="288925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3" descr="openclose door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5805488"/>
            <a:ext cx="485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4" descr="openclose door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5797550"/>
            <a:ext cx="4984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26" descr="openclose door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6288" y="766763"/>
            <a:ext cx="22288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8" descr="openclose door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765175"/>
            <a:ext cx="288925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2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34188" y="3071813"/>
            <a:ext cx="16986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3845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Think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195513" y="5157788"/>
            <a:ext cx="151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door</a:t>
            </a:r>
            <a:endParaRPr lang="zh-CN" altLang="en-US" sz="40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6589713" y="5229225"/>
            <a:ext cx="151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door</a:t>
            </a:r>
            <a:endParaRPr lang="zh-CN" altLang="en-US" sz="4000" b="1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7" name="Text Box 10"/>
          <p:cNvSpPr txBox="1">
            <a:spLocks noChangeArrowheads="1"/>
          </p:cNvSpPr>
          <p:nvPr/>
        </p:nvSpPr>
        <p:spPr bwMode="auto">
          <a:xfrm>
            <a:off x="322263" y="2349500"/>
            <a:ext cx="4321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Knock at the </a:t>
            </a:r>
            <a:r>
              <a:rPr lang="en-US" altLang="zh-CN" sz="40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door</a:t>
            </a:r>
            <a:r>
              <a:rPr lang="en-US" altLang="zh-CN" sz="28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58" name="Picture 24" descr="openclose door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4788" y="3016250"/>
            <a:ext cx="4984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2627313" y="2349500"/>
            <a:ext cx="151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door</a:t>
            </a:r>
            <a:endParaRPr lang="zh-CN" altLang="en-US" sz="4000" b="1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门铃声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833813" y="1357313"/>
            <a:ext cx="6096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7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243" grpId="0"/>
      <p:bldP spid="10246" grpId="0"/>
      <p:bldP spid="10255" grpId="0"/>
      <p:bldP spid="102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6"/>
          <p:cNvSpPr>
            <a:spLocks noChangeArrowheads="1"/>
          </p:cNvSpPr>
          <p:nvPr/>
        </p:nvSpPr>
        <p:spPr bwMode="auto">
          <a:xfrm>
            <a:off x="179388" y="3789363"/>
            <a:ext cx="8820150" cy="2519362"/>
          </a:xfrm>
          <a:prstGeom prst="verticalScroll">
            <a:avLst>
              <a:gd name="adj" fmla="val 12500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8888" y="4078288"/>
            <a:ext cx="6769100" cy="2230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b="1" dirty="0" smtClean="0">
                <a:solidFill>
                  <a:srgbClr val="6600FF"/>
                </a:solidFill>
                <a:latin typeface="Comic Sans MS" panose="030F0702030302020204" pitchFamily="66" charset="0"/>
                <a:ea typeface="楷体_GB2312" pitchFamily="49" charset="-122"/>
              </a:rPr>
              <a:t>Let’s chant.</a:t>
            </a:r>
          </a:p>
          <a:p>
            <a:pPr>
              <a:lnSpc>
                <a:spcPct val="9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_GB2312" pitchFamily="49" charset="-122"/>
              </a:rPr>
              <a:t>Door</a:t>
            </a:r>
            <a:r>
              <a:rPr lang="en-US" altLang="zh-CN" b="1" dirty="0" smtClean="0">
                <a:solidFill>
                  <a:srgbClr val="6600FF"/>
                </a:solidFill>
                <a:latin typeface="Comic Sans MS" panose="030F0702030302020204" pitchFamily="66" charset="0"/>
                <a:ea typeface="楷体_GB2312" pitchFamily="49" charset="-122"/>
              </a:rPr>
              <a:t>, </a:t>
            </a:r>
            <a:r>
              <a:rPr lang="en-US" altLang="zh-CN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_GB2312" pitchFamily="49" charset="-122"/>
              </a:rPr>
              <a:t>door</a:t>
            </a:r>
            <a:r>
              <a:rPr lang="en-US" altLang="zh-CN" b="1" dirty="0" smtClean="0">
                <a:solidFill>
                  <a:srgbClr val="6600FF"/>
                </a:solidFill>
                <a:latin typeface="Comic Sans MS" panose="030F0702030302020204" pitchFamily="66" charset="0"/>
                <a:ea typeface="楷体_GB2312" pitchFamily="49" charset="-122"/>
              </a:rPr>
              <a:t>, knock at the </a:t>
            </a:r>
            <a:r>
              <a:rPr lang="en-US" altLang="zh-CN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_GB2312" pitchFamily="49" charset="-122"/>
              </a:rPr>
              <a:t>door</a:t>
            </a:r>
            <a:r>
              <a:rPr lang="en-US" altLang="zh-CN" b="1" dirty="0" smtClean="0">
                <a:solidFill>
                  <a:srgbClr val="6600FF"/>
                </a:solidFill>
                <a:latin typeface="Comic Sans MS" panose="030F0702030302020204" pitchFamily="66" charset="0"/>
                <a:ea typeface="楷体_GB2312" pitchFamily="49" charset="-122"/>
              </a:rPr>
              <a:t>.</a:t>
            </a:r>
            <a:endParaRPr lang="en-US" altLang="zh-CN" b="1" dirty="0" smtClean="0">
              <a:solidFill>
                <a:srgbClr val="FF0000"/>
              </a:solidFill>
              <a:latin typeface="Comic Sans MS" panose="030F0702030302020204" pitchFamily="66" charset="0"/>
              <a:ea typeface="楷体_GB2312" pitchFamily="49" charset="-122"/>
            </a:endParaRPr>
          </a:p>
          <a:p>
            <a:pPr>
              <a:lnSpc>
                <a:spcPct val="9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_GB2312" pitchFamily="49" charset="-122"/>
              </a:rPr>
              <a:t>Door</a:t>
            </a:r>
            <a:r>
              <a:rPr lang="en-US" altLang="zh-CN" b="1" dirty="0" smtClean="0">
                <a:solidFill>
                  <a:srgbClr val="6600FF"/>
                </a:solidFill>
                <a:latin typeface="Comic Sans MS" panose="030F0702030302020204" pitchFamily="66" charset="0"/>
                <a:ea typeface="楷体_GB2312" pitchFamily="49" charset="-122"/>
              </a:rPr>
              <a:t>, </a:t>
            </a:r>
            <a:r>
              <a:rPr lang="en-US" altLang="zh-CN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_GB2312" pitchFamily="49" charset="-122"/>
              </a:rPr>
              <a:t>door</a:t>
            </a:r>
            <a:r>
              <a:rPr lang="en-US" altLang="zh-CN" b="1" dirty="0" smtClean="0">
                <a:solidFill>
                  <a:srgbClr val="6600FF"/>
                </a:solidFill>
                <a:latin typeface="Comic Sans MS" panose="030F0702030302020204" pitchFamily="66" charset="0"/>
                <a:ea typeface="楷体_GB2312" pitchFamily="49" charset="-122"/>
              </a:rPr>
              <a:t>, open the </a:t>
            </a:r>
            <a:r>
              <a:rPr lang="en-US" altLang="zh-CN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_GB2312" pitchFamily="49" charset="-122"/>
              </a:rPr>
              <a:t>door</a:t>
            </a:r>
            <a:r>
              <a:rPr lang="en-US" altLang="zh-CN" b="1" dirty="0" smtClean="0">
                <a:solidFill>
                  <a:srgbClr val="6600FF"/>
                </a:solidFill>
                <a:latin typeface="Comic Sans MS" panose="030F0702030302020204" pitchFamily="66" charset="0"/>
                <a:ea typeface="楷体_GB2312" pitchFamily="49" charset="-122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_GB2312" pitchFamily="49" charset="-122"/>
              </a:rPr>
              <a:t>Door</a:t>
            </a:r>
            <a:r>
              <a:rPr lang="en-US" altLang="zh-CN" b="1" dirty="0" smtClean="0">
                <a:solidFill>
                  <a:srgbClr val="6600FF"/>
                </a:solidFill>
                <a:latin typeface="Comic Sans MS" panose="030F0702030302020204" pitchFamily="66" charset="0"/>
                <a:ea typeface="楷体_GB2312" pitchFamily="49" charset="-122"/>
              </a:rPr>
              <a:t>, </a:t>
            </a:r>
            <a:r>
              <a:rPr lang="en-US" altLang="zh-CN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_GB2312" pitchFamily="49" charset="-122"/>
              </a:rPr>
              <a:t>door</a:t>
            </a:r>
            <a:r>
              <a:rPr lang="en-US" altLang="zh-CN" b="1" dirty="0" smtClean="0">
                <a:solidFill>
                  <a:srgbClr val="6600FF"/>
                </a:solidFill>
                <a:latin typeface="Comic Sans MS" panose="030F0702030302020204" pitchFamily="66" charset="0"/>
                <a:ea typeface="楷体_GB2312" pitchFamily="49" charset="-122"/>
              </a:rPr>
              <a:t>, close the </a:t>
            </a:r>
            <a:r>
              <a:rPr lang="en-US" altLang="zh-CN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_GB2312" pitchFamily="49" charset="-122"/>
              </a:rPr>
              <a:t>door</a:t>
            </a:r>
            <a:r>
              <a:rPr lang="en-US" altLang="zh-CN" b="1" dirty="0" smtClean="0">
                <a:solidFill>
                  <a:srgbClr val="6600FF"/>
                </a:solidFill>
                <a:latin typeface="Comic Sans MS" panose="030F0702030302020204" pitchFamily="66" charset="0"/>
                <a:ea typeface="楷体_GB2312" pitchFamily="49" charset="-122"/>
              </a:rPr>
              <a:t>.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115888"/>
            <a:ext cx="297497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260350"/>
            <a:ext cx="257016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7" descr="15548230F385F7E582934BA41CA097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924175"/>
            <a:ext cx="6081713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251520" y="260349"/>
            <a:ext cx="8748463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</a:rPr>
              <a:t>Open the door and open the window when you come to the classroom!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</a:rPr>
              <a:t>Because it’s good for our health!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早晨来到学校后，请记住把门窗打开，这样对我们的身体是有好处的哦！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14339" name="图片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2263" y="4221163"/>
            <a:ext cx="22844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4365625"/>
            <a:ext cx="228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051720" y="1124744"/>
            <a:ext cx="554513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</a:rPr>
              <a:t>There is a thing in our classroom.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</a:rPr>
              <a:t>It’s big.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</a:rPr>
              <a:t>It’s rectangle.(</a:t>
            </a:r>
            <a:r>
              <a:rPr lang="zh-CN" altLang="en-US" sz="3200" dirty="0">
                <a:solidFill>
                  <a:srgbClr val="000000"/>
                </a:solidFill>
              </a:rPr>
              <a:t>长方形</a:t>
            </a:r>
            <a:r>
              <a:rPr lang="en-US" altLang="zh-CN" sz="3200" dirty="0">
                <a:solidFill>
                  <a:srgbClr val="000000"/>
                </a:solidFill>
              </a:rPr>
              <a:t>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</a:rPr>
              <a:t>We can write and draw on it.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</a:rPr>
              <a:t>It’s black.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</a:rPr>
              <a:t>What’s this?</a:t>
            </a:r>
          </a:p>
        </p:txBody>
      </p:sp>
      <p:pic>
        <p:nvPicPr>
          <p:cNvPr id="6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" descr="blackboard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1052513"/>
            <a:ext cx="5481638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12"/>
          <p:cNvSpPr txBox="1">
            <a:spLocks noChangeArrowheads="1"/>
          </p:cNvSpPr>
          <p:nvPr/>
        </p:nvSpPr>
        <p:spPr bwMode="auto">
          <a:xfrm>
            <a:off x="468313" y="5300663"/>
            <a:ext cx="77041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1F497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Q: What colour is the blackboard?</a:t>
            </a: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468313" y="6021388"/>
            <a:ext cx="6769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A: It’s ________.</a:t>
            </a:r>
          </a:p>
        </p:txBody>
      </p:sp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3845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Think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宋体"/>
        <a:ea typeface="宋体"/>
        <a:cs typeface=""/>
      </a:majorFont>
      <a:minorFont>
        <a:latin typeface="宋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全屏显示(4:3)</PresentationFormat>
  <Paragraphs>121</Paragraphs>
  <Slides>23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GCFrutiger</vt:lpstr>
      <vt:lpstr>黑体</vt:lpstr>
      <vt:lpstr>楷体_GB2312</vt:lpstr>
      <vt:lpstr>宋体</vt:lpstr>
      <vt:lpstr>微软雅黑</vt:lpstr>
      <vt:lpstr>Arial</vt:lpstr>
      <vt:lpstr>Arial Black</vt:lpstr>
      <vt:lpstr>Calibri</vt:lpstr>
      <vt:lpstr>Century Gothic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2018-07-30T03:16:00Z</dcterms:created>
  <dcterms:modified xsi:type="dcterms:W3CDTF">2023-01-17T01:27:32Z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CCD84E59B35140B1B437A0A75FFC9E66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