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 dirty="0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DA62DA3-9806-4D8C-B1D6-CF4780CB2CA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515751D-3B34-488D-A98C-FAB90F620734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8E8039AA-CB50-4FC1-8BB6-70423E3E79C9}" type="slidenum"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fld>
            <a:endParaRPr lang="en-US" altLang="zh-CN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62DA3-9806-4D8C-B1D6-CF4780CB2CA9}" type="slidenum">
              <a:rPr lang="en-US" altLang="zh-CN" smtClean="0"/>
              <a:t>3</a:t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7449334-A018-43DD-953F-A009F2023483}" type="slidenum">
              <a:rPr lang="en-US" altLang="zh-CN"/>
              <a:t>15</a:t>
            </a:fld>
            <a:endParaRPr lang="en-US" altLang="zh-CN" dirty="0"/>
          </a:p>
        </p:txBody>
      </p:sp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EC6E73E-745E-4FFE-9A00-1C6308B2AAD6}" type="slidenum">
              <a:rPr lang="en-US" altLang="zh-CN" sz="1200">
                <a:latin typeface="Comic Sans MS" panose="030F0702030302020204" pitchFamily="66" charset="0"/>
              </a:rPr>
              <a:t>15</a:t>
            </a:fld>
            <a:endParaRPr lang="en-US" altLang="zh-CN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9A032E7-F372-46EE-A1A8-C70442DECFAD}" type="slidenum">
              <a:rPr lang="en-US" altLang="zh-CN"/>
              <a:t>21</a:t>
            </a:fld>
            <a:endParaRPr lang="en-US" altLang="zh-CN" dirty="0"/>
          </a:p>
        </p:txBody>
      </p:sp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3615661-DCE1-4546-B0F5-48BB9C4024F6}" type="slidenum">
              <a:rPr kumimoji="1" lang="en-US" altLang="zh-CN" sz="120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fld>
            <a:endParaRPr kumimoji="1" lang="en-US" altLang="zh-CN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330F6-62DC-47F3-981E-26DDA11C610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9D5FF-60C1-4CF7-B6FA-FFC09B8C3EA6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0A5AF-4E87-4496-BD55-F926EDB6A463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88AE9-A1FC-4292-A75B-317092AE6CE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3A396-AAC3-49EF-9FEE-E2B41B84936C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1AA8D-6C77-48AB-AC75-66AF07C24A6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FDDF4-CFDA-4967-9EC7-64C19CF08858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13DE5-F6B6-47DF-9CDA-A169B5EE1D9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29538-4C1E-495F-B2B2-693A73D4F9C3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EEAE9-2D69-43AD-99E2-D035CF8E3CFE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62AF13A-3EFD-4678-9DE8-942E28335015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936318" y="3505200"/>
            <a:ext cx="49808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SectionB  Period 3 1a-2e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56333" y="1066800"/>
            <a:ext cx="857420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Unit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Teenagers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allowed to choose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their own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clothes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.</a:t>
            </a:r>
            <a:endParaRPr lang="en-US" altLang="zh-CN" sz="20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37306" y="52959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07" name="Group 19"/>
          <p:cNvGraphicFramePr>
            <a:graphicFrameLocks noGrp="1"/>
          </p:cNvGraphicFramePr>
          <p:nvPr/>
        </p:nvGraphicFramePr>
        <p:xfrm>
          <a:off x="179388" y="1989138"/>
          <a:ext cx="8821737" cy="3505200"/>
        </p:xfrm>
        <a:graphic>
          <a:graphicData uri="http://schemas.openxmlformats.org/drawingml/2006/table">
            <a:tbl>
              <a:tblPr/>
              <a:tblGrid>
                <a:gridCol w="4392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Peter is going to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He isn’t allowed to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Peter wasn’t allowed to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He could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He should be allowed to …</a:t>
                      </a:r>
                      <a:endParaRPr kumimoji="0" lang="en-US" altLang="zh-CN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 a. take the test.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 b. pass the test.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 c. fail a math test.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 d. take the test later.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 e. get to class late.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3978" name="Text Box 9"/>
          <p:cNvSpPr txBox="1">
            <a:spLocks noChangeArrowheads="1"/>
          </p:cNvSpPr>
          <p:nvPr/>
        </p:nvSpPr>
        <p:spPr bwMode="auto">
          <a:xfrm>
            <a:off x="642938" y="428625"/>
            <a:ext cx="7991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1d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Listen again. Match these sentence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parts.</a:t>
            </a:r>
          </a:p>
        </p:txBody>
      </p:sp>
      <p:sp>
        <p:nvSpPr>
          <p:cNvPr id="83979" name="Text Box 17"/>
          <p:cNvSpPr txBox="1">
            <a:spLocks noChangeArrowheads="1"/>
          </p:cNvSpPr>
          <p:nvPr/>
        </p:nvSpPr>
        <p:spPr bwMode="auto">
          <a:xfrm>
            <a:off x="4786313" y="4357688"/>
            <a:ext cx="493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00"/>
                </a:solidFill>
              </a:rPr>
              <a:t>d</a:t>
            </a:r>
          </a:p>
        </p:txBody>
      </p:sp>
      <p:sp>
        <p:nvSpPr>
          <p:cNvPr id="83980" name="Text Box 18"/>
          <p:cNvSpPr txBox="1">
            <a:spLocks noChangeArrowheads="1"/>
          </p:cNvSpPr>
          <p:nvPr/>
        </p:nvSpPr>
        <p:spPr bwMode="auto">
          <a:xfrm>
            <a:off x="4786313" y="3786188"/>
            <a:ext cx="449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786313" y="2928938"/>
            <a:ext cx="493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83982" name="Text Box 20"/>
          <p:cNvSpPr txBox="1">
            <a:spLocks noChangeArrowheads="1"/>
          </p:cNvSpPr>
          <p:nvPr/>
        </p:nvSpPr>
        <p:spPr bwMode="auto">
          <a:xfrm>
            <a:off x="4786313" y="2357438"/>
            <a:ext cx="493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00"/>
                </a:solidFill>
              </a:rPr>
              <a:t>e</a:t>
            </a:r>
          </a:p>
        </p:txBody>
      </p:sp>
      <p:sp>
        <p:nvSpPr>
          <p:cNvPr id="83983" name="Text Box 21"/>
          <p:cNvSpPr txBox="1">
            <a:spLocks noChangeArrowheads="1"/>
          </p:cNvSpPr>
          <p:nvPr/>
        </p:nvSpPr>
        <p:spPr bwMode="auto">
          <a:xfrm>
            <a:off x="4786313" y="1857375"/>
            <a:ext cx="422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/>
      <p:bldP spid="83980" grpId="0"/>
      <p:bldP spid="83981" grpId="0"/>
      <p:bldP spid="839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9"/>
          <p:cNvSpPr txBox="1">
            <a:spLocks noChangeArrowheads="1"/>
          </p:cNvSpPr>
          <p:nvPr/>
        </p:nvSpPr>
        <p:spPr bwMode="auto">
          <a:xfrm>
            <a:off x="928688" y="714375"/>
            <a:ext cx="7786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1e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Read the statements. Then discuss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them with your group.</a:t>
            </a:r>
          </a:p>
        </p:txBody>
      </p:sp>
      <p:sp>
        <p:nvSpPr>
          <p:cNvPr id="84995" name="Text Box 9"/>
          <p:cNvSpPr txBox="1">
            <a:spLocks noChangeArrowheads="1"/>
          </p:cNvSpPr>
          <p:nvPr/>
        </p:nvSpPr>
        <p:spPr bwMode="auto">
          <a:xfrm>
            <a:off x="500063" y="2214563"/>
            <a:ext cx="4572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030A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31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Peter should be allowed to take the test later.</a:t>
            </a:r>
          </a:p>
          <a:p>
            <a:pPr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Students need strict rules.</a:t>
            </a:r>
          </a:p>
          <a:p>
            <a:pPr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Parents should not be too strict with teenagers.</a:t>
            </a:r>
          </a:p>
        </p:txBody>
      </p:sp>
      <p:sp>
        <p:nvSpPr>
          <p:cNvPr id="84996" name="Text Box 9"/>
          <p:cNvSpPr txBox="1">
            <a:spLocks noChangeArrowheads="1"/>
          </p:cNvSpPr>
          <p:nvPr/>
        </p:nvSpPr>
        <p:spPr bwMode="auto">
          <a:xfrm>
            <a:off x="5500688" y="2928938"/>
            <a:ext cx="3429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030A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318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I think Peter should …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I don’t agree.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C: I think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42938" y="2428875"/>
            <a:ext cx="7929562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F2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5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 Black" panose="020B0A04020102020204" pitchFamily="34" charset="0"/>
              </a:rPr>
              <a:t>About Test</a:t>
            </a:r>
          </a:p>
          <a:p>
            <a:pPr>
              <a:spcBef>
                <a:spcPct val="5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Have you ever been late for a test?</a:t>
            </a:r>
          </a:p>
          <a:p>
            <a:pPr>
              <a:spcBef>
                <a:spcPct val="5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Did you have a chance to take the test later?</a:t>
            </a:r>
          </a:p>
          <a:p>
            <a:pPr>
              <a:spcBef>
                <a:spcPct val="5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think the chance to take a test later should be given or not? </a:t>
            </a:r>
          </a:p>
        </p:txBody>
      </p:sp>
      <p:sp>
        <p:nvSpPr>
          <p:cNvPr id="86019" name="WordArt 4"/>
          <p:cNvSpPr>
            <a:spLocks noChangeArrowheads="1" noChangeShapeType="1" noTextEdit="1"/>
          </p:cNvSpPr>
          <p:nvPr/>
        </p:nvSpPr>
        <p:spPr bwMode="auto">
          <a:xfrm>
            <a:off x="2571750" y="642938"/>
            <a:ext cx="4357688" cy="1000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Pair  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1285875" y="3000375"/>
            <a:ext cx="657225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Do you always have a talk with your parents? </a:t>
            </a:r>
          </a:p>
          <a:p>
            <a:pPr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you usually talk about? </a:t>
            </a:r>
          </a:p>
          <a:p>
            <a:pPr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What are you allowed to do? </a:t>
            </a:r>
          </a:p>
          <a:p>
            <a:pPr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What aren’t you allowed to do?</a:t>
            </a:r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2786063" y="2071688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 Black" panose="020B0A04020102020204" pitchFamily="34" charset="0"/>
              </a:rPr>
              <a:t>About Parents</a:t>
            </a:r>
          </a:p>
        </p:txBody>
      </p:sp>
      <p:sp>
        <p:nvSpPr>
          <p:cNvPr id="87044" name="WordArt 4"/>
          <p:cNvSpPr>
            <a:spLocks noChangeArrowheads="1" noChangeShapeType="1" noTextEdit="1"/>
          </p:cNvSpPr>
          <p:nvPr/>
        </p:nvSpPr>
        <p:spPr bwMode="auto">
          <a:xfrm>
            <a:off x="2571750" y="642938"/>
            <a:ext cx="4357688" cy="1000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Pair  Work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WordArt 4"/>
          <p:cNvSpPr>
            <a:spLocks noChangeArrowheads="1" noChangeShapeType="1" noTextEdit="1"/>
          </p:cNvSpPr>
          <p:nvPr/>
        </p:nvSpPr>
        <p:spPr bwMode="auto">
          <a:xfrm>
            <a:off x="2124075" y="2708275"/>
            <a:ext cx="4357688" cy="1000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Free Talk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8"/>
          <p:cNvSpPr txBox="1">
            <a:spLocks noChangeArrowheads="1"/>
          </p:cNvSpPr>
          <p:nvPr/>
        </p:nvSpPr>
        <p:spPr bwMode="auto">
          <a:xfrm>
            <a:off x="539750" y="6021388"/>
            <a:ext cx="5076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Have my own hair-style.</a:t>
            </a:r>
          </a:p>
        </p:txBody>
      </p:sp>
      <p:sp>
        <p:nvSpPr>
          <p:cNvPr id="89091" name="Text Box 11"/>
          <p:cNvSpPr txBox="1">
            <a:spLocks noChangeArrowheads="1"/>
          </p:cNvSpPr>
          <p:nvPr/>
        </p:nvSpPr>
        <p:spPr bwMode="auto">
          <a:xfrm>
            <a:off x="428625" y="428625"/>
            <a:ext cx="8501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What do you like doing? Do your parents allow you to do it? What do you think of it?</a:t>
            </a:r>
          </a:p>
        </p:txBody>
      </p:sp>
      <p:sp>
        <p:nvSpPr>
          <p:cNvPr id="89092" name="Text Box 15"/>
          <p:cNvSpPr txBox="1">
            <a:spLocks noChangeArrowheads="1"/>
          </p:cNvSpPr>
          <p:nvPr/>
        </p:nvSpPr>
        <p:spPr bwMode="auto">
          <a:xfrm>
            <a:off x="1455738" y="20669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>
              <a:latin typeface="Comic Sans MS" panose="030F0702030302020204" pitchFamily="66" charset="0"/>
            </a:endParaRPr>
          </a:p>
        </p:txBody>
      </p:sp>
      <p:pic>
        <p:nvPicPr>
          <p:cNvPr id="89093" name="Picture 19" descr="tv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05038"/>
            <a:ext cx="19526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/>
          <p:nvPr/>
        </p:nvGrpSpPr>
        <p:grpSpPr bwMode="auto">
          <a:xfrm>
            <a:off x="1908175" y="2205038"/>
            <a:ext cx="4751388" cy="1655762"/>
            <a:chOff x="2290" y="0"/>
            <a:chExt cx="2631" cy="1162"/>
          </a:xfrm>
        </p:grpSpPr>
        <p:sp>
          <p:nvSpPr>
            <p:cNvPr id="89095" name="AutoShape 13"/>
            <p:cNvSpPr>
              <a:spLocks noChangeArrowheads="1"/>
            </p:cNvSpPr>
            <p:nvPr/>
          </p:nvSpPr>
          <p:spPr bwMode="auto">
            <a:xfrm rot="602264">
              <a:off x="2290" y="0"/>
              <a:ext cx="2631" cy="1162"/>
            </a:xfrm>
            <a:prstGeom prst="cloudCallout">
              <a:avLst>
                <a:gd name="adj1" fmla="val 21412"/>
                <a:gd name="adj2" fmla="val 93829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zh-CN">
                <a:latin typeface="Comic Sans MS" panose="030F0702030302020204" pitchFamily="66" charset="0"/>
              </a:endParaRPr>
            </a:p>
          </p:txBody>
        </p:sp>
        <p:sp>
          <p:nvSpPr>
            <p:cNvPr id="89096" name="Text Box 14"/>
            <p:cNvSpPr txBox="1">
              <a:spLocks noChangeArrowheads="1"/>
            </p:cNvSpPr>
            <p:nvPr/>
          </p:nvSpPr>
          <p:spPr bwMode="auto">
            <a:xfrm rot="598180">
              <a:off x="2589" y="282"/>
              <a:ext cx="2270" cy="66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Should I be allowed to make my own decisions?</a:t>
              </a:r>
            </a:p>
          </p:txBody>
        </p:sp>
      </p:grpSp>
      <p:pic>
        <p:nvPicPr>
          <p:cNvPr id="89097" name="Picture 24" descr="9534d1953c2ae2504be9881b4b61eaef_screen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4005263"/>
            <a:ext cx="3078162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8" name="Picture 26" descr="basketb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1844675"/>
            <a:ext cx="2105025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9" name="Picture 28" descr="classroom-cell-pho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4437063"/>
            <a:ext cx="295275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/>
          <p:cNvSpPr txBox="1">
            <a:spLocks noChangeArrowheads="1"/>
          </p:cNvSpPr>
          <p:nvPr/>
        </p:nvSpPr>
        <p:spPr bwMode="auto">
          <a:xfrm>
            <a:off x="1428750" y="3571875"/>
            <a:ext cx="4751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No, he isn’t.</a:t>
            </a:r>
          </a:p>
        </p:txBody>
      </p:sp>
      <p:sp>
        <p:nvSpPr>
          <p:cNvPr id="91139" name="Text Box 6"/>
          <p:cNvSpPr txBox="1">
            <a:spLocks noChangeArrowheads="1"/>
          </p:cNvSpPr>
          <p:nvPr/>
        </p:nvSpPr>
        <p:spPr bwMode="auto">
          <a:xfrm>
            <a:off x="1143000" y="2286000"/>
            <a:ext cx="7000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Is Liu Yu allowed to make his own decisions?</a:t>
            </a:r>
          </a:p>
        </p:txBody>
      </p:sp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1143000" y="1071563"/>
            <a:ext cx="7385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Read quickly and answer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5"/>
          <p:cNvSpPr txBox="1">
            <a:spLocks noChangeArrowheads="1"/>
          </p:cNvSpPr>
          <p:nvPr/>
        </p:nvSpPr>
        <p:spPr bwMode="auto">
          <a:xfrm>
            <a:off x="857250" y="3214688"/>
            <a:ext cx="77771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What does Liu Yu want to be when he grows up?</a:t>
            </a:r>
          </a:p>
        </p:txBody>
      </p:sp>
      <p:sp>
        <p:nvSpPr>
          <p:cNvPr id="92163" name="Text Box 6"/>
          <p:cNvSpPr txBox="1">
            <a:spLocks noChangeArrowheads="1"/>
          </p:cNvSpPr>
          <p:nvPr/>
        </p:nvSpPr>
        <p:spPr bwMode="auto">
          <a:xfrm>
            <a:off x="1285875" y="4429125"/>
            <a:ext cx="700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wants to be a professional runner.</a:t>
            </a:r>
          </a:p>
        </p:txBody>
      </p:sp>
      <p:sp>
        <p:nvSpPr>
          <p:cNvPr id="92164" name="Text Box 6"/>
          <p:cNvSpPr txBox="1">
            <a:spLocks noChangeArrowheads="1"/>
          </p:cNvSpPr>
          <p:nvPr/>
        </p:nvSpPr>
        <p:spPr bwMode="auto">
          <a:xfrm>
            <a:off x="785813" y="1714500"/>
            <a:ext cx="565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What is Liu Yu’s hobby?</a:t>
            </a:r>
          </a:p>
        </p:txBody>
      </p:sp>
      <p:sp>
        <p:nvSpPr>
          <p:cNvPr id="92165" name="Text Box 7"/>
          <p:cNvSpPr txBox="1">
            <a:spLocks noChangeArrowheads="1"/>
          </p:cNvSpPr>
          <p:nvPr/>
        </p:nvSpPr>
        <p:spPr bwMode="auto">
          <a:xfrm>
            <a:off x="1143000" y="2357438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His hobby is running.</a:t>
            </a:r>
          </a:p>
        </p:txBody>
      </p:sp>
      <p:sp>
        <p:nvSpPr>
          <p:cNvPr id="92166" name="Text Box 5"/>
          <p:cNvSpPr txBox="1">
            <a:spLocks noChangeArrowheads="1"/>
          </p:cNvSpPr>
          <p:nvPr/>
        </p:nvSpPr>
        <p:spPr bwMode="auto">
          <a:xfrm>
            <a:off x="857250" y="714375"/>
            <a:ext cx="7715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2c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Read again and answer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7"/>
          <p:cNvSpPr txBox="1">
            <a:spLocks noChangeArrowheads="1"/>
          </p:cNvSpPr>
          <p:nvPr/>
        </p:nvSpPr>
        <p:spPr bwMode="auto">
          <a:xfrm>
            <a:off x="642938" y="857250"/>
            <a:ext cx="7848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Why do Liu Yu’s parents not allow Liu Yu to practice his hobby at night?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 Do you think Liu Yu should be allowed to practice his hobby as much as he wants? Why or why not?</a:t>
            </a:r>
          </a:p>
        </p:txBody>
      </p:sp>
      <p:sp>
        <p:nvSpPr>
          <p:cNvPr id="93187" name="Text Box 8"/>
          <p:cNvSpPr txBox="1">
            <a:spLocks noChangeArrowheads="1"/>
          </p:cNvSpPr>
          <p:nvPr/>
        </p:nvSpPr>
        <p:spPr bwMode="auto">
          <a:xfrm>
            <a:off x="1000125" y="1857375"/>
            <a:ext cx="7572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believe that he should study hard in the evenings.</a:t>
            </a:r>
          </a:p>
        </p:txBody>
      </p:sp>
      <p:sp>
        <p:nvSpPr>
          <p:cNvPr id="93188" name="Text Box 8"/>
          <p:cNvSpPr txBox="1">
            <a:spLocks noChangeArrowheads="1"/>
          </p:cNvSpPr>
          <p:nvPr/>
        </p:nvSpPr>
        <p:spPr bwMode="auto">
          <a:xfrm>
            <a:off x="928688" y="4357688"/>
            <a:ext cx="79295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Yes, he has the potential to be a running star. / No, his parents know best. His dream may not be realistic and he may regret it in future if he does not study hard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5"/>
          <p:cNvSpPr txBox="1">
            <a:spLocks noChangeArrowheads="1"/>
          </p:cNvSpPr>
          <p:nvPr/>
        </p:nvSpPr>
        <p:spPr bwMode="auto">
          <a:xfrm>
            <a:off x="714375" y="642938"/>
            <a:ext cx="79295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2d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Look in the passage for the words 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in bold. Then use them to complete </a:t>
            </a:r>
            <a:b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sentences of your own.</a:t>
            </a:r>
          </a:p>
        </p:txBody>
      </p:sp>
      <p:sp>
        <p:nvSpPr>
          <p:cNvPr id="94211" name="Text Box 5"/>
          <p:cNvSpPr txBox="1">
            <a:spLocks noChangeArrowheads="1"/>
          </p:cNvSpPr>
          <p:nvPr/>
        </p:nvSpPr>
        <p:spPr bwMode="auto">
          <a:xfrm>
            <a:off x="571500" y="2500313"/>
            <a:ext cx="81438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F2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parents worry about ______________.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parents have always taught me how important it is to ___________________.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am serious about __________________.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think it is unfair 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_____________________.</a:t>
            </a:r>
          </a:p>
        </p:txBody>
      </p:sp>
      <p:sp>
        <p:nvSpPr>
          <p:cNvPr id="94212" name="Rectangle 18"/>
          <p:cNvSpPr>
            <a:spLocks noChangeArrowheads="1"/>
          </p:cNvSpPr>
          <p:nvPr/>
        </p:nvSpPr>
        <p:spPr bwMode="auto">
          <a:xfrm>
            <a:off x="5500688" y="2428875"/>
            <a:ext cx="3246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 school results</a:t>
            </a:r>
          </a:p>
        </p:txBody>
      </p:sp>
      <p:sp>
        <p:nvSpPr>
          <p:cNvPr id="94213" name="Rectangle 18"/>
          <p:cNvSpPr>
            <a:spLocks noChangeArrowheads="1"/>
          </p:cNvSpPr>
          <p:nvPr/>
        </p:nvSpPr>
        <p:spPr bwMode="auto">
          <a:xfrm>
            <a:off x="4214813" y="3643313"/>
            <a:ext cx="4643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honest in all situations</a:t>
            </a:r>
          </a:p>
        </p:txBody>
      </p:sp>
      <p:sp>
        <p:nvSpPr>
          <p:cNvPr id="94214" name="Rectangle 18"/>
          <p:cNvSpPr>
            <a:spLocks noChangeArrowheads="1"/>
          </p:cNvSpPr>
          <p:nvPr/>
        </p:nvSpPr>
        <p:spPr bwMode="auto">
          <a:xfrm>
            <a:off x="4572000" y="4429125"/>
            <a:ext cx="324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 part-time job</a:t>
            </a:r>
          </a:p>
        </p:txBody>
      </p:sp>
      <p:sp>
        <p:nvSpPr>
          <p:cNvPr id="94215" name="Rectangle 18"/>
          <p:cNvSpPr>
            <a:spLocks noChangeArrowheads="1"/>
          </p:cNvSpPr>
          <p:nvPr/>
        </p:nvSpPr>
        <p:spPr bwMode="auto">
          <a:xfrm>
            <a:off x="3929063" y="5214938"/>
            <a:ext cx="464343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that I get so little 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pocket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  <p:bldP spid="942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2"/>
          <p:cNvSpPr txBox="1">
            <a:spLocks noChangeArrowheads="1"/>
          </p:cNvSpPr>
          <p:nvPr/>
        </p:nvSpPr>
        <p:spPr bwMode="auto">
          <a:xfrm>
            <a:off x="2675731" y="5559425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get to class late</a:t>
            </a:r>
          </a:p>
        </p:txBody>
      </p:sp>
      <p:sp>
        <p:nvSpPr>
          <p:cNvPr id="75779" name="Text Box 7"/>
          <p:cNvSpPr txBox="1">
            <a:spLocks noChangeArrowheads="1"/>
          </p:cNvSpPr>
          <p:nvPr/>
        </p:nvSpPr>
        <p:spPr bwMode="auto">
          <a:xfrm>
            <a:off x="1187450" y="692150"/>
            <a:ext cx="686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How often do you do these things?</a:t>
            </a:r>
          </a:p>
        </p:txBody>
      </p:sp>
      <p:pic>
        <p:nvPicPr>
          <p:cNvPr id="72710" name="Picture 6" descr="http://img3.imgtn.bdimg.com/it/u=892782331,637559882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4225" y="1600200"/>
            <a:ext cx="4887913" cy="373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5"/>
          <p:cNvSpPr txBox="1">
            <a:spLocks noChangeArrowheads="1"/>
          </p:cNvSpPr>
          <p:nvPr/>
        </p:nvSpPr>
        <p:spPr bwMode="auto">
          <a:xfrm>
            <a:off x="571500" y="1428750"/>
            <a:ext cx="8358188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2F2F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I have always wanted to be _____________.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 My parents have nothing against ______________.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7. I need to think about what will happen if ______________.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8. I need to spend more time on ______________.</a:t>
            </a:r>
          </a:p>
        </p:txBody>
      </p:sp>
      <p:sp>
        <p:nvSpPr>
          <p:cNvPr id="95235" name="Rectangle 18"/>
          <p:cNvSpPr>
            <a:spLocks noChangeArrowheads="1"/>
          </p:cNvSpPr>
          <p:nvPr/>
        </p:nvSpPr>
        <p:spPr bwMode="auto">
          <a:xfrm>
            <a:off x="5715000" y="142875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an English teacher</a:t>
            </a:r>
          </a:p>
        </p:txBody>
      </p:sp>
      <p:sp>
        <p:nvSpPr>
          <p:cNvPr id="95236" name="Rectangle 18"/>
          <p:cNvSpPr>
            <a:spLocks noChangeArrowheads="1"/>
          </p:cNvSpPr>
          <p:nvPr/>
        </p:nvSpPr>
        <p:spPr bwMode="auto">
          <a:xfrm>
            <a:off x="1357313" y="2714625"/>
            <a:ext cx="1928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makeup</a:t>
            </a:r>
          </a:p>
        </p:txBody>
      </p:sp>
      <p:sp>
        <p:nvSpPr>
          <p:cNvPr id="95237" name="Rectangle 18"/>
          <p:cNvSpPr>
            <a:spLocks noChangeArrowheads="1"/>
          </p:cNvSpPr>
          <p:nvPr/>
        </p:nvSpPr>
        <p:spPr bwMode="auto">
          <a:xfrm>
            <a:off x="571500" y="3857625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don’t get a place in the university of my choice</a:t>
            </a:r>
          </a:p>
        </p:txBody>
      </p:sp>
      <p:sp>
        <p:nvSpPr>
          <p:cNvPr id="95238" name="Rectangle 18"/>
          <p:cNvSpPr>
            <a:spLocks noChangeArrowheads="1"/>
          </p:cNvSpPr>
          <p:nvPr/>
        </p:nvSpPr>
        <p:spPr bwMode="auto">
          <a:xfrm>
            <a:off x="1143000" y="5072063"/>
            <a:ext cx="471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studies /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  <p:bldP spid="95236" grpId="0"/>
      <p:bldP spid="95237" grpId="0"/>
      <p:bldP spid="952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5"/>
          <p:cNvSpPr txBox="1">
            <a:spLocks noChangeArrowheads="1"/>
          </p:cNvSpPr>
          <p:nvPr/>
        </p:nvSpPr>
        <p:spPr bwMode="auto">
          <a:xfrm>
            <a:off x="785813" y="2143125"/>
            <a:ext cx="77152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With a partner, discuss the time you spend on schoolwork and on hobbies. Imagine you want to show your parents that you can make responsible decisions. Plan a schedule to balance the time needed for your schoolwork and your hobbies.</a:t>
            </a:r>
          </a:p>
        </p:txBody>
      </p:sp>
      <p:sp>
        <p:nvSpPr>
          <p:cNvPr id="96259" name="WordArt 4"/>
          <p:cNvSpPr>
            <a:spLocks noChangeArrowheads="1" noChangeShapeType="1" noTextEdit="1"/>
          </p:cNvSpPr>
          <p:nvPr/>
        </p:nvSpPr>
        <p:spPr bwMode="auto">
          <a:xfrm>
            <a:off x="2327275" y="858838"/>
            <a:ext cx="4357688" cy="1000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Free Talk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5"/>
          <p:cNvSpPr txBox="1">
            <a:spLocks noChangeArrowheads="1"/>
          </p:cNvSpPr>
          <p:nvPr/>
        </p:nvSpPr>
        <p:spPr bwMode="auto">
          <a:xfrm>
            <a:off x="571500" y="1000125"/>
            <a:ext cx="81438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2e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Discuss the questions with a partner.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Use the information in the passage </a:t>
            </a:r>
          </a:p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to support your opinion.</a:t>
            </a:r>
          </a:p>
        </p:txBody>
      </p:sp>
      <p:sp>
        <p:nvSpPr>
          <p:cNvPr id="98307" name="Text Box 5"/>
          <p:cNvSpPr txBox="1">
            <a:spLocks noChangeArrowheads="1"/>
          </p:cNvSpPr>
          <p:nvPr/>
        </p:nvSpPr>
        <p:spPr bwMode="auto">
          <a:xfrm>
            <a:off x="1143000" y="3357563"/>
            <a:ext cx="6858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D9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030A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is your dream job?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your parents support your dream?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5"/>
          <p:cNvSpPr txBox="1">
            <a:spLocks noChangeArrowheads="1"/>
          </p:cNvSpPr>
          <p:nvPr/>
        </p:nvSpPr>
        <p:spPr bwMode="auto">
          <a:xfrm>
            <a:off x="1000125" y="1285875"/>
            <a:ext cx="771525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D9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030A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do you want to be? Is it your dream? Are you serious about it?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your parents have anything against your dream? What do they worry about?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How much time do you spend working towards your dream?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will happen if you fail in achieving your dream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1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114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030A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8424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468313" y="1981200"/>
            <a:ext cx="7685087" cy="1719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no Pro Smbd Caption" pitchFamily="18" charset="0"/>
                <a:ea typeface="宋体" panose="02010600030101010101" pitchFamily="2" charset="-122"/>
              </a:rPr>
              <a:t>Thanks for listening</a:t>
            </a:r>
            <a:endParaRPr lang="zh-CN" altLang="en-US" sz="36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no Pro Smbd Caption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2"/>
          <p:cNvSpPr txBox="1">
            <a:spLocks noChangeArrowheads="1"/>
          </p:cNvSpPr>
          <p:nvPr/>
        </p:nvSpPr>
        <p:spPr bwMode="auto">
          <a:xfrm>
            <a:off x="2916238" y="4941888"/>
            <a:ext cx="371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study with friends</a:t>
            </a:r>
          </a:p>
        </p:txBody>
      </p:sp>
      <p:pic>
        <p:nvPicPr>
          <p:cNvPr id="76803" name="Picture 5" descr="http://img0.imgtn.bdimg.com/it/u=1413643036,2672686682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214438"/>
            <a:ext cx="48577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2"/>
          <p:cNvSpPr txBox="1">
            <a:spLocks noChangeArrowheads="1"/>
          </p:cNvSpPr>
          <p:nvPr/>
        </p:nvSpPr>
        <p:spPr bwMode="auto">
          <a:xfrm>
            <a:off x="2500313" y="5072063"/>
            <a:ext cx="3557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finish a test early</a:t>
            </a:r>
          </a:p>
        </p:txBody>
      </p:sp>
      <p:pic>
        <p:nvPicPr>
          <p:cNvPr id="77827" name="Picture 5" descr="http://img3.imgtn.bdimg.com/it/u=1925075795,1874617966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285875"/>
            <a:ext cx="4786312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2"/>
          <p:cNvSpPr txBox="1">
            <a:spLocks noChangeArrowheads="1"/>
          </p:cNvSpPr>
          <p:nvPr/>
        </p:nvSpPr>
        <p:spPr bwMode="auto">
          <a:xfrm>
            <a:off x="1785938" y="5143500"/>
            <a:ext cx="5160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worry about failing a test</a:t>
            </a:r>
          </a:p>
        </p:txBody>
      </p:sp>
      <p:pic>
        <p:nvPicPr>
          <p:cNvPr id="78851" name="Picture 5" descr="http://img5.imgtn.bdimg.com/it/u=3452974848,1894846599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428750"/>
            <a:ext cx="4500562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8"/>
          <p:cNvSpPr txBox="1">
            <a:spLocks noChangeArrowheads="1"/>
          </p:cNvSpPr>
          <p:nvPr/>
        </p:nvSpPr>
        <p:spPr bwMode="auto">
          <a:xfrm>
            <a:off x="1000125" y="2143125"/>
            <a:ext cx="3092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Do you ever …</a:t>
            </a:r>
          </a:p>
        </p:txBody>
      </p:sp>
      <p:sp>
        <p:nvSpPr>
          <p:cNvPr id="79875" name="Text Box 9"/>
          <p:cNvSpPr txBox="1">
            <a:spLocks noChangeArrowheads="1"/>
          </p:cNvSpPr>
          <p:nvPr/>
        </p:nvSpPr>
        <p:spPr bwMode="auto">
          <a:xfrm>
            <a:off x="1000125" y="3143250"/>
            <a:ext cx="7358063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AEDE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AEDE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get to class late?         _________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study with friends?     _________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finish a test early?      _________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worry about failing a test?   _________</a:t>
            </a:r>
          </a:p>
        </p:txBody>
      </p:sp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>
            <a:off x="2571750" y="642938"/>
            <a:ext cx="4357688" cy="1000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Pair  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6" name="Group 16"/>
          <p:cNvGraphicFramePr>
            <a:graphicFrameLocks noGrp="1"/>
          </p:cNvGraphicFramePr>
          <p:nvPr/>
        </p:nvGraphicFramePr>
        <p:xfrm>
          <a:off x="857250" y="1214438"/>
          <a:ext cx="6985000" cy="1857375"/>
        </p:xfrm>
        <a:graphic>
          <a:graphicData uri="http://schemas.openxmlformats.org/drawingml/2006/table">
            <a:tbl>
              <a:tblPr/>
              <a:tblGrid>
                <a:gridCol w="698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5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A: Do you ever get to class late?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B: Yes, I sometimes get to class late.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0904" name="Picture 12" descr="http://static.meiguoshenpo.com/image/201307/151549157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857500"/>
            <a:ext cx="3357562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24" name="Group 12"/>
          <p:cNvGraphicFramePr>
            <a:graphicFrameLocks noGrp="1"/>
          </p:cNvGraphicFramePr>
          <p:nvPr/>
        </p:nvGraphicFramePr>
        <p:xfrm>
          <a:off x="827088" y="836613"/>
          <a:ext cx="7559675" cy="1873250"/>
        </p:xfrm>
        <a:graphic>
          <a:graphicData uri="http://schemas.openxmlformats.org/drawingml/2006/table">
            <a:tbl>
              <a:tblPr/>
              <a:tblGrid>
                <a:gridCol w="755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A: Do you ever study with your friends?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B: ...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1928" name="Picture 10" descr="http://img2.imgtn.bdimg.com/it/u=3945536327,353762095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571750"/>
            <a:ext cx="314325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7"/>
          <p:cNvSpPr txBox="1">
            <a:spLocks noChangeArrowheads="1"/>
          </p:cNvSpPr>
          <p:nvPr/>
        </p:nvSpPr>
        <p:spPr bwMode="auto">
          <a:xfrm>
            <a:off x="539750" y="765175"/>
            <a:ext cx="8358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1c</a:t>
            </a:r>
            <a:r>
              <a:rPr lang="en-US" altLang="zh-CN" sz="32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Listen and circle the things in 1a that Peter talks about.</a:t>
            </a:r>
          </a:p>
        </p:txBody>
      </p:sp>
      <p:sp>
        <p:nvSpPr>
          <p:cNvPr id="82947" name="Text Box 8"/>
          <p:cNvSpPr txBox="1">
            <a:spLocks noChangeArrowheads="1"/>
          </p:cNvSpPr>
          <p:nvPr/>
        </p:nvSpPr>
        <p:spPr bwMode="auto">
          <a:xfrm>
            <a:off x="2771775" y="2060575"/>
            <a:ext cx="297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Do you ever…</a:t>
            </a:r>
          </a:p>
        </p:txBody>
      </p:sp>
      <p:sp>
        <p:nvSpPr>
          <p:cNvPr id="82948" name="Text Box 9"/>
          <p:cNvSpPr txBox="1">
            <a:spLocks noChangeArrowheads="1"/>
          </p:cNvSpPr>
          <p:nvPr/>
        </p:nvSpPr>
        <p:spPr bwMode="auto">
          <a:xfrm>
            <a:off x="971550" y="2852738"/>
            <a:ext cx="7605713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get to class late?         __________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study with friends?     __________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finish a test early?      __________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worry about failing a test?   __________</a:t>
            </a:r>
          </a:p>
        </p:txBody>
      </p:sp>
      <p:sp>
        <p:nvSpPr>
          <p:cNvPr id="82949" name="Oval 10"/>
          <p:cNvSpPr>
            <a:spLocks noChangeArrowheads="1"/>
          </p:cNvSpPr>
          <p:nvPr/>
        </p:nvSpPr>
        <p:spPr bwMode="auto">
          <a:xfrm>
            <a:off x="755650" y="2852738"/>
            <a:ext cx="100806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2950" name="Oval 11"/>
          <p:cNvSpPr>
            <a:spLocks noChangeArrowheads="1"/>
          </p:cNvSpPr>
          <p:nvPr/>
        </p:nvSpPr>
        <p:spPr bwMode="auto">
          <a:xfrm>
            <a:off x="684213" y="5300663"/>
            <a:ext cx="1008062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2951" name="Oval 10"/>
          <p:cNvSpPr>
            <a:spLocks noChangeArrowheads="1"/>
          </p:cNvSpPr>
          <p:nvPr/>
        </p:nvSpPr>
        <p:spPr bwMode="auto">
          <a:xfrm>
            <a:off x="3571875" y="785813"/>
            <a:ext cx="1214438" cy="6429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全屏显示(4:3)</PresentationFormat>
  <Paragraphs>123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Arial Unicode MS</vt:lpstr>
      <vt:lpstr>Arno Pro Smbd Caption</vt:lpstr>
      <vt:lpstr>宋体</vt:lpstr>
      <vt:lpstr>微软雅黑</vt:lpstr>
      <vt:lpstr>Arial</vt:lpstr>
      <vt:lpstr>Arial Black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79117E88426A4E45A696168BCE3B086F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