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20E4-1909-416A-99BB-C729186E5D1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E8A9E-D6AC-47A8-B4C5-9AE9E409CF0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C51F-FE10-4FCA-9CCA-51FB4E9A2DB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519D-E427-4246-843E-78AC2B42CD4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8E5FF-411D-4899-9F86-5F6A395F42E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3A07A-876D-493A-AA70-340A56E7330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6A141-4EAE-426C-9F57-371CE6B4A8D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1F7FF-C7E8-49A6-8CAA-829858AF1A2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0A346-FCE3-4818-9F78-75538587B3B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942E-23F6-4053-971F-DE770AE18FD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61B7F7B-25D7-4DE6-B3D6-A640DF1D01F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3"/>
          <p:cNvSpPr txBox="1">
            <a:spLocks noChangeArrowheads="1"/>
          </p:cNvSpPr>
          <p:nvPr/>
        </p:nvSpPr>
        <p:spPr bwMode="auto">
          <a:xfrm>
            <a:off x="0" y="3733800"/>
            <a:ext cx="914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课时</a:t>
            </a:r>
            <a:endParaRPr lang="en-US" altLang="zh-CN" sz="4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标题 4"/>
          <p:cNvSpPr txBox="1">
            <a:spLocks noChangeArrowheads="1"/>
          </p:cNvSpPr>
          <p:nvPr/>
        </p:nvSpPr>
        <p:spPr bwMode="auto">
          <a:xfrm>
            <a:off x="762000" y="2057400"/>
            <a:ext cx="77724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7</a:t>
            </a:r>
            <a:br>
              <a:rPr lang="en-US" altLang="zh-CN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What's the highest mountain in the world?</a:t>
            </a:r>
            <a:endParaRPr lang="en-US" altLang="zh-CN" sz="4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7912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文本框 48134"/>
          <p:cNvSpPr txBox="1">
            <a:spLocks noChangeArrowheads="1"/>
          </p:cNvSpPr>
          <p:nvPr/>
        </p:nvSpPr>
        <p:spPr bwMode="auto">
          <a:xfrm>
            <a:off x="941388" y="1054100"/>
            <a:ext cx="7138987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以“辅音字母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+y”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结尾的双音节词，先改“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为“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，再加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原级                    比较级                  最高级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easy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lucky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early</a:t>
            </a:r>
          </a:p>
        </p:txBody>
      </p:sp>
      <p:sp>
        <p:nvSpPr>
          <p:cNvPr id="13315" name="矩形 48131"/>
          <p:cNvSpPr>
            <a:spLocks noChangeArrowheads="1"/>
          </p:cNvSpPr>
          <p:nvPr/>
        </p:nvSpPr>
        <p:spPr bwMode="auto">
          <a:xfrm>
            <a:off x="3424238" y="3836988"/>
            <a:ext cx="5281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eas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sz="2800" b="1">
                <a:latin typeface="Times New Roman" panose="02020603050405020304" pitchFamily="18" charset="0"/>
              </a:rPr>
              <a:t>  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eas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3316" name="矩形 48132"/>
          <p:cNvSpPr>
            <a:spLocks noChangeArrowheads="1"/>
          </p:cNvSpPr>
          <p:nvPr/>
        </p:nvSpPr>
        <p:spPr bwMode="auto">
          <a:xfrm>
            <a:off x="3425825" y="4724400"/>
            <a:ext cx="4391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luck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sz="2800" b="1">
                <a:latin typeface="Times New Roman" panose="02020603050405020304" pitchFamily="18" charset="0"/>
              </a:rPr>
              <a:t>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luck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3317" name="矩形 48133"/>
          <p:cNvSpPr>
            <a:spLocks noChangeArrowheads="1"/>
          </p:cNvSpPr>
          <p:nvPr/>
        </p:nvSpPr>
        <p:spPr bwMode="auto">
          <a:xfrm>
            <a:off x="3398838" y="5589588"/>
            <a:ext cx="5611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earl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 </a:t>
            </a:r>
            <a:r>
              <a:rPr lang="en-US" sz="2800" b="1">
                <a:latin typeface="Times New Roman" panose="02020603050405020304" pitchFamily="18" charset="0"/>
              </a:rPr>
              <a:t>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earl</a:t>
            </a: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2" name="文本框 49159"/>
          <p:cNvSpPr txBox="1">
            <a:spLocks noChangeArrowheads="1"/>
          </p:cNvSpPr>
          <p:nvPr/>
        </p:nvSpPr>
        <p:spPr bwMode="auto">
          <a:xfrm>
            <a:off x="819150" y="1031875"/>
            <a:ext cx="7710488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多音节词和部分双音节词在词前加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most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原级                   比较级                      最高级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delicious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easily           </a:t>
            </a:r>
          </a:p>
          <a:p>
            <a:pPr>
              <a:lnSpc>
                <a:spcPct val="17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carefully</a:t>
            </a:r>
          </a:p>
        </p:txBody>
      </p:sp>
      <p:sp>
        <p:nvSpPr>
          <p:cNvPr id="14339" name="矩形 49155"/>
          <p:cNvSpPr>
            <a:spLocks noChangeArrowheads="1"/>
          </p:cNvSpPr>
          <p:nvPr/>
        </p:nvSpPr>
        <p:spPr bwMode="auto">
          <a:xfrm>
            <a:off x="2720975" y="30702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delicious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most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delicious</a:t>
            </a:r>
          </a:p>
        </p:txBody>
      </p:sp>
      <p:sp>
        <p:nvSpPr>
          <p:cNvPr id="14340" name="矩形 49156"/>
          <p:cNvSpPr>
            <a:spLocks noChangeArrowheads="1"/>
          </p:cNvSpPr>
          <p:nvPr/>
        </p:nvSpPr>
        <p:spPr bwMode="auto">
          <a:xfrm>
            <a:off x="2708275" y="3968750"/>
            <a:ext cx="6218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  <a:r>
              <a:rPr lang="en-US" sz="2800" b="1"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</a:rPr>
              <a:t>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most</a:t>
            </a:r>
            <a:r>
              <a:rPr lang="en-US" sz="2800" b="1">
                <a:solidFill>
                  <a:srgbClr val="F21C45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</a:p>
        </p:txBody>
      </p:sp>
      <p:sp>
        <p:nvSpPr>
          <p:cNvPr id="14341" name="矩形 49157"/>
          <p:cNvSpPr>
            <a:spLocks noChangeArrowheads="1"/>
          </p:cNvSpPr>
          <p:nvPr/>
        </p:nvSpPr>
        <p:spPr bwMode="auto">
          <a:xfrm>
            <a:off x="2720975" y="4832350"/>
            <a:ext cx="6157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  <a:r>
              <a:rPr lang="en-US" sz="2800" b="1">
                <a:latin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easily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</a:rPr>
              <a:t>    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most </a:t>
            </a:r>
            <a:r>
              <a:rPr lang="en-US" sz="2800" b="1"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easily</a:t>
            </a:r>
          </a:p>
        </p:txBody>
      </p:sp>
      <p:sp>
        <p:nvSpPr>
          <p:cNvPr id="14342" name="矩形 49158"/>
          <p:cNvSpPr>
            <a:spLocks noChangeArrowheads="1"/>
          </p:cNvSpPr>
          <p:nvPr/>
        </p:nvSpPr>
        <p:spPr bwMode="auto">
          <a:xfrm>
            <a:off x="2720975" y="5743575"/>
            <a:ext cx="5980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  <a:r>
              <a:rPr lang="en-US" sz="2800" b="1"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carefully</a:t>
            </a:r>
            <a:r>
              <a:rPr lang="en-US" sz="2800" b="1">
                <a:latin typeface="Times New Roman" panose="02020603050405020304" pitchFamily="18" charset="0"/>
              </a:rPr>
              <a:t>         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most</a:t>
            </a:r>
            <a:r>
              <a:rPr lang="en-US" sz="2800" b="1"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carefully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文本框 50184"/>
          <p:cNvSpPr txBox="1">
            <a:spLocks noChangeArrowheads="1"/>
          </p:cNvSpPr>
          <p:nvPr/>
        </p:nvSpPr>
        <p:spPr bwMode="auto">
          <a:xfrm>
            <a:off x="1295400" y="1289050"/>
            <a:ext cx="7119938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（不规则变化）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原级                    比较级                  最高级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good/well          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bad/badly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many/much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little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far</a:t>
            </a:r>
          </a:p>
        </p:txBody>
      </p:sp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843338" y="2687638"/>
            <a:ext cx="55133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better                     best</a:t>
            </a:r>
          </a:p>
        </p:txBody>
      </p:sp>
      <p:sp>
        <p:nvSpPr>
          <p:cNvPr id="15364" name="矩形 8"/>
          <p:cNvSpPr>
            <a:spLocks noChangeArrowheads="1"/>
          </p:cNvSpPr>
          <p:nvPr/>
        </p:nvSpPr>
        <p:spPr bwMode="auto">
          <a:xfrm>
            <a:off x="3857625" y="3244850"/>
            <a:ext cx="5432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worse                     worst</a:t>
            </a:r>
          </a:p>
        </p:txBody>
      </p:sp>
      <p:sp>
        <p:nvSpPr>
          <p:cNvPr id="15365" name="矩形 9"/>
          <p:cNvSpPr>
            <a:spLocks noChangeArrowheads="1"/>
          </p:cNvSpPr>
          <p:nvPr/>
        </p:nvSpPr>
        <p:spPr bwMode="auto">
          <a:xfrm>
            <a:off x="3870325" y="3867150"/>
            <a:ext cx="5432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more                      most</a:t>
            </a:r>
          </a:p>
        </p:txBody>
      </p:sp>
      <p:sp>
        <p:nvSpPr>
          <p:cNvPr id="15366" name="矩形 10"/>
          <p:cNvSpPr>
            <a:spLocks noChangeArrowheads="1"/>
          </p:cNvSpPr>
          <p:nvPr/>
        </p:nvSpPr>
        <p:spPr bwMode="auto">
          <a:xfrm>
            <a:off x="3895725" y="4432300"/>
            <a:ext cx="5432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less                         least</a:t>
            </a:r>
          </a:p>
        </p:txBody>
      </p:sp>
      <p:sp>
        <p:nvSpPr>
          <p:cNvPr id="15367" name="矩形 11"/>
          <p:cNvSpPr>
            <a:spLocks noChangeArrowheads="1"/>
          </p:cNvSpPr>
          <p:nvPr/>
        </p:nvSpPr>
        <p:spPr bwMode="auto">
          <a:xfrm>
            <a:off x="3851275" y="5032375"/>
            <a:ext cx="54308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farther                  farthest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further                  furthest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椭圆 28"/>
          <p:cNvSpPr>
            <a:spLocks noChangeArrowheads="1"/>
          </p:cNvSpPr>
          <p:nvPr/>
        </p:nvSpPr>
        <p:spPr bwMode="auto">
          <a:xfrm>
            <a:off x="1452563" y="295275"/>
            <a:ext cx="928687" cy="5080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9A4A7"/>
            </a:solidFill>
            <a:round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4a</a:t>
            </a:r>
          </a:p>
        </p:txBody>
      </p:sp>
      <p:sp>
        <p:nvSpPr>
          <p:cNvPr id="16387" name="文本框 1"/>
          <p:cNvSpPr txBox="1">
            <a:spLocks noChangeArrowheads="1"/>
          </p:cNvSpPr>
          <p:nvPr/>
        </p:nvSpPr>
        <p:spPr bwMode="auto">
          <a:xfrm>
            <a:off x="2381250" y="137319"/>
            <a:ext cx="6330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Fill in the blanks with the correct forms of the words in the box.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084263" y="1281113"/>
            <a:ext cx="7507287" cy="750887"/>
          </a:xfrm>
          <a:prstGeom prst="rect">
            <a:avLst/>
          </a:prstGeom>
          <a:solidFill>
            <a:srgbClr val="D6E8F4"/>
          </a:solidFill>
          <a:ln w="9525">
            <a:solidFill>
              <a:srgbClr val="00B0F0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big   much  popular  long  old  high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19088" y="2128838"/>
            <a:ext cx="8712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The Amazon River is one of the _______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rivers in the world. It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 a little _______ 	than the Yangtze River.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Qomolangma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is 8,844.43 meters _____. 	It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 one of the most ________ places for 	serious mountain climbers.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7083425" y="2078038"/>
            <a:ext cx="15557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longest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870700" y="2738438"/>
            <a:ext cx="14287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longer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7205663" y="4059238"/>
            <a:ext cx="10477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high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737100" y="4708525"/>
            <a:ext cx="17335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popular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bldLvl="0" animBg="1"/>
      <p:bldP spid="16387" grpId="0"/>
      <p:bldP spid="16387" grpId="1"/>
      <p:bldP spid="16388" grpId="0" bldLvl="0" animBg="1"/>
      <p:bldP spid="16389" grpId="0"/>
      <p:bldP spid="16390" grpId="0"/>
      <p:bldP spid="16391" grpId="0"/>
      <p:bldP spid="16392" grpId="0"/>
      <p:bldP spid="163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Text Box 2"/>
          <p:cNvSpPr txBox="1">
            <a:spLocks noChangeArrowheads="1"/>
          </p:cNvSpPr>
          <p:nvPr/>
        </p:nvSpPr>
        <p:spPr bwMode="auto">
          <a:xfrm>
            <a:off x="460375" y="1252538"/>
            <a:ext cx="7991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No ocean in the world is as _____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600" b="1" dirty="0">
                <a:latin typeface="Times New Roman" panose="02020603050405020304" pitchFamily="18" charset="0"/>
              </a:rPr>
              <a:t> 	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the Pacific Ocean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Although Japan is _______ than 	Canada, it is _______ smaller.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518275" y="1201738"/>
            <a:ext cx="7937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big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911725" y="3908425"/>
            <a:ext cx="12001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older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70313" y="4572000"/>
            <a:ext cx="12763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</a:p>
        </p:txBody>
      </p:sp>
      <p:sp>
        <p:nvSpPr>
          <p:cNvPr id="1416198" name="AutoShape 6"/>
          <p:cNvSpPr>
            <a:spLocks noChangeArrowheads="1"/>
          </p:cNvSpPr>
          <p:nvPr/>
        </p:nvSpPr>
        <p:spPr bwMode="auto">
          <a:xfrm>
            <a:off x="1079500" y="2994025"/>
            <a:ext cx="3024188" cy="720725"/>
          </a:xfrm>
          <a:prstGeom prst="wedgeRectCallout">
            <a:avLst>
              <a:gd name="adj1" fmla="val -13991"/>
              <a:gd name="adj2" fmla="val -101319"/>
            </a:avLst>
          </a:prstGeom>
          <a:solidFill>
            <a:srgbClr val="D6E8F4"/>
          </a:solidFill>
          <a:ln w="9525">
            <a:solidFill>
              <a:srgbClr val="ACD1E8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太平洋</a:t>
            </a:r>
          </a:p>
        </p:txBody>
      </p:sp>
      <p:sp>
        <p:nvSpPr>
          <p:cNvPr id="1416199" name="AutoShape 7"/>
          <p:cNvSpPr>
            <a:spLocks noChangeArrowheads="1"/>
          </p:cNvSpPr>
          <p:nvPr/>
        </p:nvSpPr>
        <p:spPr bwMode="auto">
          <a:xfrm>
            <a:off x="5099050" y="3138488"/>
            <a:ext cx="3743325" cy="719137"/>
          </a:xfrm>
          <a:prstGeom prst="wedgeRoundRectCallout">
            <a:avLst>
              <a:gd name="adj1" fmla="val -65505"/>
              <a:gd name="adj2" fmla="val -121963"/>
              <a:gd name="adj3" fmla="val 16667"/>
            </a:avLst>
          </a:prstGeom>
          <a:solidFill>
            <a:srgbClr val="D6E8F4"/>
          </a:solidFill>
          <a:ln w="9525">
            <a:solidFill>
              <a:srgbClr val="ACD1E8"/>
            </a:solidFill>
            <a:miter lim="800000"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大海；海洋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椭圆 28"/>
          <p:cNvSpPr>
            <a:spLocks noChangeArrowheads="1"/>
          </p:cNvSpPr>
          <p:nvPr/>
        </p:nvSpPr>
        <p:spPr bwMode="auto">
          <a:xfrm>
            <a:off x="1452563" y="295275"/>
            <a:ext cx="928687" cy="5080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9A4A7"/>
            </a:solidFill>
            <a:round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4b</a:t>
            </a:r>
          </a:p>
        </p:txBody>
      </p:sp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2418398" y="228600"/>
            <a:ext cx="67992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>
                <a:latin typeface="Times New Roman" panose="02020603050405020304" pitchFamily="18" charset="0"/>
                <a:ea typeface="幼圆" panose="02010509060101010101" pitchFamily="49" charset="-122"/>
              </a:rPr>
              <a:t>Write two comparisons about two topics. Write true facts.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46075" y="1603375"/>
            <a:ext cx="84042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Two rivers: _______________ and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69888" y="2784475"/>
            <a:ext cx="823118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Yangtze River is almost as long as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Amazon River.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Amazon is longer than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Yangtze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, but the Yangtze River is the longest river in China.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433638" y="1547813"/>
            <a:ext cx="32591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Yangtze River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6348413" y="1536700"/>
            <a:ext cx="2362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Amazon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40" name="文本框 2"/>
          <p:cNvSpPr txBox="1">
            <a:spLocks noChangeArrowheads="1"/>
          </p:cNvSpPr>
          <p:nvPr/>
        </p:nvSpPr>
        <p:spPr bwMode="auto">
          <a:xfrm>
            <a:off x="436563" y="2298700"/>
            <a:ext cx="1333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River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sym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bldLvl="0" animBg="1"/>
      <p:bldP spid="18435" grpId="0"/>
      <p:bldP spid="18435" grpId="1"/>
      <p:bldP spid="18436" grpId="0"/>
      <p:bldP spid="18437" grpId="0"/>
      <p:bldP spid="18438" grpId="0"/>
      <p:bldP spid="18439" grpId="0"/>
      <p:bldP spid="184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242" name="文本框 2"/>
          <p:cNvSpPr txBox="1">
            <a:spLocks noChangeArrowheads="1"/>
          </p:cNvSpPr>
          <p:nvPr/>
        </p:nvSpPr>
        <p:spPr bwMode="auto">
          <a:xfrm>
            <a:off x="458788" y="1446213"/>
            <a:ext cx="8621712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Two cities: ___________ and 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1. _______________________________________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2. _______________________________________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    _______________________________________</a:t>
            </a:r>
          </a:p>
        </p:txBody>
      </p:sp>
      <p:sp>
        <p:nvSpPr>
          <p:cNvPr id="19459" name="文本框 273417"/>
          <p:cNvSpPr txBox="1">
            <a:spLocks noChangeArrowheads="1"/>
          </p:cNvSpPr>
          <p:nvPr/>
        </p:nvSpPr>
        <p:spPr bwMode="auto">
          <a:xfrm>
            <a:off x="1804988" y="1384300"/>
            <a:ext cx="7100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FF3300"/>
                </a:solidFill>
                <a:latin typeface="Times New Roman" panose="02020603050405020304" pitchFamily="18" charset="0"/>
              </a:rPr>
              <a:t>       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Singapore               Kuala Lumpur</a:t>
            </a:r>
          </a:p>
        </p:txBody>
      </p:sp>
      <p:sp>
        <p:nvSpPr>
          <p:cNvPr id="19460" name="文本框 273418"/>
          <p:cNvSpPr txBox="1">
            <a:spLocks noChangeArrowheads="1"/>
          </p:cNvSpPr>
          <p:nvPr/>
        </p:nvSpPr>
        <p:spPr bwMode="auto">
          <a:xfrm>
            <a:off x="965200" y="1901825"/>
            <a:ext cx="796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Kuala Lumpur is as modern as Singapore.</a:t>
            </a:r>
          </a:p>
        </p:txBody>
      </p:sp>
      <p:sp>
        <p:nvSpPr>
          <p:cNvPr id="19461" name="文本框 273419"/>
          <p:cNvSpPr txBox="1">
            <a:spLocks noChangeArrowheads="1"/>
          </p:cNvSpPr>
          <p:nvPr/>
        </p:nvSpPr>
        <p:spPr bwMode="auto">
          <a:xfrm>
            <a:off x="927100" y="2371725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Singapore is bigger than Kuala Lumpur and has a larger population than Kuala Lumpur.</a:t>
            </a:r>
          </a:p>
        </p:txBody>
      </p:sp>
      <p:sp>
        <p:nvSpPr>
          <p:cNvPr id="1418246" name="文本框 274433"/>
          <p:cNvSpPr txBox="1">
            <a:spLocks noChangeArrowheads="1"/>
          </p:cNvSpPr>
          <p:nvPr/>
        </p:nvSpPr>
        <p:spPr bwMode="auto">
          <a:xfrm>
            <a:off x="406400" y="3479800"/>
            <a:ext cx="8686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Two animals: ___________ and 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 _______________________________________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 _______________________________________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_______________________________________</a:t>
            </a:r>
          </a:p>
        </p:txBody>
      </p:sp>
      <p:sp>
        <p:nvSpPr>
          <p:cNvPr id="19463" name="矩形 274434"/>
          <p:cNvSpPr>
            <a:spLocks noChangeArrowheads="1"/>
          </p:cNvSpPr>
          <p:nvPr/>
        </p:nvSpPr>
        <p:spPr bwMode="auto">
          <a:xfrm>
            <a:off x="3041650" y="3425825"/>
            <a:ext cx="5991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Monkey                   Elephant</a:t>
            </a:r>
          </a:p>
        </p:txBody>
      </p:sp>
      <p:sp>
        <p:nvSpPr>
          <p:cNvPr id="19464" name="矩形 274435"/>
          <p:cNvSpPr>
            <a:spLocks noChangeArrowheads="1"/>
          </p:cNvSpPr>
          <p:nvPr/>
        </p:nvSpPr>
        <p:spPr bwMode="auto">
          <a:xfrm>
            <a:off x="874713" y="3919538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 elephant is bigger than a monkey.</a:t>
            </a:r>
          </a:p>
        </p:txBody>
      </p:sp>
      <p:sp>
        <p:nvSpPr>
          <p:cNvPr id="19465" name="矩形 274436"/>
          <p:cNvSpPr>
            <a:spLocks noChangeArrowheads="1"/>
          </p:cNvSpPr>
          <p:nvPr/>
        </p:nvSpPr>
        <p:spPr bwMode="auto">
          <a:xfrm>
            <a:off x="863600" y="4416425"/>
            <a:ext cx="805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 monkey is smaller than an elephant, but it climbs a tree faster than an elephant.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3" grpId="0"/>
      <p:bldP spid="19464" grpId="0"/>
      <p:bldP spid="194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椭圆 28"/>
          <p:cNvSpPr>
            <a:spLocks noChangeArrowheads="1"/>
          </p:cNvSpPr>
          <p:nvPr/>
        </p:nvSpPr>
        <p:spPr bwMode="auto">
          <a:xfrm>
            <a:off x="1452563" y="295275"/>
            <a:ext cx="928687" cy="5080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9A4A7"/>
            </a:solidFill>
            <a:round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4c</a:t>
            </a:r>
          </a:p>
        </p:txBody>
      </p:sp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2449014" y="137319"/>
            <a:ext cx="6648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Write five questions using comparisons. Then ask your partner your questions.</a:t>
            </a:r>
          </a:p>
        </p:txBody>
      </p:sp>
      <p:sp>
        <p:nvSpPr>
          <p:cNvPr id="20484" name="文本框 275459"/>
          <p:cNvSpPr txBox="1">
            <a:spLocks noChangeArrowheads="1"/>
          </p:cNvSpPr>
          <p:nvPr/>
        </p:nvSpPr>
        <p:spPr bwMode="auto">
          <a:xfrm>
            <a:off x="368300" y="1714500"/>
            <a:ext cx="86868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 _______________________________________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 _______________________________________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3. _______________________________________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4. _______________________________________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5. _______________________________________</a:t>
            </a:r>
          </a:p>
        </p:txBody>
      </p:sp>
      <p:sp>
        <p:nvSpPr>
          <p:cNvPr id="20485" name="文本框 275460"/>
          <p:cNvSpPr txBox="1">
            <a:spLocks noChangeArrowheads="1"/>
          </p:cNvSpPr>
          <p:nvPr/>
        </p:nvSpPr>
        <p:spPr bwMode="auto">
          <a:xfrm>
            <a:off x="1066800" y="1701800"/>
            <a:ext cx="7145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What is the highest building in our city?</a:t>
            </a:r>
          </a:p>
        </p:txBody>
      </p:sp>
      <p:sp>
        <p:nvSpPr>
          <p:cNvPr id="20486" name="矩形 275461"/>
          <p:cNvSpPr>
            <a:spLocks noChangeArrowheads="1"/>
          </p:cNvSpPr>
          <p:nvPr/>
        </p:nvSpPr>
        <p:spPr bwMode="auto">
          <a:xfrm>
            <a:off x="1066800" y="22987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What is the busiest subway station in our city?</a:t>
            </a:r>
          </a:p>
        </p:txBody>
      </p:sp>
      <p:sp>
        <p:nvSpPr>
          <p:cNvPr id="20487" name="矩形 275462"/>
          <p:cNvSpPr>
            <a:spLocks noChangeArrowheads="1"/>
          </p:cNvSpPr>
          <p:nvPr/>
        </p:nvSpPr>
        <p:spPr bwMode="auto">
          <a:xfrm>
            <a:off x="1066800" y="28575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What is the largest shopping mall in our city?</a:t>
            </a:r>
          </a:p>
        </p:txBody>
      </p:sp>
      <p:sp>
        <p:nvSpPr>
          <p:cNvPr id="20488" name="矩形 275463"/>
          <p:cNvSpPr>
            <a:spLocks noChangeArrowheads="1"/>
          </p:cNvSpPr>
          <p:nvPr/>
        </p:nvSpPr>
        <p:spPr bwMode="auto">
          <a:xfrm>
            <a:off x="1079500" y="34163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Which is the biggest park in our city?</a:t>
            </a:r>
          </a:p>
        </p:txBody>
      </p:sp>
      <p:sp>
        <p:nvSpPr>
          <p:cNvPr id="20489" name="矩形 275464"/>
          <p:cNvSpPr>
            <a:spLocks noChangeArrowheads="1"/>
          </p:cNvSpPr>
          <p:nvPr/>
        </p:nvSpPr>
        <p:spPr bwMode="auto">
          <a:xfrm>
            <a:off x="1079500" y="39751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Which is the longest road in our 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bldLvl="0" animBg="1"/>
      <p:bldP spid="20483" grpId="0"/>
      <p:bldP spid="20483" grpId="1"/>
      <p:bldP spid="20484" grpId="0"/>
      <p:bldP spid="20485" grpId="0"/>
      <p:bldP spid="20486" grpId="0"/>
      <p:bldP spid="20487" grpId="0"/>
      <p:bldP spid="20488" grpId="0"/>
      <p:bldP spid="204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0" name="文本框 5"/>
          <p:cNvSpPr txBox="1">
            <a:spLocks noChangeArrowheads="1"/>
          </p:cNvSpPr>
          <p:nvPr/>
        </p:nvSpPr>
        <p:spPr bwMode="auto">
          <a:xfrm>
            <a:off x="1477963" y="3235325"/>
            <a:ext cx="59626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Review the new words and expressions and the passage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.</a:t>
            </a:r>
          </a:p>
        </p:txBody>
      </p:sp>
      <p:pic>
        <p:nvPicPr>
          <p:cNvPr id="1420291" name="WordArt 2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5813" y="1438275"/>
            <a:ext cx="484981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矩形 2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4725" y="1403350"/>
            <a:ext cx="46101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907" name="文本框 82949"/>
          <p:cNvSpPr txBox="1">
            <a:spLocks noChangeArrowheads="1"/>
          </p:cNvSpPr>
          <p:nvPr/>
        </p:nvSpPr>
        <p:spPr bwMode="auto">
          <a:xfrm>
            <a:off x="1025525" y="2687638"/>
            <a:ext cx="76358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1. To learn about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Qomolangma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2. To learn new words: 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achievement,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thick, include, condition, succeed,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achieve, force, nature…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4039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矩形 57351"/>
          <p:cNvSpPr>
            <a:spLocks noChangeArrowheads="1"/>
          </p:cNvSpPr>
          <p:nvPr/>
        </p:nvSpPr>
        <p:spPr bwMode="auto">
          <a:xfrm>
            <a:off x="698500" y="1357313"/>
            <a:ext cx="76263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Do you like mountain climbing?</a:t>
            </a:r>
            <a:b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</a:b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Do you know the most popular places </a:t>
            </a:r>
            <a:b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</a:b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to go for it?</a:t>
            </a:r>
          </a:p>
        </p:txBody>
      </p:sp>
      <p:pic>
        <p:nvPicPr>
          <p:cNvPr id="1404931" name="图片 2" descr="2014107111317429z8u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8800" y="3187700"/>
            <a:ext cx="37338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椭圆 28"/>
          <p:cNvSpPr>
            <a:spLocks noChangeArrowheads="1"/>
          </p:cNvSpPr>
          <p:nvPr/>
        </p:nvSpPr>
        <p:spPr bwMode="auto">
          <a:xfrm>
            <a:off x="1452563" y="295275"/>
            <a:ext cx="928687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7171" name="文本框 1"/>
          <p:cNvSpPr txBox="1">
            <a:spLocks noChangeArrowheads="1"/>
          </p:cNvSpPr>
          <p:nvPr/>
        </p:nvSpPr>
        <p:spPr bwMode="auto">
          <a:xfrm>
            <a:off x="2348593" y="228600"/>
            <a:ext cx="65627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Read the article and match each paragraph with the main ideas.</a:t>
            </a:r>
          </a:p>
        </p:txBody>
      </p:sp>
      <p:sp>
        <p:nvSpPr>
          <p:cNvPr id="7172" name="矩形 8193"/>
          <p:cNvSpPr>
            <a:spLocks noChangeArrowheads="1"/>
          </p:cNvSpPr>
          <p:nvPr/>
        </p:nvSpPr>
        <p:spPr bwMode="auto">
          <a:xfrm>
            <a:off x="430213" y="2009775"/>
            <a:ext cx="8261350" cy="1801813"/>
          </a:xfrm>
          <a:prstGeom prst="rect">
            <a:avLst/>
          </a:prstGeom>
          <a:solidFill>
            <a:srgbClr val="D6E8F4"/>
          </a:solidFill>
          <a:ln w="28575">
            <a:solidFill>
              <a:srgbClr val="00B0F0"/>
            </a:solidFill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Paragraph 1             Spirit of climbers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Paragraph 2             Achievements of climbers 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Paragraph 3             Facts and dangers</a:t>
            </a:r>
          </a:p>
        </p:txBody>
      </p:sp>
      <p:sp>
        <p:nvSpPr>
          <p:cNvPr id="7173" name="直接连接符 8194"/>
          <p:cNvSpPr>
            <a:spLocks noChangeShapeType="1"/>
          </p:cNvSpPr>
          <p:nvPr/>
        </p:nvSpPr>
        <p:spPr bwMode="auto">
          <a:xfrm>
            <a:off x="2705100" y="2263775"/>
            <a:ext cx="1366838" cy="1296988"/>
          </a:xfrm>
          <a:prstGeom prst="line">
            <a:avLst/>
          </a:prstGeom>
          <a:noFill/>
          <a:ln w="28575">
            <a:solidFill>
              <a:srgbClr val="FF0000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7174" name="直接连接符 8195"/>
          <p:cNvSpPr>
            <a:spLocks noChangeShapeType="1"/>
          </p:cNvSpPr>
          <p:nvPr/>
        </p:nvSpPr>
        <p:spPr bwMode="auto">
          <a:xfrm>
            <a:off x="2716213" y="2897188"/>
            <a:ext cx="1366837" cy="0"/>
          </a:xfrm>
          <a:prstGeom prst="line">
            <a:avLst/>
          </a:prstGeom>
          <a:noFill/>
          <a:ln w="28575">
            <a:solidFill>
              <a:srgbClr val="FF0000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7175" name="直接连接符 8196"/>
          <p:cNvSpPr>
            <a:spLocks noChangeShapeType="1"/>
          </p:cNvSpPr>
          <p:nvPr/>
        </p:nvSpPr>
        <p:spPr bwMode="auto">
          <a:xfrm flipV="1">
            <a:off x="2743200" y="2339975"/>
            <a:ext cx="1295400" cy="1150938"/>
          </a:xfrm>
          <a:prstGeom prst="line">
            <a:avLst/>
          </a:prstGeom>
          <a:noFill/>
          <a:ln w="28575">
            <a:solidFill>
              <a:srgbClr val="FF0000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5954" grpId="0" animBg="1"/>
      <p:bldP spid="1405954" grpId="1" bldLvl="0" animBg="1"/>
      <p:bldP spid="7171" grpId="0"/>
      <p:bldP spid="7171" grpId="1"/>
      <p:bldP spid="717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椭圆 28"/>
          <p:cNvSpPr>
            <a:spLocks noChangeArrowheads="1"/>
          </p:cNvSpPr>
          <p:nvPr/>
        </p:nvSpPr>
        <p:spPr bwMode="auto">
          <a:xfrm>
            <a:off x="1452563" y="295275"/>
            <a:ext cx="928687" cy="5080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9A4A7"/>
            </a:solidFill>
            <a:round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8195" name="文本框 1"/>
          <p:cNvSpPr txBox="1">
            <a:spLocks noChangeArrowheads="1"/>
          </p:cNvSpPr>
          <p:nvPr/>
        </p:nvSpPr>
        <p:spPr bwMode="auto">
          <a:xfrm>
            <a:off x="2536825" y="300038"/>
            <a:ext cx="620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Read the article again and complete the chart.</a:t>
            </a:r>
          </a:p>
        </p:txBody>
      </p:sp>
      <p:graphicFrame>
        <p:nvGraphicFramePr>
          <p:cNvPr id="8196" name="内容占位符 8195"/>
          <p:cNvGraphicFramePr>
            <a:graphicFrameLocks noGrp="1"/>
          </p:cNvGraphicFramePr>
          <p:nvPr>
            <p:ph idx="4294967295"/>
          </p:nvPr>
        </p:nvGraphicFramePr>
        <p:xfrm>
          <a:off x="273050" y="1600200"/>
          <a:ext cx="7994650" cy="4120346"/>
        </p:xfrm>
        <a:graphic>
          <a:graphicData uri="http://schemas.openxmlformats.org/drawingml/2006/table">
            <a:tbl>
              <a:tblPr/>
              <a:tblGrid>
                <a:gridCol w="195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253"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5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Paragraph 1</a:t>
                      </a:r>
                    </a:p>
                  </a:txBody>
                  <a:tcPr marL="90773" marR="90773" marT="38812" marB="38812">
                    <a:lnL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BBD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5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Paragraphs 2</a:t>
                      </a: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BBD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5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Paragraph 1&amp;3</a:t>
                      </a: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BBD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383"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List four dangers for climbers</a:t>
                      </a:r>
                    </a:p>
                  </a:txBody>
                  <a:tcPr marL="90773" marR="90773" marT="38812" marB="38812">
                    <a:lnL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List three achievements</a:t>
                      </a: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List four comparisons</a:t>
                      </a:r>
                      <a:endParaRPr lang="en-US" altLang="x-none" sz="2800" b="1" dirty="0">
                        <a:latin typeface="Times New Roman" panose="02020603050405020304" pitchFamily="18" charset="0"/>
                      </a:endParaRP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527"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endParaRPr lang="en-US" altLang="x-none" sz="24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 thick </a:t>
                      </a:r>
                    </a:p>
                    <a:p>
                      <a:pPr marL="0" lvl="0" indent="0">
                        <a:lnSpc>
                          <a:spcPct val="60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   clouds</a:t>
                      </a:r>
                    </a:p>
                  </a:txBody>
                  <a:tcPr marL="90773" marR="90773" marT="38812" marB="38812">
                    <a:lnL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ts val="2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1.1953-Tenzing Norgay and Edmund Hillary were the first </a:t>
                      </a:r>
                    </a:p>
                    <a:p>
                      <a:pPr marL="0" lvl="0" indent="0">
                        <a:lnSpc>
                          <a:spcPts val="2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to reach the top</a:t>
                      </a: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266700" lvl="0" indent="-266700" algn="l" defTabSz="288925" eaLnBrk="1" fontAlgn="base" latinLnBrk="0" hangingPunct="1">
                        <a:lnSpc>
                          <a:spcPct val="9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2" charset="2"/>
                        <a:buChar char=""/>
                        <a:defRPr sz="2800" kern="1200">
                          <a:solidFill>
                            <a:schemeClr val="accent2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266700" lvl="1" indent="-266700" algn="l" defTabSz="288925" eaLnBrk="1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Font typeface="Calibri" panose="020F0502020204030204"/>
                        <a:buChar char=" "/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361950" lvl="2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506730" lvl="3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650875" lvl="4" indent="-73025" algn="l" defTabSz="288925" eaLnBrk="1" latinLnBrk="0" hangingPunct="1">
                        <a:lnSpc>
                          <a:spcPct val="90000"/>
                        </a:lnSpc>
                        <a:spcBef>
                          <a:spcPts val="165"/>
                        </a:spcBef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F7F7F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85000"/>
                        </a:lnSpc>
                        <a:spcBef>
                          <a:spcPct val="0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altLang="x-none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 most dangerous sport</a:t>
                      </a:r>
                    </a:p>
                  </a:txBody>
                  <a:tcPr marL="90773" marR="90773" marT="38812" marB="38812">
                    <a:lnL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5F5F5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F4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4" name="矩形 231443"/>
          <p:cNvSpPr>
            <a:spLocks noChangeArrowheads="1"/>
          </p:cNvSpPr>
          <p:nvPr/>
        </p:nvSpPr>
        <p:spPr bwMode="auto">
          <a:xfrm>
            <a:off x="5359400" y="3378200"/>
            <a:ext cx="3048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2. most popular place</a:t>
            </a:r>
          </a:p>
        </p:txBody>
      </p:sp>
      <p:sp>
        <p:nvSpPr>
          <p:cNvPr id="8215" name="矩形 231444"/>
          <p:cNvSpPr>
            <a:spLocks noChangeArrowheads="1"/>
          </p:cNvSpPr>
          <p:nvPr/>
        </p:nvSpPr>
        <p:spPr bwMode="auto">
          <a:xfrm>
            <a:off x="612775" y="4173538"/>
            <a:ext cx="18161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4. freezing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weather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conditions</a:t>
            </a:r>
          </a:p>
        </p:txBody>
      </p:sp>
      <p:sp>
        <p:nvSpPr>
          <p:cNvPr id="8216" name="矩形 231445"/>
          <p:cNvSpPr>
            <a:spLocks noChangeArrowheads="1"/>
          </p:cNvSpPr>
          <p:nvPr/>
        </p:nvSpPr>
        <p:spPr bwMode="auto">
          <a:xfrm>
            <a:off x="2635250" y="4054475"/>
            <a:ext cx="2895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2. 1960-the first Chinese team reached the top</a:t>
            </a:r>
          </a:p>
        </p:txBody>
      </p:sp>
      <p:sp>
        <p:nvSpPr>
          <p:cNvPr id="8217" name="矩形 231446"/>
          <p:cNvSpPr>
            <a:spLocks noChangeArrowheads="1"/>
          </p:cNvSpPr>
          <p:nvPr/>
        </p:nvSpPr>
        <p:spPr bwMode="auto">
          <a:xfrm>
            <a:off x="5359400" y="4635500"/>
            <a:ext cx="35814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4. even more serious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difficulties</a:t>
            </a:r>
          </a:p>
        </p:txBody>
      </p:sp>
      <p:sp>
        <p:nvSpPr>
          <p:cNvPr id="8218" name="矩形 231447"/>
          <p:cNvSpPr>
            <a:spLocks noChangeArrowheads="1"/>
          </p:cNvSpPr>
          <p:nvPr/>
        </p:nvSpPr>
        <p:spPr bwMode="auto">
          <a:xfrm>
            <a:off x="596900" y="4957763"/>
            <a:ext cx="1368425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5. heavy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storms</a:t>
            </a:r>
          </a:p>
        </p:txBody>
      </p:sp>
      <p:sp>
        <p:nvSpPr>
          <p:cNvPr id="8219" name="矩形 231448"/>
          <p:cNvSpPr>
            <a:spLocks noChangeArrowheads="1"/>
          </p:cNvSpPr>
          <p:nvPr/>
        </p:nvSpPr>
        <p:spPr bwMode="auto">
          <a:xfrm>
            <a:off x="2662238" y="4851400"/>
            <a:ext cx="25908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3. 1975- Junko Tabei from Japan was the first woman to reach the top</a:t>
            </a:r>
          </a:p>
        </p:txBody>
      </p:sp>
      <p:sp>
        <p:nvSpPr>
          <p:cNvPr id="8220" name="矩形 231450"/>
          <p:cNvSpPr>
            <a:spLocks noChangeArrowheads="1"/>
          </p:cNvSpPr>
          <p:nvPr/>
        </p:nvSpPr>
        <p:spPr bwMode="auto">
          <a:xfrm>
            <a:off x="609600" y="3763963"/>
            <a:ext cx="24384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3. hard snow</a:t>
            </a:r>
          </a:p>
        </p:txBody>
      </p:sp>
      <p:sp>
        <p:nvSpPr>
          <p:cNvPr id="8221" name="矩形 231451"/>
          <p:cNvSpPr>
            <a:spLocks noChangeArrowheads="1"/>
          </p:cNvSpPr>
          <p:nvPr/>
        </p:nvSpPr>
        <p:spPr bwMode="auto">
          <a:xfrm>
            <a:off x="606425" y="5535613"/>
            <a:ext cx="1577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6. hard to      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breathe</a:t>
            </a:r>
          </a:p>
        </p:txBody>
      </p:sp>
      <p:sp>
        <p:nvSpPr>
          <p:cNvPr id="8222" name="矩形 231452"/>
          <p:cNvSpPr>
            <a:spLocks noChangeArrowheads="1"/>
          </p:cNvSpPr>
          <p:nvPr/>
        </p:nvSpPr>
        <p:spPr bwMode="auto">
          <a:xfrm>
            <a:off x="5359400" y="398145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3. the highest and is the </a:t>
            </a:r>
          </a:p>
          <a:p>
            <a:pPr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most famous. </a:t>
            </a:r>
          </a:p>
        </p:txBody>
      </p:sp>
      <p:sp>
        <p:nvSpPr>
          <p:cNvPr id="8223" name="矩形 231453"/>
          <p:cNvSpPr>
            <a:spLocks noChangeArrowheads="1"/>
          </p:cNvSpPr>
          <p:nvPr/>
        </p:nvSpPr>
        <p:spPr bwMode="auto">
          <a:xfrm>
            <a:off x="609600" y="3382963"/>
            <a:ext cx="24384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very high</a:t>
            </a:r>
          </a:p>
        </p:txBody>
      </p:sp>
      <p:sp>
        <p:nvSpPr>
          <p:cNvPr id="8224" name="矩形 231454"/>
          <p:cNvSpPr>
            <a:spLocks noChangeArrowheads="1"/>
          </p:cNvSpPr>
          <p:nvPr/>
        </p:nvSpPr>
        <p:spPr bwMode="auto">
          <a:xfrm>
            <a:off x="5372100" y="5329238"/>
            <a:ext cx="28956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5. stronger than the </a:t>
            </a:r>
          </a:p>
          <a:p>
            <a:pPr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forces of 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4" grpId="1" bldLvl="0" animBg="1"/>
      <p:bldP spid="8195" grpId="0"/>
      <p:bldP spid="8195" grpId="1"/>
      <p:bldP spid="8214" grpId="0"/>
      <p:bldP spid="8215" grpId="0"/>
      <p:bldP spid="8216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椭圆 28"/>
          <p:cNvSpPr>
            <a:spLocks noChangeArrowheads="1"/>
          </p:cNvSpPr>
          <p:nvPr/>
        </p:nvSpPr>
        <p:spPr bwMode="auto">
          <a:xfrm>
            <a:off x="1477963" y="295275"/>
            <a:ext cx="928687" cy="5080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89A4A7"/>
            </a:solidFill>
            <a:round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3c</a:t>
            </a:r>
          </a:p>
        </p:txBody>
      </p:sp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2514600" y="137319"/>
            <a:ext cx="63563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Answer the questions using information from the article.</a:t>
            </a:r>
          </a:p>
        </p:txBody>
      </p:sp>
      <p:sp>
        <p:nvSpPr>
          <p:cNvPr id="9220" name="矩形 99334"/>
          <p:cNvSpPr>
            <a:spLocks noChangeArrowheads="1"/>
          </p:cNvSpPr>
          <p:nvPr/>
        </p:nvSpPr>
        <p:spPr bwMode="auto">
          <a:xfrm>
            <a:off x="546100" y="1489075"/>
            <a:ext cx="8610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Where are the Himalayas?</a:t>
            </a: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How high is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Qomolangma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文本框 99335"/>
          <p:cNvSpPr txBox="1">
            <a:spLocks noChangeArrowheads="1"/>
          </p:cNvSpPr>
          <p:nvPr/>
        </p:nvSpPr>
        <p:spPr bwMode="auto">
          <a:xfrm>
            <a:off x="1016000" y="2044700"/>
            <a:ext cx="7620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run along the southwestern part of China.</a:t>
            </a:r>
          </a:p>
        </p:txBody>
      </p:sp>
      <p:sp>
        <p:nvSpPr>
          <p:cNvPr id="9222" name="文本框 99336"/>
          <p:cNvSpPr txBox="1">
            <a:spLocks noChangeArrowheads="1"/>
          </p:cNvSpPr>
          <p:nvPr/>
        </p:nvSpPr>
        <p:spPr bwMode="auto">
          <a:xfrm>
            <a:off x="1028700" y="3825875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is 8,844.43 meters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8" grpId="1" bldLvl="0" animBg="1"/>
      <p:bldP spid="9219" grpId="0"/>
      <p:bldP spid="9219" grpId="1"/>
      <p:bldP spid="9220" grpId="0"/>
      <p:bldP spid="9221" grpId="0"/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矩形 102403"/>
          <p:cNvSpPr>
            <a:spLocks noChangeArrowheads="1"/>
          </p:cNvSpPr>
          <p:nvPr/>
        </p:nvSpPr>
        <p:spPr bwMode="auto">
          <a:xfrm>
            <a:off x="292100" y="1238250"/>
            <a:ext cx="8610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Why do so many people try to climb this </a:t>
            </a: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mountain even though it is dangerous?</a:t>
            </a: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None/>
            </a:pP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What does the spirit of the climbers tell  </a:t>
            </a:r>
          </a:p>
          <a:p>
            <a:pPr marL="342900" indent="-34290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us?</a:t>
            </a:r>
          </a:p>
        </p:txBody>
      </p:sp>
      <p:sp>
        <p:nvSpPr>
          <p:cNvPr id="10243" name="文本框 102404"/>
          <p:cNvSpPr txBox="1">
            <a:spLocks noChangeArrowheads="1"/>
          </p:cNvSpPr>
          <p:nvPr/>
        </p:nvSpPr>
        <p:spPr bwMode="auto">
          <a:xfrm>
            <a:off x="850900" y="2298700"/>
            <a:ext cx="7315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people want to challenge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themselves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in the face of difficulties.</a:t>
            </a:r>
          </a:p>
        </p:txBody>
      </p:sp>
      <p:sp>
        <p:nvSpPr>
          <p:cNvPr id="10244" name="文本框 102405"/>
          <p:cNvSpPr txBox="1">
            <a:spLocks noChangeArrowheads="1"/>
          </p:cNvSpPr>
          <p:nvPr/>
        </p:nvSpPr>
        <p:spPr bwMode="auto">
          <a:xfrm>
            <a:off x="774700" y="4470400"/>
            <a:ext cx="79248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spirit of the climbers tells us that we should never give up trying to achieve our dreams.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0050" name="矩形 1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9213" y="914400"/>
            <a:ext cx="38068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0051" name="文本框 44035"/>
          <p:cNvSpPr txBox="1">
            <a:spLocks noChangeArrowheads="1"/>
          </p:cNvSpPr>
          <p:nvPr/>
        </p:nvSpPr>
        <p:spPr bwMode="auto">
          <a:xfrm>
            <a:off x="1052513" y="2484438"/>
            <a:ext cx="7200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形容词和副词的比较级和最高级</a:t>
            </a:r>
          </a:p>
        </p:txBody>
      </p:sp>
      <p:sp>
        <p:nvSpPr>
          <p:cNvPr id="1410052" name="文本框 2"/>
          <p:cNvSpPr txBox="1">
            <a:spLocks noChangeArrowheads="1"/>
          </p:cNvSpPr>
          <p:nvPr/>
        </p:nvSpPr>
        <p:spPr bwMode="auto">
          <a:xfrm>
            <a:off x="941388" y="2946400"/>
            <a:ext cx="7453312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形容词和副词的比较级和最高级（规则变化）</a:t>
            </a:r>
          </a:p>
          <a:p>
            <a:pPr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单音节词和少数多音节词</a:t>
            </a:r>
          </a:p>
          <a:p>
            <a:pPr algn="ctr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一般在词尾加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原级                   比较级                    最高级</a:t>
            </a:r>
          </a:p>
          <a:p>
            <a:pPr>
              <a:lnSpc>
                <a:spcPct val="1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high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3376613" y="5713413"/>
            <a:ext cx="5329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high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sz="2800" b="1" dirty="0">
                <a:latin typeface="Times New Roman" panose="02020603050405020304" pitchFamily="18" charset="0"/>
              </a:rPr>
              <a:t>                    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high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1270" name="矩形 6"/>
          <p:cNvSpPr>
            <a:spLocks noChangeArrowheads="1"/>
          </p:cNvSpPr>
          <p:nvPr/>
        </p:nvSpPr>
        <p:spPr bwMode="auto">
          <a:xfrm>
            <a:off x="2855913" y="8345488"/>
            <a:ext cx="5473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slow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  </a:t>
            </a:r>
            <a:r>
              <a:rPr lang="en-US" sz="2800" b="1">
                <a:latin typeface="Times New Roman" panose="02020603050405020304" pitchFamily="18" charset="0"/>
              </a:rPr>
              <a:t>                    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slow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410055" name="矩形 7"/>
          <p:cNvSpPr>
            <a:spLocks noChangeArrowheads="1"/>
          </p:cNvSpPr>
          <p:nvPr/>
        </p:nvSpPr>
        <p:spPr bwMode="auto">
          <a:xfrm>
            <a:off x="2589213" y="3648075"/>
            <a:ext cx="4176712" cy="10795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文本框 45064"/>
          <p:cNvSpPr txBox="1">
            <a:spLocks noChangeArrowheads="1"/>
          </p:cNvSpPr>
          <p:nvPr/>
        </p:nvSpPr>
        <p:spPr bwMode="auto">
          <a:xfrm>
            <a:off x="1081088" y="1638300"/>
            <a:ext cx="7339012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原级                   比较级                    最高级</a:t>
            </a:r>
          </a:p>
          <a:p>
            <a:pPr>
              <a:lnSpc>
                <a:spcPct val="1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strong</a:t>
            </a:r>
          </a:p>
          <a:p>
            <a:pPr>
              <a:lnSpc>
                <a:spcPct val="1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</a:p>
          <a:p>
            <a:pPr>
              <a:lnSpc>
                <a:spcPct val="1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slow	</a:t>
            </a:r>
          </a:p>
        </p:txBody>
      </p:sp>
      <p:sp>
        <p:nvSpPr>
          <p:cNvPr id="12291" name="矩形 45060"/>
          <p:cNvSpPr>
            <a:spLocks noChangeArrowheads="1"/>
          </p:cNvSpPr>
          <p:nvPr/>
        </p:nvSpPr>
        <p:spPr bwMode="auto">
          <a:xfrm>
            <a:off x="3490913" y="2525713"/>
            <a:ext cx="561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strong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 </a:t>
            </a:r>
            <a:r>
              <a:rPr lang="en-US" sz="2800" b="1">
                <a:latin typeface="Times New Roman" panose="02020603050405020304" pitchFamily="18" charset="0"/>
              </a:rPr>
              <a:t>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strong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2292" name="矩形 45061"/>
          <p:cNvSpPr>
            <a:spLocks noChangeArrowheads="1"/>
          </p:cNvSpPr>
          <p:nvPr/>
        </p:nvSpPr>
        <p:spPr bwMode="auto">
          <a:xfrm>
            <a:off x="3478213" y="3343275"/>
            <a:ext cx="4968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sz="2800" b="1">
                <a:solidFill>
                  <a:srgbClr val="F21C45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b="1">
                <a:latin typeface="Times New Roman" panose="02020603050405020304" pitchFamily="18" charset="0"/>
              </a:rPr>
              <a:t>    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12293" name="矩形 45062"/>
          <p:cNvSpPr>
            <a:spLocks noChangeArrowheads="1"/>
          </p:cNvSpPr>
          <p:nvPr/>
        </p:nvSpPr>
        <p:spPr bwMode="auto">
          <a:xfrm>
            <a:off x="3478213" y="4205288"/>
            <a:ext cx="5473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slow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er  </a:t>
            </a:r>
            <a:r>
              <a:rPr lang="en-US" sz="2800" b="1">
                <a:latin typeface="Times New Roman" panose="02020603050405020304" pitchFamily="18" charset="0"/>
              </a:rPr>
              <a:t>                  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slow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748</Words>
  <Application>Microsoft Office PowerPoint</Application>
  <PresentationFormat>全屏显示(4:3)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D23012EFAE29453B92671F812CB466CF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