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478" r:id="rId3"/>
    <p:sldId id="599" r:id="rId4"/>
    <p:sldId id="413" r:id="rId5"/>
    <p:sldId id="410" r:id="rId6"/>
    <p:sldId id="310" r:id="rId7"/>
    <p:sldId id="671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404" r:id="rId18"/>
    <p:sldId id="362" r:id="rId19"/>
    <p:sldId id="643" r:id="rId20"/>
    <p:sldId id="718" r:id="rId21"/>
    <p:sldId id="720" r:id="rId22"/>
    <p:sldId id="722" r:id="rId23"/>
    <p:sldId id="724" r:id="rId24"/>
    <p:sldId id="726" r:id="rId25"/>
    <p:sldId id="657" r:id="rId26"/>
    <p:sldId id="319" r:id="rId27"/>
    <p:sldId id="359" r:id="rId28"/>
    <p:sldId id="261" r:id="rId29"/>
  </p:sldIdLst>
  <p:sldSz cx="12192000" cy="6858000"/>
  <p:notesSz cx="6858000" cy="9144000"/>
  <p:embeddedFontLst>
    <p:embeddedFont>
      <p:font typeface="黑体" panose="020106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胡晓波真帅体" panose="02010600030101010101" charset="-122"/>
      <p:regular r:id="rId38"/>
    </p:embeddedFont>
    <p:embeddedFont>
      <p:font typeface="等线" panose="02010600030101010101" pitchFamily="2" charset="-122"/>
      <p:regular r:id="rId39"/>
      <p:bold r:id="rId40"/>
    </p:embeddedFont>
    <p:embeddedFont>
      <p:font typeface="楷体" panose="02010609060101010101" pitchFamily="49" charset="-122"/>
      <p:regular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9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999FFBB-14C0-463C-A20D-D7FC5C965D7B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793563ED-C5A2-4ACE-8374-8B3460E5CB0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0"/>
          <p:cNvSpPr>
            <a:spLocks noChangeArrowheads="1"/>
          </p:cNvSpPr>
          <p:nvPr userDrawn="1"/>
        </p:nvSpPr>
        <p:spPr bwMode="auto">
          <a:xfrm flipH="1">
            <a:off x="-653541" y="-584888"/>
            <a:ext cx="1307082" cy="1307796"/>
          </a:xfrm>
          <a:prstGeom prst="ellipse">
            <a:avLst/>
          </a:pr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0" hasCustomPrompt="1"/>
          </p:nvPr>
        </p:nvSpPr>
        <p:spPr>
          <a:xfrm>
            <a:off x="653541" y="381992"/>
            <a:ext cx="3173413" cy="40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59CC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45" name="矩形: 圆角 44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359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2" Type="http://schemas.microsoft.com/office/2007/relationships/media" Target="../media/media4.mp4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大象, 户外, 象, 动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9840" cy="6858000"/>
          </a:xfrm>
          <a:prstGeom prst="rect">
            <a:avLst/>
          </a:prstGeom>
        </p:spPr>
      </p:pic>
      <p:pic>
        <p:nvPicPr>
          <p:cNvPr id="6" name="图片 5" descr="53"/>
          <p:cNvPicPr>
            <a:picLocks noChangeAspect="1"/>
          </p:cNvPicPr>
          <p:nvPr/>
        </p:nvPicPr>
        <p:blipFill>
          <a:blip r:embed="rId3"/>
          <a:srcRect l="65532" t="100000" r="2631" b="-8016"/>
          <a:stretch>
            <a:fillRect/>
          </a:stretch>
        </p:blipFill>
        <p:spPr>
          <a:xfrm>
            <a:off x="3347319" y="6858635"/>
            <a:ext cx="1482590" cy="54975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95" h="866">
                <a:moveTo>
                  <a:pt x="0" y="0"/>
                </a:moveTo>
                <a:lnTo>
                  <a:pt x="2228" y="0"/>
                </a:lnTo>
                <a:lnTo>
                  <a:pt x="2228" y="20"/>
                </a:lnTo>
                <a:cubicBezTo>
                  <a:pt x="2234" y="299"/>
                  <a:pt x="2255" y="581"/>
                  <a:pt x="2295" y="866"/>
                </a:cubicBezTo>
                <a:lnTo>
                  <a:pt x="50" y="470"/>
                </a:lnTo>
                <a:cubicBezTo>
                  <a:pt x="32" y="343"/>
                  <a:pt x="18" y="217"/>
                  <a:pt x="7" y="92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任意多边形 22"/>
          <p:cNvSpPr/>
          <p:nvPr/>
        </p:nvSpPr>
        <p:spPr>
          <a:xfrm rot="16800000">
            <a:off x="944884" y="2456264"/>
            <a:ext cx="7229913" cy="1944928"/>
          </a:xfrm>
          <a:custGeom>
            <a:avLst/>
            <a:gdLst>
              <a:gd name="adj1" fmla="val 12500"/>
              <a:gd name="adj2" fmla="val 0"/>
              <a:gd name="a1" fmla="pin 0 adj1 20000"/>
              <a:gd name="a2" fmla="pin -10000 adj2 10000"/>
              <a:gd name="y1" fmla="*/ h a1 100000"/>
              <a:gd name="dy2" fmla="*/ y1 10 3"/>
              <a:gd name="y2" fmla="+- y1 0 dy2"/>
              <a:gd name="y3" fmla="+- y1 dy2 0"/>
              <a:gd name="y4" fmla="+- b 0 y1"/>
              <a:gd name="y5" fmla="+- y4 0 dy2"/>
              <a:gd name="y6" fmla="+- y4 dy2 0"/>
              <a:gd name="dx1" fmla="*/ w a2 100000"/>
              <a:gd name="of2" fmla="*/ w a2 50000"/>
              <a:gd name="x1" fmla="abs dx1"/>
              <a:gd name="dx2" fmla="?: of2 0 of2"/>
              <a:gd name="x2" fmla="+- l 0 dx2"/>
              <a:gd name="dx5" fmla="?: of2 of2 0"/>
              <a:gd name="x5" fmla="+- r 0 dx5"/>
              <a:gd name="dx3" fmla="+/ dx2 x5 3"/>
              <a:gd name="x3" fmla="+- x2 dx3 0"/>
              <a:gd name="x4" fmla="+/ x3 x5 2"/>
              <a:gd name="x6" fmla="+- l dx5 0"/>
              <a:gd name="x10" fmla="+- r dx2 0"/>
              <a:gd name="x7" fmla="+- x6 dx3 0"/>
              <a:gd name="x8" fmla="+/ x7 x10 2"/>
              <a:gd name="x9" fmla="+- r 0 x1"/>
              <a:gd name="xAdj" fmla="+- hc dx1 0"/>
              <a:gd name="xAdj2" fmla="+- hc 0 dx1"/>
              <a:gd name="il" fmla="max x2 x6"/>
              <a:gd name="ir" fmla="min x5 x10"/>
              <a:gd name="it" fmla="*/ h a1 50000"/>
              <a:gd name="ib" fmla="+- b 0 it"/>
            </a:gdLst>
            <a:ahLst/>
            <a:cxnLst>
              <a:cxn ang="cd4">
                <a:pos x="xAdj2" y="y1"/>
              </a:cxn>
              <a:cxn ang="cd2">
                <a:pos x="x1" y="vc"/>
              </a:cxn>
              <a:cxn ang="3">
                <a:pos x="xAdj" y="y4"/>
              </a:cxn>
              <a:cxn ang="0">
                <a:pos x="x9" y="vc"/>
              </a:cxn>
            </a:cxnLst>
            <a:rect l="l" t="t" r="r" b="b"/>
            <a:pathLst>
              <a:path w="11386" h="3011">
                <a:moveTo>
                  <a:pt x="2316" y="0"/>
                </a:moveTo>
                <a:cubicBezTo>
                  <a:pt x="5195" y="-1"/>
                  <a:pt x="8075" y="1200"/>
                  <a:pt x="10954" y="526"/>
                </a:cubicBezTo>
                <a:lnTo>
                  <a:pt x="11002" y="515"/>
                </a:lnTo>
                <a:lnTo>
                  <a:pt x="11386" y="2691"/>
                </a:lnTo>
                <a:lnTo>
                  <a:pt x="11356" y="2700"/>
                </a:lnTo>
                <a:cubicBezTo>
                  <a:pt x="7704" y="3784"/>
                  <a:pt x="4052" y="1622"/>
                  <a:pt x="400" y="2492"/>
                </a:cubicBezTo>
                <a:lnTo>
                  <a:pt x="384" y="2496"/>
                </a:lnTo>
                <a:lnTo>
                  <a:pt x="0" y="320"/>
                </a:lnTo>
                <a:lnTo>
                  <a:pt x="35" y="309"/>
                </a:lnTo>
                <a:cubicBezTo>
                  <a:pt x="796" y="84"/>
                  <a:pt x="1556" y="0"/>
                  <a:pt x="2316" y="0"/>
                </a:cubicBezTo>
                <a:close/>
              </a:path>
            </a:pathLst>
          </a:cu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任意多边形 45"/>
          <p:cNvSpPr/>
          <p:nvPr/>
        </p:nvSpPr>
        <p:spPr>
          <a:xfrm rot="4800000" flipH="1">
            <a:off x="3477108" y="4293647"/>
            <a:ext cx="3735854" cy="1959387"/>
          </a:xfrm>
          <a:custGeom>
            <a:avLst/>
            <a:gdLst>
              <a:gd name="adj1" fmla="val 12500"/>
              <a:gd name="adj2" fmla="val 0"/>
              <a:gd name="a1" fmla="pin 0 adj1 20000"/>
              <a:gd name="a2" fmla="pin -10000 adj2 10000"/>
              <a:gd name="y1" fmla="*/ h a1 100000"/>
              <a:gd name="dy2" fmla="*/ y1 10 3"/>
              <a:gd name="y2" fmla="+- y1 0 dy2"/>
              <a:gd name="y3" fmla="+- y1 dy2 0"/>
              <a:gd name="y4" fmla="+- b 0 y1"/>
              <a:gd name="y5" fmla="+- y4 0 dy2"/>
              <a:gd name="y6" fmla="+- y4 dy2 0"/>
              <a:gd name="dx1" fmla="*/ w a2 100000"/>
              <a:gd name="of2" fmla="*/ w a2 50000"/>
              <a:gd name="x1" fmla="abs dx1"/>
              <a:gd name="dx2" fmla="?: of2 0 of2"/>
              <a:gd name="x2" fmla="+- l 0 dx2"/>
              <a:gd name="dx5" fmla="?: of2 of2 0"/>
              <a:gd name="x5" fmla="+- r 0 dx5"/>
              <a:gd name="dx3" fmla="+/ dx2 x5 3"/>
              <a:gd name="x3" fmla="+- x2 dx3 0"/>
              <a:gd name="x4" fmla="+/ x3 x5 2"/>
              <a:gd name="x6" fmla="+- l dx5 0"/>
              <a:gd name="x10" fmla="+- r dx2 0"/>
              <a:gd name="x7" fmla="+- x6 dx3 0"/>
              <a:gd name="x8" fmla="+/ x7 x10 2"/>
              <a:gd name="x9" fmla="+- r 0 x1"/>
              <a:gd name="xAdj" fmla="+- hc dx1 0"/>
              <a:gd name="xAdj2" fmla="+- hc 0 dx1"/>
              <a:gd name="il" fmla="max x2 x6"/>
              <a:gd name="ir" fmla="min x5 x10"/>
              <a:gd name="it" fmla="*/ h a1 50000"/>
              <a:gd name="ib" fmla="+- b 0 it"/>
            </a:gdLst>
            <a:ahLst/>
            <a:cxnLst>
              <a:cxn ang="cd4">
                <a:pos x="xAdj2" y="y1"/>
              </a:cxn>
              <a:cxn ang="cd2">
                <a:pos x="x1" y="vc"/>
              </a:cxn>
              <a:cxn ang="3">
                <a:pos x="xAdj" y="y4"/>
              </a:cxn>
              <a:cxn ang="0">
                <a:pos x="x9" y="vc"/>
              </a:cxn>
            </a:cxnLst>
            <a:rect l="l" t="t" r="r" b="b"/>
            <a:pathLst>
              <a:path w="7001" h="3877">
                <a:moveTo>
                  <a:pt x="0" y="0"/>
                </a:moveTo>
                <a:lnTo>
                  <a:pt x="71" y="400"/>
                </a:lnTo>
                <a:lnTo>
                  <a:pt x="87" y="396"/>
                </a:lnTo>
                <a:cubicBezTo>
                  <a:pt x="2347" y="-143"/>
                  <a:pt x="4608" y="480"/>
                  <a:pt x="6869" y="776"/>
                </a:cubicBezTo>
                <a:lnTo>
                  <a:pt x="7001" y="793"/>
                </a:lnTo>
                <a:lnTo>
                  <a:pt x="6883" y="854"/>
                </a:lnTo>
                <a:cubicBezTo>
                  <a:pt x="4860" y="1905"/>
                  <a:pt x="2948" y="3264"/>
                  <a:pt x="640" y="3531"/>
                </a:cubicBezTo>
                <a:lnTo>
                  <a:pt x="623" y="3533"/>
                </a:lnTo>
                <a:lnTo>
                  <a:pt x="684" y="3877"/>
                </a:lnTo>
                <a:lnTo>
                  <a:pt x="684" y="387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 33"/>
          <p:cNvSpPr>
            <a:spLocks noChangeAspect="1"/>
          </p:cNvSpPr>
          <p:nvPr/>
        </p:nvSpPr>
        <p:spPr>
          <a:xfrm rot="16800000">
            <a:off x="11279558" y="5864104"/>
            <a:ext cx="1640055" cy="449383"/>
          </a:xfrm>
          <a:custGeom>
            <a:avLst/>
            <a:gdLst>
              <a:gd name="adj1" fmla="val 12500"/>
              <a:gd name="adj2" fmla="val 0"/>
              <a:gd name="a1" fmla="pin 0 adj1 20000"/>
              <a:gd name="a2" fmla="pin -10000 adj2 10000"/>
              <a:gd name="y1" fmla="*/ h a1 100000"/>
              <a:gd name="dy2" fmla="*/ y1 10 3"/>
              <a:gd name="y2" fmla="+- y1 0 dy2"/>
              <a:gd name="y3" fmla="+- y1 dy2 0"/>
              <a:gd name="y4" fmla="+- b 0 y1"/>
              <a:gd name="y5" fmla="+- y4 0 dy2"/>
              <a:gd name="y6" fmla="+- y4 dy2 0"/>
              <a:gd name="dx1" fmla="*/ w a2 100000"/>
              <a:gd name="of2" fmla="*/ w a2 50000"/>
              <a:gd name="x1" fmla="abs dx1"/>
              <a:gd name="dx2" fmla="?: of2 0 of2"/>
              <a:gd name="x2" fmla="+- l 0 dx2"/>
              <a:gd name="dx5" fmla="?: of2 of2 0"/>
              <a:gd name="x5" fmla="+- r 0 dx5"/>
              <a:gd name="dx3" fmla="+/ dx2 x5 3"/>
              <a:gd name="x3" fmla="+- x2 dx3 0"/>
              <a:gd name="x4" fmla="+/ x3 x5 2"/>
              <a:gd name="x6" fmla="+- l dx5 0"/>
              <a:gd name="x10" fmla="+- r dx2 0"/>
              <a:gd name="x7" fmla="+- x6 dx3 0"/>
              <a:gd name="x8" fmla="+/ x7 x10 2"/>
              <a:gd name="x9" fmla="+- r 0 x1"/>
              <a:gd name="xAdj" fmla="+- hc dx1 0"/>
              <a:gd name="xAdj2" fmla="+- hc 0 dx1"/>
              <a:gd name="il" fmla="max x2 x6"/>
              <a:gd name="ir" fmla="min x5 x10"/>
              <a:gd name="it" fmla="*/ h a1 50000"/>
              <a:gd name="ib" fmla="+- b 0 it"/>
            </a:gdLst>
            <a:ahLst/>
            <a:cxnLst>
              <a:cxn ang="cd4">
                <a:pos x="xAdj2" y="y1"/>
              </a:cxn>
              <a:cxn ang="cd2">
                <a:pos x="x1" y="vc"/>
              </a:cxn>
              <a:cxn ang="3">
                <a:pos x="xAdj" y="y4"/>
              </a:cxn>
              <a:cxn ang="0">
                <a:pos x="x9" y="vc"/>
              </a:cxn>
            </a:cxnLst>
            <a:rect l="l" t="t" r="r" b="b"/>
            <a:pathLst>
              <a:path w="2583" h="708">
                <a:moveTo>
                  <a:pt x="293" y="0"/>
                </a:moveTo>
                <a:cubicBezTo>
                  <a:pt x="307" y="0"/>
                  <a:pt x="321" y="0"/>
                  <a:pt x="334" y="0"/>
                </a:cubicBezTo>
                <a:cubicBezTo>
                  <a:pt x="1076" y="6"/>
                  <a:pt x="1817" y="206"/>
                  <a:pt x="2558" y="272"/>
                </a:cubicBezTo>
                <a:lnTo>
                  <a:pt x="2583" y="274"/>
                </a:lnTo>
                <a:lnTo>
                  <a:pt x="123" y="708"/>
                </a:lnTo>
                <a:lnTo>
                  <a:pt x="0" y="12"/>
                </a:lnTo>
                <a:lnTo>
                  <a:pt x="6" y="11"/>
                </a:lnTo>
                <a:cubicBezTo>
                  <a:pt x="102" y="4"/>
                  <a:pt x="198" y="0"/>
                  <a:pt x="293" y="0"/>
                </a:cubicBezTo>
                <a:close/>
              </a:path>
            </a:pathLst>
          </a:cu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831746" y="1906467"/>
            <a:ext cx="6706627" cy="2714403"/>
            <a:chOff x="6780797" y="1905338"/>
            <a:chExt cx="4620292" cy="2714630"/>
          </a:xfrm>
        </p:grpSpPr>
        <p:sp>
          <p:nvSpPr>
            <p:cNvPr id="13" name="矩形 259"/>
            <p:cNvSpPr>
              <a:spLocks noChangeArrowheads="1"/>
            </p:cNvSpPr>
            <p:nvPr/>
          </p:nvSpPr>
          <p:spPr bwMode="auto">
            <a:xfrm>
              <a:off x="6799604" y="2435622"/>
              <a:ext cx="4364025" cy="1477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300" dirty="0">
                  <a:gradFill flip="none" rotWithShape="1">
                    <a:gsLst>
                      <a:gs pos="0">
                        <a:srgbClr val="5EE2B2"/>
                      </a:gs>
                      <a:gs pos="100000">
                        <a:srgbClr val="4AC0C1"/>
                      </a:gs>
                    </a:gsLst>
                    <a:lin ang="2700000" scaled="1"/>
                    <a:tileRect/>
                  </a:gradFill>
                  <a:latin typeface="胡晓波真帅体" panose="02010600030101010101" pitchFamily="2" charset="-122"/>
                  <a:ea typeface="胡晓波真帅体" panose="02010600030101010101" pitchFamily="2" charset="-122"/>
                  <a:cs typeface="Arial" panose="020B0604020202020204" pitchFamily="34" charset="0"/>
                </a:rPr>
                <a:t>大象的耳朵</a:t>
              </a:r>
              <a:endParaRPr lang="en-US" altLang="zh-CN" sz="9600" spc="300" dirty="0">
                <a:gradFill flip="none" rotWithShape="1">
                  <a:gsLst>
                    <a:gs pos="0">
                      <a:srgbClr val="5EE2B2"/>
                    </a:gs>
                    <a:gs pos="100000">
                      <a:srgbClr val="4AC0C1"/>
                    </a:gs>
                  </a:gsLst>
                  <a:lin ang="2700000" scaled="1"/>
                  <a:tileRect/>
                </a:gradFill>
                <a:latin typeface="胡晓波真帅体" panose="02010600030101010101" pitchFamily="2" charset="-122"/>
                <a:ea typeface="胡晓波真帅体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27076" y="4300623"/>
              <a:ext cx="3677460" cy="319345"/>
              <a:chOff x="861517" y="4315402"/>
              <a:chExt cx="3782044" cy="319345"/>
            </a:xfrm>
          </p:grpSpPr>
          <p:sp>
            <p:nvSpPr>
              <p:cNvPr id="15" name="矩形 259"/>
              <p:cNvSpPr>
                <a:spLocks noChangeArrowheads="1"/>
              </p:cNvSpPr>
              <p:nvPr/>
            </p:nvSpPr>
            <p:spPr bwMode="auto">
              <a:xfrm>
                <a:off x="861517" y="4317855"/>
                <a:ext cx="1698752" cy="316892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</a:ln>
              <a:effectLst/>
            </p:spPr>
            <p:txBody>
              <a:bodyPr wrap="square" lIns="36000" tIns="36000" rIns="36000" bIns="36000" anchor="t" anchorCtr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授课老师：某某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矩形 259"/>
              <p:cNvSpPr>
                <a:spLocks noChangeArrowheads="1"/>
              </p:cNvSpPr>
              <p:nvPr/>
            </p:nvSpPr>
            <p:spPr bwMode="auto">
              <a:xfrm>
                <a:off x="2784412" y="4315402"/>
                <a:ext cx="1859149" cy="316892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</a:ln>
              <a:effectLst/>
            </p:spPr>
            <p:txBody>
              <a:bodyPr wrap="square" lIns="36000" tIns="36000" rIns="36000" bIns="36000" anchor="t" anchorCtr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授课时间：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20XX</a:t>
                </a: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780797" y="1905338"/>
              <a:ext cx="4620292" cy="64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语文精品课件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二年级下册  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7.1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6839854" y="4049278"/>
              <a:ext cx="4059198" cy="13971"/>
            </a:xfrm>
            <a:prstGeom prst="line">
              <a:avLst/>
            </a:prstGeom>
            <a:ln w="25400" cap="rnd">
              <a:solidFill>
                <a:srgbClr val="5ADB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10209935" y="450844"/>
            <a:ext cx="1525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0653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màn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慢慢   缓慢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汽车缓慢地开来了。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左窄右宽，第三笔竖要长，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右上部笔画紧凑，“又”笔画舒展。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慢</a:t>
            </a:r>
          </a:p>
        </p:txBody>
      </p:sp>
      <p:pic>
        <p:nvPicPr>
          <p:cNvPr id="8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5447" y="2445074"/>
            <a:ext cx="2741938" cy="2662974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相遇   遇见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我在回来的路上遇见了老师。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右上部笔画紧凑，“辶”平捺舒展，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第六笔横折钩的横段在横中线上。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遇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1996" y="2425700"/>
            <a:ext cx="2614591" cy="2553264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42120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tù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568642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兔子   兔毛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姐姐最喜欢小兔子。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上部稍小，第六笔撇画舒展，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竖弯钩圆 润有力。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兔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0210" y="2365717"/>
            <a:ext cx="2522220" cy="2655520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04325" y="1393190"/>
            <a:ext cx="782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ān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0705" y="22637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77485" y="2267585"/>
            <a:ext cx="64916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安全  安静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教室里非常安静。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“宀”稍小，最后一笔横左低右高，横要长。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安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3202" y="2451780"/>
            <a:ext cx="2639062" cy="2492920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ɡēn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树根   扎根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大榕树的树根很粗壮。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左窄右宽，第四笔是点，竖提挺立，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最后一笔舒展有力。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根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5612" y="2460942"/>
            <a:ext cx="2487360" cy="2465070"/>
          </a:xfrm>
          <a:prstGeom prst="rect">
            <a:avLst/>
          </a:prstGeom>
        </p:spPr>
      </p:pic>
      <p:sp>
        <p:nvSpPr>
          <p:cNvPr id="4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tònɡ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疒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头痛    悲痛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这件事让老师很头痛。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“疒”的撇画舒展，竖为垂露竖，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紧贴竖中线。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痛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8635" y="2315995"/>
            <a:ext cx="2761304" cy="2814955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zuì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最后   最佳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今天是这个学期的最后一天。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“日”要扁，“取”的第一笔横长，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托上盖下。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最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6261" y="2355198"/>
            <a:ext cx="2692239" cy="2672731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1043940" y="1687195"/>
            <a:ext cx="10132060" cy="18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第一部分(第1自然段)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写大象耳朵的样子。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marR="0" lvl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第二部分(第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2—7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侧重写小兔子、小羊、小鹿、小马和小老鼠说大象的耳朵有毛病。</a:t>
            </a:r>
          </a:p>
          <a:p>
            <a:pPr marL="0" marR="0" lvl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第三部分(第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8—11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自然段)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写大象让自己的耳朵竖起来以及竖起来的后果。</a:t>
            </a:r>
          </a:p>
          <a:p>
            <a:pPr marL="0" marR="0" lvl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第四部分（第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12—13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自然段）首尾呼应，写大象的再一次改变。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矩形 5"/>
          <p:cNvSpPr/>
          <p:nvPr/>
        </p:nvSpPr>
        <p:spPr>
          <a:xfrm>
            <a:off x="1149794" y="3787184"/>
            <a:ext cx="6624098" cy="521790"/>
          </a:xfrm>
          <a:prstGeom prst="rect">
            <a:avLst/>
          </a:prstGeom>
          <a:noFill/>
          <a:ln w="9525">
            <a:solidFill>
              <a:srgbClr val="359CC5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读课文，说说大象的耳朵有什么特点？</a:t>
            </a:r>
          </a:p>
        </p:txBody>
      </p:sp>
      <p:sp>
        <p:nvSpPr>
          <p:cNvPr id="49" name="矩形 20"/>
          <p:cNvSpPr/>
          <p:nvPr/>
        </p:nvSpPr>
        <p:spPr>
          <a:xfrm>
            <a:off x="4733838" y="4612855"/>
            <a:ext cx="1746475" cy="600164"/>
          </a:xfrm>
          <a:prstGeom prst="rect">
            <a:avLst/>
          </a:prstGeom>
          <a:noFill/>
          <a:ln w="9525">
            <a:solidFill>
              <a:srgbClr val="359C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耷拉着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149794" y="4612855"/>
            <a:ext cx="1454244" cy="600164"/>
          </a:xfrm>
          <a:prstGeom prst="rect">
            <a:avLst/>
          </a:prstGeom>
          <a:noFill/>
          <a:ln>
            <a:solidFill>
              <a:srgbClr val="359CC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大耳朵</a:t>
            </a:r>
          </a:p>
        </p:txBody>
      </p:sp>
      <p:sp>
        <p:nvSpPr>
          <p:cNvPr id="55" name="文本框 7"/>
          <p:cNvSpPr txBox="1"/>
          <p:nvPr/>
        </p:nvSpPr>
        <p:spPr>
          <a:xfrm>
            <a:off x="2941816" y="4612855"/>
            <a:ext cx="1454244" cy="600164"/>
          </a:xfrm>
          <a:prstGeom prst="rect">
            <a:avLst/>
          </a:prstGeom>
          <a:noFill/>
          <a:ln>
            <a:solidFill>
              <a:srgbClr val="359CC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像扇子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7"/>
          <p:cNvSpPr txBox="1">
            <a:spLocks noChangeArrowheads="1"/>
          </p:cNvSpPr>
          <p:nvPr/>
        </p:nvSpPr>
        <p:spPr bwMode="auto">
          <a:xfrm>
            <a:off x="1160255" y="3017024"/>
            <a:ext cx="9871489" cy="22500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本文主要讲了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大象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耷拉着一对耳朵，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小兔子、小鹿、小马、小老鼠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都认为它的耳朵有问题。见到别人都这么说，大象也开始动摇了，以为自己的耳朵真的有问题。于是，它用竹竿把耳朵撑起来，结果总有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小虫子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钻进它的耳朵里，吵得它头痛又心烦，它又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把耳朵放下来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的故事。</a:t>
            </a:r>
          </a:p>
        </p:txBody>
      </p:sp>
      <p:sp>
        <p:nvSpPr>
          <p:cNvPr id="34819" name="矩形 5"/>
          <p:cNvSpPr/>
          <p:nvPr/>
        </p:nvSpPr>
        <p:spPr>
          <a:xfrm>
            <a:off x="1017515" y="2198952"/>
            <a:ext cx="5816631" cy="5218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终止 2"/>
          <p:cNvSpPr/>
          <p:nvPr/>
        </p:nvSpPr>
        <p:spPr>
          <a:xfrm>
            <a:off x="3048718" y="1707184"/>
            <a:ext cx="3307715" cy="504190"/>
          </a:xfrm>
          <a:prstGeom prst="flowChartTerminator">
            <a:avLst/>
          </a:prstGeom>
          <a:noFill/>
          <a:ln>
            <a:solidFill>
              <a:srgbClr val="359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0553" y="1517898"/>
            <a:ext cx="7159625" cy="7400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大象有一对大耳朵，像扇子似的，耷拉着。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94323" y="2480227"/>
            <a:ext cx="5465445" cy="510181"/>
          </a:xfrm>
          <a:prstGeom prst="wedgeRoundRectCallout">
            <a:avLst>
              <a:gd name="adj1" fmla="val 11589"/>
              <a:gd name="adj2" fmla="val -100404"/>
              <a:gd name="adj3" fmla="val 16667"/>
            </a:avLst>
          </a:prstGeom>
          <a:noFill/>
          <a:ln w="38100">
            <a:solidFill>
              <a:srgbClr val="359C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把大象的耳朵比作大扇子，形象具体。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539592" y="1599234"/>
            <a:ext cx="1122045" cy="720090"/>
            <a:chOff x="7832" y="1432"/>
            <a:chExt cx="1767" cy="1134"/>
          </a:xfrm>
          <a:noFill/>
        </p:grpSpPr>
        <p:sp>
          <p:nvSpPr>
            <p:cNvPr id="12" name="云形 11"/>
            <p:cNvSpPr/>
            <p:nvPr/>
          </p:nvSpPr>
          <p:spPr>
            <a:xfrm>
              <a:off x="7832" y="1432"/>
              <a:ext cx="1767" cy="1134"/>
            </a:xfrm>
            <a:prstGeom prst="cloud">
              <a:avLst/>
            </a:prstGeom>
            <a:grpFill/>
            <a:ln>
              <a:solidFill>
                <a:srgbClr val="359C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871" y="1625"/>
              <a:ext cx="1728" cy="72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比喻句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0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79" name="云形 78"/>
          <p:cNvSpPr/>
          <p:nvPr/>
        </p:nvSpPr>
        <p:spPr>
          <a:xfrm>
            <a:off x="5915216" y="3033178"/>
            <a:ext cx="5298281" cy="1270159"/>
          </a:xfrm>
          <a:prstGeom prst="cloud">
            <a:avLst/>
          </a:prstGeom>
          <a:noFill/>
          <a:ln>
            <a:solidFill>
              <a:srgbClr val="359CC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咦，大象啊，你的耳朵怎么耷拉下来了？</a:t>
            </a:r>
          </a:p>
        </p:txBody>
      </p:sp>
      <p:sp>
        <p:nvSpPr>
          <p:cNvPr id="85" name="云形 84"/>
          <p:cNvSpPr/>
          <p:nvPr/>
        </p:nvSpPr>
        <p:spPr>
          <a:xfrm>
            <a:off x="1186657" y="3236061"/>
            <a:ext cx="4909186" cy="864394"/>
          </a:xfrm>
          <a:prstGeom prst="cloud">
            <a:avLst/>
          </a:prstGeom>
          <a:noFill/>
          <a:ln>
            <a:solidFill>
              <a:srgbClr val="359CC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我生来就是这样啊。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1430334" y="4741113"/>
            <a:ext cx="1215350" cy="649380"/>
            <a:chOff x="4193311" y="4287558"/>
            <a:chExt cx="1215350" cy="649380"/>
          </a:xfrm>
        </p:grpSpPr>
        <p:sp>
          <p:nvSpPr>
            <p:cNvPr id="87" name="云形 86"/>
            <p:cNvSpPr/>
            <p:nvPr/>
          </p:nvSpPr>
          <p:spPr>
            <a:xfrm>
              <a:off x="4193311" y="4287558"/>
              <a:ext cx="1215350" cy="649380"/>
            </a:xfrm>
            <a:prstGeom prst="cloud">
              <a:avLst/>
            </a:prstGeom>
            <a:noFill/>
            <a:ln>
              <a:solidFill>
                <a:srgbClr val="359CC5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8" name="TextBox 15"/>
            <p:cNvSpPr txBox="1"/>
            <p:nvPr/>
          </p:nvSpPr>
          <p:spPr>
            <a:xfrm>
              <a:off x="4325824" y="4371950"/>
              <a:ext cx="88265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惊 异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513171" y="5348297"/>
            <a:ext cx="1808798" cy="649380"/>
            <a:chOff x="4193311" y="4287558"/>
            <a:chExt cx="1808798" cy="649380"/>
          </a:xfrm>
        </p:grpSpPr>
        <p:sp>
          <p:nvSpPr>
            <p:cNvPr id="90" name="云形 89"/>
            <p:cNvSpPr/>
            <p:nvPr/>
          </p:nvSpPr>
          <p:spPr>
            <a:xfrm>
              <a:off x="4193311" y="4287558"/>
              <a:ext cx="1808798" cy="649380"/>
            </a:xfrm>
            <a:prstGeom prst="cloud">
              <a:avLst/>
            </a:prstGeom>
            <a:noFill/>
            <a:ln>
              <a:solidFill>
                <a:srgbClr val="359CC5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1" name="TextBox 18"/>
            <p:cNvSpPr txBox="1"/>
            <p:nvPr/>
          </p:nvSpPr>
          <p:spPr>
            <a:xfrm>
              <a:off x="4325824" y="4371950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不以为然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0365" y="4564853"/>
            <a:ext cx="5426710" cy="1454844"/>
            <a:chOff x="4507083" y="4760352"/>
            <a:chExt cx="5426710" cy="1454844"/>
          </a:xfrm>
        </p:grpSpPr>
        <p:sp>
          <p:nvSpPr>
            <p:cNvPr id="95" name="云形 94"/>
            <p:cNvSpPr/>
            <p:nvPr/>
          </p:nvSpPr>
          <p:spPr>
            <a:xfrm>
              <a:off x="4507083" y="4760352"/>
              <a:ext cx="5426710" cy="1454844"/>
            </a:xfrm>
            <a:prstGeom prst="cloud">
              <a:avLst/>
            </a:prstGeom>
            <a:noFill/>
            <a:ln>
              <a:solidFill>
                <a:srgbClr val="359CC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      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4950948" y="5072831"/>
              <a:ext cx="453961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你看，我的耳朵是竖着的，你的耳朵一定是出毛病了。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539105" y="2091055"/>
            <a:ext cx="5395595" cy="3358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小朋友们好！你们见过大象的耳朵吗？它是什么样子的？那其他动物的耳朵是什么样子的？大象的耳朵和其他动物的耳朵有什么不一样？大象的耳朵有什么优点？就让我们走进课文《大象的耳朵》去寻找答案吧。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大象, 户外, 象, 动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64" y="1395172"/>
            <a:ext cx="3158112" cy="474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84381" y="1473148"/>
            <a:ext cx="7007225" cy="6686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后来，大象为什么觉得自己的耳朵有毛病？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0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584381" y="2200862"/>
            <a:ext cx="9130002" cy="11420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大象也不安起来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，他自言自语地说：“他们都这么说，是不是我的耳朵真的有毛病啦？我得让我的耳朵竖起来。”</a:t>
            </a:r>
          </a:p>
        </p:txBody>
      </p:sp>
      <p:cxnSp>
        <p:nvCxnSpPr>
          <p:cNvPr id="82" name="直接连接符 81"/>
          <p:cNvCxnSpPr/>
          <p:nvPr/>
        </p:nvCxnSpPr>
        <p:spPr>
          <a:xfrm>
            <a:off x="3229666" y="2813108"/>
            <a:ext cx="701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1584381" y="3357767"/>
            <a:ext cx="3067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5" name="文本框 84"/>
          <p:cNvSpPr txBox="1"/>
          <p:nvPr/>
        </p:nvSpPr>
        <p:spPr>
          <a:xfrm>
            <a:off x="1218910" y="4764853"/>
            <a:ext cx="9932794" cy="692337"/>
          </a:xfrm>
          <a:prstGeom prst="plaque">
            <a:avLst/>
          </a:prstGeom>
          <a:noFill/>
          <a:ln w="34925">
            <a:solidFill>
              <a:srgbClr val="359CC5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大象对自己的耳朵不能竖起来也产生了怀疑：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自己的耳朵是不是有病。</a:t>
            </a:r>
          </a:p>
        </p:txBody>
      </p:sp>
      <p:sp>
        <p:nvSpPr>
          <p:cNvPr id="86" name="矩形 85"/>
          <p:cNvSpPr/>
          <p:nvPr/>
        </p:nvSpPr>
        <p:spPr>
          <a:xfrm>
            <a:off x="8953305" y="2715104"/>
            <a:ext cx="1415772" cy="58804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心理描写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4369961" y="3622714"/>
            <a:ext cx="1808798" cy="664876"/>
            <a:chOff x="4143616" y="4291940"/>
            <a:chExt cx="1808798" cy="664876"/>
          </a:xfrm>
        </p:grpSpPr>
        <p:sp>
          <p:nvSpPr>
            <p:cNvPr id="89" name="云形 88"/>
            <p:cNvSpPr/>
            <p:nvPr/>
          </p:nvSpPr>
          <p:spPr>
            <a:xfrm>
              <a:off x="4143616" y="4307436"/>
              <a:ext cx="1808798" cy="649380"/>
            </a:xfrm>
            <a:prstGeom prst="cloud">
              <a:avLst/>
            </a:prstGeom>
            <a:noFill/>
            <a:ln>
              <a:solidFill>
                <a:srgbClr val="359CC5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0" name="TextBox 17"/>
            <p:cNvSpPr txBox="1"/>
            <p:nvPr/>
          </p:nvSpPr>
          <p:spPr>
            <a:xfrm>
              <a:off x="4313124" y="4291940"/>
              <a:ext cx="1415772" cy="588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信以为真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584381" y="3619290"/>
            <a:ext cx="1808798" cy="671724"/>
            <a:chOff x="4193311" y="4205580"/>
            <a:chExt cx="1808798" cy="671724"/>
          </a:xfrm>
        </p:grpSpPr>
        <p:sp>
          <p:nvSpPr>
            <p:cNvPr id="92" name="云形 91"/>
            <p:cNvSpPr/>
            <p:nvPr/>
          </p:nvSpPr>
          <p:spPr>
            <a:xfrm>
              <a:off x="4193311" y="4227924"/>
              <a:ext cx="1808798" cy="649380"/>
            </a:xfrm>
            <a:prstGeom prst="cloud">
              <a:avLst/>
            </a:prstGeom>
            <a:noFill/>
            <a:ln>
              <a:solidFill>
                <a:srgbClr val="359CC5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3" name="TextBox 22"/>
            <p:cNvSpPr txBox="1"/>
            <p:nvPr/>
          </p:nvSpPr>
          <p:spPr>
            <a:xfrm>
              <a:off x="4362019" y="4205580"/>
              <a:ext cx="1415772" cy="588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决定改变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ldLvl="0" animBg="1"/>
      <p:bldP spid="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1670548" y="2854172"/>
            <a:ext cx="5384800" cy="781407"/>
          </a:xfrm>
          <a:prstGeom prst="doubleWave">
            <a:avLst/>
          </a:prstGeom>
          <a:noFill/>
          <a:ln w="9525">
            <a:solidFill>
              <a:srgbClr val="359CC5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大象让自己的耳朵竖起来的具体办法。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31400" y="1538881"/>
            <a:ext cx="867537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怎么才能让耳朵竖起来呢？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每天，大象站着睡觉的时候，就用两根竹竿，把耳朵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起来。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06248" y="2190005"/>
            <a:ext cx="3943985" cy="519208"/>
          </a:xfrm>
          <a:prstGeom prst="hexagon">
            <a:avLst/>
          </a:prstGeom>
          <a:noFill/>
          <a:ln w="28575">
            <a:solidFill>
              <a:srgbClr val="359C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531400" y="3647160"/>
            <a:ext cx="8331835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可是，大象的耳朵眼儿里，经常有小虫子飞进去，还在里面跳舞，吵得他又头痛，又心烦。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670548" y="5086327"/>
            <a:ext cx="4056380" cy="640824"/>
          </a:xfrm>
          <a:prstGeom prst="bevel">
            <a:avLst>
              <a:gd name="adj" fmla="val 8685"/>
            </a:avLst>
          </a:prstGeom>
          <a:noFill/>
          <a:ln>
            <a:solidFill>
              <a:srgbClr val="359C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耳朵撑起来的糟糕后果</a:t>
            </a:r>
          </a:p>
        </p:txBody>
      </p:sp>
      <p:pic>
        <p:nvPicPr>
          <p:cNvPr id="50" name="图片 49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14" y="3360337"/>
            <a:ext cx="1386840" cy="1386840"/>
          </a:xfrm>
          <a:prstGeom prst="rect">
            <a:avLst/>
          </a:prstGeom>
        </p:spPr>
      </p:pic>
      <p:pic>
        <p:nvPicPr>
          <p:cNvPr id="51" name="图片 50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831" y="3360337"/>
            <a:ext cx="1386840" cy="1386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30475" y="2796710"/>
            <a:ext cx="9032875" cy="508082"/>
          </a:xfrm>
          <a:prstGeom prst="wedgeRoundRectCallout">
            <a:avLst>
              <a:gd name="adj1" fmla="val -13641"/>
              <a:gd name="adj2" fmla="val -71138"/>
              <a:gd name="adj3" fmla="val 16667"/>
            </a:avLst>
          </a:prstGeom>
          <a:noFill/>
          <a:ln w="38100">
            <a:solidFill>
              <a:srgbClr val="359C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飞不进去、一扇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”，实践出真知，大象的耳朵耷拉下来是有好处的。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30475" y="1532144"/>
            <a:ext cx="9331049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最后，大象还是把他的耳朵放了下来。这样，虫子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飞不进去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了。有虫子来的话，大象只要把他的大耳朵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一扇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，就能把他们赶跑。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六边形 46"/>
          <p:cNvSpPr/>
          <p:nvPr/>
        </p:nvSpPr>
        <p:spPr>
          <a:xfrm>
            <a:off x="6555740" y="3522577"/>
            <a:ext cx="2952750" cy="575945"/>
          </a:xfrm>
          <a:prstGeom prst="hexagon">
            <a:avLst/>
          </a:prstGeom>
          <a:noFill/>
          <a:ln>
            <a:solidFill>
              <a:srgbClr val="359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168731" y="3420519"/>
            <a:ext cx="10122121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大象说：“我还是让耳朵耷拉着吧。人家是人家，我是我。”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430474" y="4358782"/>
            <a:ext cx="9651655" cy="559160"/>
          </a:xfrm>
          <a:prstGeom prst="wedgeRoundRectCallout">
            <a:avLst>
              <a:gd name="adj1" fmla="val -9914"/>
              <a:gd name="adj2" fmla="val -69485"/>
              <a:gd name="adj3" fmla="val 16667"/>
            </a:avLst>
          </a:prstGeom>
          <a:noFill/>
          <a:ln w="38100">
            <a:solidFill>
              <a:srgbClr val="359CC5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我支撑起耳朵却给自己带来烦恼，发现自己的耳朵是有用的，不该随便听别人说。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561221" y="5045714"/>
            <a:ext cx="2922905" cy="995422"/>
          </a:xfrm>
          <a:prstGeom prst="wedgeEllipseCallout">
            <a:avLst>
              <a:gd name="adj1" fmla="val -43982"/>
              <a:gd name="adj2" fmla="val -37420"/>
            </a:avLst>
          </a:prstGeom>
          <a:noFill/>
          <a:ln>
            <a:solidFill>
              <a:srgbClr val="359CC5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从这件事中，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大象明白了什么？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  <p:bldP spid="47" grpId="0" bldLvl="0" animBg="1"/>
      <p:bldP spid="48" grpId="0"/>
      <p:bldP spid="4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4460" y="4168423"/>
            <a:ext cx="9403079" cy="596908"/>
          </a:xfrm>
          <a:prstGeom prst="plaque">
            <a:avLst/>
          </a:prstGeom>
          <a:noFill/>
          <a:ln>
            <a:solidFill>
              <a:srgbClr val="359CC5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这句话是说要坚持自己的特点，保持自己的优点。不要随便改变自己的优点。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4460" y="3429000"/>
            <a:ext cx="9403080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结合生活实际，说说你是怎么理解“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人家是人家，我是我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”这句话的。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88720" y="4871518"/>
            <a:ext cx="9814560" cy="10057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哥哥吉他弹得很好，经常参加演出得奖。我不如他弹得好，但是我画的画很好。所以我不要去练习吉他，而放弃了自己画画的特长。</a:t>
            </a: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245732" y="2080975"/>
            <a:ext cx="9816519" cy="11420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本文用浅显易懂的语言给我们讲了大象的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耳朵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的特点和作用，通过大象的做法告诉我们要学会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珍惜自己的东西，不要盲目学习别人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45732" y="1483588"/>
            <a:ext cx="1710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0362" y="2430403"/>
            <a:ext cx="10051277" cy="967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骆驼鼻孔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能开闭，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足垫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厚，适合在沙漠中行走；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驼峰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内蓄脂肪，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有三室，可以贮水，所以耐饥渴，可以多日不吃不喝，一旦遇到水草，可以大量饮水贮存。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0362" y="1493050"/>
            <a:ext cx="4753721" cy="908885"/>
            <a:chOff x="7460" y="979"/>
            <a:chExt cx="6040" cy="1724"/>
          </a:xfrm>
        </p:grpSpPr>
        <p:pic>
          <p:nvPicPr>
            <p:cNvPr id="4" name="图片 3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0" y="979"/>
              <a:ext cx="6040" cy="172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460" y="1430"/>
              <a:ext cx="5888" cy="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骆驼的身体构造及作用</a:t>
              </a:r>
            </a:p>
          </p:txBody>
        </p:sp>
      </p:grp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70361" y="3674002"/>
            <a:ext cx="10051277" cy="19827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大象：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是现在世界上最大的陆栖哺乳动物。大象是群居性动物，以家族为单位，由雌象做首领，每天活动的时间，行动路线，觅食地点，栖息场所等均听雌象指挥。而成年雄象只承担保卫家庭安全的责任。有时几个象群聚集起来，结成上百只大象。大象的皮层很厚，可有效防止蚊虫叮咬。象牙是防御敌人的重要武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64981" y="2864971"/>
            <a:ext cx="469583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大象的耳朵</a:t>
            </a:r>
          </a:p>
        </p:txBody>
      </p:sp>
      <p:sp>
        <p:nvSpPr>
          <p:cNvPr id="1073743181" name="左大括号 44"/>
          <p:cNvSpPr/>
          <p:nvPr/>
        </p:nvSpPr>
        <p:spPr>
          <a:xfrm>
            <a:off x="2974025" y="2673663"/>
            <a:ext cx="273844" cy="2319417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 cap="flat" cmpd="sng">
            <a:solidFill>
              <a:srgbClr val="359CC5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65277" y="2404463"/>
            <a:ext cx="3395186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大象的耳朵是耷拉着的</a:t>
            </a:r>
          </a:p>
        </p:txBody>
      </p:sp>
      <p:sp>
        <p:nvSpPr>
          <p:cNvPr id="11" name="矩形 10"/>
          <p:cNvSpPr/>
          <p:nvPr/>
        </p:nvSpPr>
        <p:spPr>
          <a:xfrm>
            <a:off x="3465277" y="3118838"/>
            <a:ext cx="4312444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小动物都说大象的耳朵有毛病</a:t>
            </a:r>
          </a:p>
        </p:txBody>
      </p:sp>
      <p:sp>
        <p:nvSpPr>
          <p:cNvPr id="12" name="矩形 11"/>
          <p:cNvSpPr/>
          <p:nvPr/>
        </p:nvSpPr>
        <p:spPr>
          <a:xfrm>
            <a:off x="3295340" y="3900682"/>
            <a:ext cx="3395186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耳朵支起来带来烦恼</a:t>
            </a:r>
          </a:p>
        </p:txBody>
      </p:sp>
      <p:sp>
        <p:nvSpPr>
          <p:cNvPr id="24" name="矩形 23"/>
          <p:cNvSpPr/>
          <p:nvPr/>
        </p:nvSpPr>
        <p:spPr>
          <a:xfrm>
            <a:off x="3285401" y="4681573"/>
            <a:ext cx="3395186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人家是人家，我是我</a:t>
            </a:r>
          </a:p>
        </p:txBody>
      </p:sp>
      <p:sp>
        <p:nvSpPr>
          <p:cNvPr id="25" name="左大括号 44"/>
          <p:cNvSpPr/>
          <p:nvPr/>
        </p:nvSpPr>
        <p:spPr>
          <a:xfrm flipH="1">
            <a:off x="7836657" y="2574643"/>
            <a:ext cx="316944" cy="2418437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 cap="flat" cmpd="sng">
            <a:solidFill>
              <a:srgbClr val="359CC5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30091" y="2814673"/>
            <a:ext cx="355283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珍惜自己的</a:t>
            </a:r>
          </a:p>
        </p:txBody>
      </p:sp>
      <p:sp>
        <p:nvSpPr>
          <p:cNvPr id="29" name="矩形 28"/>
          <p:cNvSpPr/>
          <p:nvPr/>
        </p:nvSpPr>
        <p:spPr>
          <a:xfrm>
            <a:off x="8910799" y="2630523"/>
            <a:ext cx="344329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不盲目学别人</a:t>
            </a:r>
          </a:p>
        </p:txBody>
      </p:sp>
      <p:sp>
        <p:nvSpPr>
          <p:cNvPr id="51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4" grpId="0"/>
      <p:bldP spid="25" grpId="0" bldLvl="0" animBg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264865" y="1469749"/>
            <a:ext cx="10291445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一、看拼音写词语。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shàn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zi        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kuài   mà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n         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yù   dào            tù   zi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（          ）        （           ）            （           ）       （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ān   quán           gēn  bě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n         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t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òng  kǔ            zuì   hǎo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（          ）        （           ）           （           ）        （  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40247" y="346131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扇子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83707" y="346131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快慢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72968" y="347858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遇到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16428" y="346131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兔子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40247" y="5202123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安全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95961" y="521109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根本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72968" y="521109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痛苦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16428" y="520221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最好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963393" y="1504646"/>
            <a:ext cx="8740775" cy="42793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二、写出下列句子的言外之意。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1.你的耳朵怎么是耷拉着的呢？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__________________________________________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2.他们都这么说，是不是我的耳朵真的有毛病啦？__________________________________________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72613" y="3442031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你的耳朵不应该耷拉着。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72613" y="5246066"/>
            <a:ext cx="7650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他们都这么说，我的耳朵应该是真的有毛病啦。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大象, 户外, 象, 动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9840" cy="6858000"/>
          </a:xfrm>
          <a:prstGeom prst="rect">
            <a:avLst/>
          </a:prstGeom>
        </p:spPr>
      </p:pic>
      <p:pic>
        <p:nvPicPr>
          <p:cNvPr id="6" name="图片 5" descr="53"/>
          <p:cNvPicPr>
            <a:picLocks noChangeAspect="1"/>
          </p:cNvPicPr>
          <p:nvPr/>
        </p:nvPicPr>
        <p:blipFill>
          <a:blip r:embed="rId3"/>
          <a:srcRect l="65532" t="100000" r="2631" b="-8016"/>
          <a:stretch>
            <a:fillRect/>
          </a:stretch>
        </p:blipFill>
        <p:spPr>
          <a:xfrm>
            <a:off x="3347319" y="6858635"/>
            <a:ext cx="1482590" cy="54975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95" h="866">
                <a:moveTo>
                  <a:pt x="0" y="0"/>
                </a:moveTo>
                <a:lnTo>
                  <a:pt x="2228" y="0"/>
                </a:lnTo>
                <a:lnTo>
                  <a:pt x="2228" y="20"/>
                </a:lnTo>
                <a:cubicBezTo>
                  <a:pt x="2234" y="299"/>
                  <a:pt x="2255" y="581"/>
                  <a:pt x="2295" y="866"/>
                </a:cubicBezTo>
                <a:lnTo>
                  <a:pt x="50" y="470"/>
                </a:lnTo>
                <a:cubicBezTo>
                  <a:pt x="32" y="343"/>
                  <a:pt x="18" y="217"/>
                  <a:pt x="7" y="92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任意多边形 22"/>
          <p:cNvSpPr/>
          <p:nvPr/>
        </p:nvSpPr>
        <p:spPr>
          <a:xfrm rot="16800000">
            <a:off x="944884" y="2456264"/>
            <a:ext cx="7229913" cy="1944928"/>
          </a:xfrm>
          <a:custGeom>
            <a:avLst/>
            <a:gdLst>
              <a:gd name="adj1" fmla="val 12500"/>
              <a:gd name="adj2" fmla="val 0"/>
              <a:gd name="a1" fmla="pin 0 adj1 20000"/>
              <a:gd name="a2" fmla="pin -10000 adj2 10000"/>
              <a:gd name="y1" fmla="*/ h a1 100000"/>
              <a:gd name="dy2" fmla="*/ y1 10 3"/>
              <a:gd name="y2" fmla="+- y1 0 dy2"/>
              <a:gd name="y3" fmla="+- y1 dy2 0"/>
              <a:gd name="y4" fmla="+- b 0 y1"/>
              <a:gd name="y5" fmla="+- y4 0 dy2"/>
              <a:gd name="y6" fmla="+- y4 dy2 0"/>
              <a:gd name="dx1" fmla="*/ w a2 100000"/>
              <a:gd name="of2" fmla="*/ w a2 50000"/>
              <a:gd name="x1" fmla="abs dx1"/>
              <a:gd name="dx2" fmla="?: of2 0 of2"/>
              <a:gd name="x2" fmla="+- l 0 dx2"/>
              <a:gd name="dx5" fmla="?: of2 of2 0"/>
              <a:gd name="x5" fmla="+- r 0 dx5"/>
              <a:gd name="dx3" fmla="+/ dx2 x5 3"/>
              <a:gd name="x3" fmla="+- x2 dx3 0"/>
              <a:gd name="x4" fmla="+/ x3 x5 2"/>
              <a:gd name="x6" fmla="+- l dx5 0"/>
              <a:gd name="x10" fmla="+- r dx2 0"/>
              <a:gd name="x7" fmla="+- x6 dx3 0"/>
              <a:gd name="x8" fmla="+/ x7 x10 2"/>
              <a:gd name="x9" fmla="+- r 0 x1"/>
              <a:gd name="xAdj" fmla="+- hc dx1 0"/>
              <a:gd name="xAdj2" fmla="+- hc 0 dx1"/>
              <a:gd name="il" fmla="max x2 x6"/>
              <a:gd name="ir" fmla="min x5 x10"/>
              <a:gd name="it" fmla="*/ h a1 50000"/>
              <a:gd name="ib" fmla="+- b 0 it"/>
            </a:gdLst>
            <a:ahLst/>
            <a:cxnLst>
              <a:cxn ang="cd4">
                <a:pos x="xAdj2" y="y1"/>
              </a:cxn>
              <a:cxn ang="cd2">
                <a:pos x="x1" y="vc"/>
              </a:cxn>
              <a:cxn ang="3">
                <a:pos x="xAdj" y="y4"/>
              </a:cxn>
              <a:cxn ang="0">
                <a:pos x="x9" y="vc"/>
              </a:cxn>
            </a:cxnLst>
            <a:rect l="l" t="t" r="r" b="b"/>
            <a:pathLst>
              <a:path w="11386" h="3011">
                <a:moveTo>
                  <a:pt x="2316" y="0"/>
                </a:moveTo>
                <a:cubicBezTo>
                  <a:pt x="5195" y="-1"/>
                  <a:pt x="8075" y="1200"/>
                  <a:pt x="10954" y="526"/>
                </a:cubicBezTo>
                <a:lnTo>
                  <a:pt x="11002" y="515"/>
                </a:lnTo>
                <a:lnTo>
                  <a:pt x="11386" y="2691"/>
                </a:lnTo>
                <a:lnTo>
                  <a:pt x="11356" y="2700"/>
                </a:lnTo>
                <a:cubicBezTo>
                  <a:pt x="7704" y="3784"/>
                  <a:pt x="4052" y="1622"/>
                  <a:pt x="400" y="2492"/>
                </a:cubicBezTo>
                <a:lnTo>
                  <a:pt x="384" y="2496"/>
                </a:lnTo>
                <a:lnTo>
                  <a:pt x="0" y="320"/>
                </a:lnTo>
                <a:lnTo>
                  <a:pt x="35" y="309"/>
                </a:lnTo>
                <a:cubicBezTo>
                  <a:pt x="796" y="84"/>
                  <a:pt x="1556" y="0"/>
                  <a:pt x="2316" y="0"/>
                </a:cubicBezTo>
                <a:close/>
              </a:path>
            </a:pathLst>
          </a:cu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任意多边形 45"/>
          <p:cNvSpPr/>
          <p:nvPr/>
        </p:nvSpPr>
        <p:spPr>
          <a:xfrm rot="4800000" flipH="1">
            <a:off x="3477108" y="4293647"/>
            <a:ext cx="3735854" cy="1959387"/>
          </a:xfrm>
          <a:custGeom>
            <a:avLst/>
            <a:gdLst>
              <a:gd name="adj1" fmla="val 12500"/>
              <a:gd name="adj2" fmla="val 0"/>
              <a:gd name="a1" fmla="pin 0 adj1 20000"/>
              <a:gd name="a2" fmla="pin -10000 adj2 10000"/>
              <a:gd name="y1" fmla="*/ h a1 100000"/>
              <a:gd name="dy2" fmla="*/ y1 10 3"/>
              <a:gd name="y2" fmla="+- y1 0 dy2"/>
              <a:gd name="y3" fmla="+- y1 dy2 0"/>
              <a:gd name="y4" fmla="+- b 0 y1"/>
              <a:gd name="y5" fmla="+- y4 0 dy2"/>
              <a:gd name="y6" fmla="+- y4 dy2 0"/>
              <a:gd name="dx1" fmla="*/ w a2 100000"/>
              <a:gd name="of2" fmla="*/ w a2 50000"/>
              <a:gd name="x1" fmla="abs dx1"/>
              <a:gd name="dx2" fmla="?: of2 0 of2"/>
              <a:gd name="x2" fmla="+- l 0 dx2"/>
              <a:gd name="dx5" fmla="?: of2 of2 0"/>
              <a:gd name="x5" fmla="+- r 0 dx5"/>
              <a:gd name="dx3" fmla="+/ dx2 x5 3"/>
              <a:gd name="x3" fmla="+- x2 dx3 0"/>
              <a:gd name="x4" fmla="+/ x3 x5 2"/>
              <a:gd name="x6" fmla="+- l dx5 0"/>
              <a:gd name="x10" fmla="+- r dx2 0"/>
              <a:gd name="x7" fmla="+- x6 dx3 0"/>
              <a:gd name="x8" fmla="+/ x7 x10 2"/>
              <a:gd name="x9" fmla="+- r 0 x1"/>
              <a:gd name="xAdj" fmla="+- hc dx1 0"/>
              <a:gd name="xAdj2" fmla="+- hc 0 dx1"/>
              <a:gd name="il" fmla="max x2 x6"/>
              <a:gd name="ir" fmla="min x5 x10"/>
              <a:gd name="it" fmla="*/ h a1 50000"/>
              <a:gd name="ib" fmla="+- b 0 it"/>
            </a:gdLst>
            <a:ahLst/>
            <a:cxnLst>
              <a:cxn ang="cd4">
                <a:pos x="xAdj2" y="y1"/>
              </a:cxn>
              <a:cxn ang="cd2">
                <a:pos x="x1" y="vc"/>
              </a:cxn>
              <a:cxn ang="3">
                <a:pos x="xAdj" y="y4"/>
              </a:cxn>
              <a:cxn ang="0">
                <a:pos x="x9" y="vc"/>
              </a:cxn>
            </a:cxnLst>
            <a:rect l="l" t="t" r="r" b="b"/>
            <a:pathLst>
              <a:path w="7001" h="3877">
                <a:moveTo>
                  <a:pt x="0" y="0"/>
                </a:moveTo>
                <a:lnTo>
                  <a:pt x="71" y="400"/>
                </a:lnTo>
                <a:lnTo>
                  <a:pt x="87" y="396"/>
                </a:lnTo>
                <a:cubicBezTo>
                  <a:pt x="2347" y="-143"/>
                  <a:pt x="4608" y="480"/>
                  <a:pt x="6869" y="776"/>
                </a:cubicBezTo>
                <a:lnTo>
                  <a:pt x="7001" y="793"/>
                </a:lnTo>
                <a:lnTo>
                  <a:pt x="6883" y="854"/>
                </a:lnTo>
                <a:cubicBezTo>
                  <a:pt x="4860" y="1905"/>
                  <a:pt x="2948" y="3264"/>
                  <a:pt x="640" y="3531"/>
                </a:cubicBezTo>
                <a:lnTo>
                  <a:pt x="623" y="3533"/>
                </a:lnTo>
                <a:lnTo>
                  <a:pt x="684" y="3877"/>
                </a:lnTo>
                <a:lnTo>
                  <a:pt x="684" y="387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 33"/>
          <p:cNvSpPr>
            <a:spLocks noChangeAspect="1"/>
          </p:cNvSpPr>
          <p:nvPr/>
        </p:nvSpPr>
        <p:spPr>
          <a:xfrm rot="16800000">
            <a:off x="11279558" y="5864104"/>
            <a:ext cx="1640055" cy="449383"/>
          </a:xfrm>
          <a:custGeom>
            <a:avLst/>
            <a:gdLst>
              <a:gd name="adj1" fmla="val 12500"/>
              <a:gd name="adj2" fmla="val 0"/>
              <a:gd name="a1" fmla="pin 0 adj1 20000"/>
              <a:gd name="a2" fmla="pin -10000 adj2 10000"/>
              <a:gd name="y1" fmla="*/ h a1 100000"/>
              <a:gd name="dy2" fmla="*/ y1 10 3"/>
              <a:gd name="y2" fmla="+- y1 0 dy2"/>
              <a:gd name="y3" fmla="+- y1 dy2 0"/>
              <a:gd name="y4" fmla="+- b 0 y1"/>
              <a:gd name="y5" fmla="+- y4 0 dy2"/>
              <a:gd name="y6" fmla="+- y4 dy2 0"/>
              <a:gd name="dx1" fmla="*/ w a2 100000"/>
              <a:gd name="of2" fmla="*/ w a2 50000"/>
              <a:gd name="x1" fmla="abs dx1"/>
              <a:gd name="dx2" fmla="?: of2 0 of2"/>
              <a:gd name="x2" fmla="+- l 0 dx2"/>
              <a:gd name="dx5" fmla="?: of2 of2 0"/>
              <a:gd name="x5" fmla="+- r 0 dx5"/>
              <a:gd name="dx3" fmla="+/ dx2 x5 3"/>
              <a:gd name="x3" fmla="+- x2 dx3 0"/>
              <a:gd name="x4" fmla="+/ x3 x5 2"/>
              <a:gd name="x6" fmla="+- l dx5 0"/>
              <a:gd name="x10" fmla="+- r dx2 0"/>
              <a:gd name="x7" fmla="+- x6 dx3 0"/>
              <a:gd name="x8" fmla="+/ x7 x10 2"/>
              <a:gd name="x9" fmla="+- r 0 x1"/>
              <a:gd name="xAdj" fmla="+- hc dx1 0"/>
              <a:gd name="xAdj2" fmla="+- hc 0 dx1"/>
              <a:gd name="il" fmla="max x2 x6"/>
              <a:gd name="ir" fmla="min x5 x10"/>
              <a:gd name="it" fmla="*/ h a1 50000"/>
              <a:gd name="ib" fmla="+- b 0 it"/>
            </a:gdLst>
            <a:ahLst/>
            <a:cxnLst>
              <a:cxn ang="cd4">
                <a:pos x="xAdj2" y="y1"/>
              </a:cxn>
              <a:cxn ang="cd2">
                <a:pos x="x1" y="vc"/>
              </a:cxn>
              <a:cxn ang="3">
                <a:pos x="xAdj" y="y4"/>
              </a:cxn>
              <a:cxn ang="0">
                <a:pos x="x9" y="vc"/>
              </a:cxn>
            </a:cxnLst>
            <a:rect l="l" t="t" r="r" b="b"/>
            <a:pathLst>
              <a:path w="2583" h="708">
                <a:moveTo>
                  <a:pt x="293" y="0"/>
                </a:moveTo>
                <a:cubicBezTo>
                  <a:pt x="307" y="0"/>
                  <a:pt x="321" y="0"/>
                  <a:pt x="334" y="0"/>
                </a:cubicBezTo>
                <a:cubicBezTo>
                  <a:pt x="1076" y="6"/>
                  <a:pt x="1817" y="206"/>
                  <a:pt x="2558" y="272"/>
                </a:cubicBezTo>
                <a:lnTo>
                  <a:pt x="2583" y="274"/>
                </a:lnTo>
                <a:lnTo>
                  <a:pt x="123" y="708"/>
                </a:lnTo>
                <a:lnTo>
                  <a:pt x="0" y="12"/>
                </a:lnTo>
                <a:lnTo>
                  <a:pt x="6" y="11"/>
                </a:lnTo>
                <a:cubicBezTo>
                  <a:pt x="102" y="4"/>
                  <a:pt x="198" y="0"/>
                  <a:pt x="293" y="0"/>
                </a:cubicBezTo>
                <a:close/>
              </a:path>
            </a:pathLst>
          </a:cu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780797" y="1905338"/>
            <a:ext cx="4677767" cy="2716662"/>
            <a:chOff x="6780797" y="1905338"/>
            <a:chExt cx="4677767" cy="2716662"/>
          </a:xfrm>
        </p:grpSpPr>
        <p:grpSp>
          <p:nvGrpSpPr>
            <p:cNvPr id="14" name="组合 13"/>
            <p:cNvGrpSpPr/>
            <p:nvPr/>
          </p:nvGrpSpPr>
          <p:grpSpPr>
            <a:xfrm>
              <a:off x="6827076" y="4300623"/>
              <a:ext cx="3677460" cy="321377"/>
              <a:chOff x="861517" y="4315402"/>
              <a:chExt cx="3782044" cy="321377"/>
            </a:xfrm>
          </p:grpSpPr>
          <p:sp>
            <p:nvSpPr>
              <p:cNvPr id="15" name="矩形 259"/>
              <p:cNvSpPr>
                <a:spLocks noChangeArrowheads="1"/>
              </p:cNvSpPr>
              <p:nvPr/>
            </p:nvSpPr>
            <p:spPr bwMode="auto">
              <a:xfrm>
                <a:off x="861517" y="4317855"/>
                <a:ext cx="1698752" cy="318924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</a:ln>
              <a:effectLst/>
            </p:spPr>
            <p:txBody>
              <a:bodyPr wrap="square" lIns="36000" tIns="36000" rIns="36000" bIns="36000" anchor="t" anchorCtr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授课老师：某某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矩形 259"/>
              <p:cNvSpPr>
                <a:spLocks noChangeArrowheads="1"/>
              </p:cNvSpPr>
              <p:nvPr/>
            </p:nvSpPr>
            <p:spPr bwMode="auto">
              <a:xfrm>
                <a:off x="2784412" y="4315402"/>
                <a:ext cx="1859149" cy="318924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</a:ln>
              <a:effectLst/>
            </p:spPr>
            <p:txBody>
              <a:bodyPr wrap="square" lIns="36000" tIns="36000" rIns="36000" bIns="36000" anchor="t" anchorCtr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授课时间：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20XX</a:t>
                </a: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780797" y="1905338"/>
              <a:ext cx="4620292" cy="588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语文精品课件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二年级下册  </a:t>
              </a:r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7.1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839776" y="4063182"/>
              <a:ext cx="4618788" cy="0"/>
            </a:xfrm>
            <a:prstGeom prst="line">
              <a:avLst/>
            </a:prstGeom>
            <a:ln w="25400" cap="rnd">
              <a:solidFill>
                <a:srgbClr val="5ADB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10209935" y="450844"/>
            <a:ext cx="1525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1002890" y="2489200"/>
            <a:ext cx="10236611" cy="1978627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冰波：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本名赵冰波，杭州人。国家一级作家。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主要作品：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童话集《窗下的树皮小屋》《毒蜘蛛之死》《冰波童话》等。</a:t>
            </a:r>
          </a:p>
        </p:txBody>
      </p:sp>
      <p:sp>
        <p:nvSpPr>
          <p:cNvPr id="59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0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8293100" y="91296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359C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74215" y="2239645"/>
            <a:ext cx="8243570" cy="3581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似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耷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咦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竖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舞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痛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烦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扇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75484" y="2053590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shì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32554" y="205359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dā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46139" y="2053590"/>
            <a:ext cx="846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yí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73339" y="2053590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shù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72269" y="2053590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ɡān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974214" y="439102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wǔ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91684" y="4391025"/>
            <a:ext cx="1322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tònɡ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31926" y="4391025"/>
            <a:ext cx="101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fán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67598" y="4391025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shān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2290445" y="2147570"/>
            <a:ext cx="7611110" cy="34460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似的        耷拉        咦          竖着  </a:t>
            </a:r>
          </a:p>
          <a:p>
            <a:pPr marL="0" marR="0" lvl="0" indent="0" algn="dist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竹竿       撑起来      跳舞      心烦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252344" y="2505075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shì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85639" y="250507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dā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81799" y="2505075"/>
            <a:ext cx="77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yí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80754" y="250507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shù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39719" y="4340860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ɡān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73289" y="430974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wǔ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233534" y="4309745"/>
            <a:ext cx="832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fán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3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293100" y="91296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359C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4" grpId="0"/>
      <p:bldP spid="25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02560" y="1405890"/>
            <a:ext cx="7225030" cy="4414520"/>
            <a:chOff x="4647" y="985"/>
            <a:chExt cx="6059" cy="6952"/>
          </a:xfrm>
        </p:grpSpPr>
        <p:pic>
          <p:nvPicPr>
            <p:cNvPr id="4" name="图片 3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" y="985"/>
              <a:ext cx="6059" cy="695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773" y="2993"/>
              <a:ext cx="5281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耷拉：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散步：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自言自语：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心烦：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竹竿：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3851275" y="2680970"/>
            <a:ext cx="597408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下垂。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随便走走，是一种休息或锻炼身体的方式。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自己跟自己说话，独自低声说话。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心里烦躁或烦闷。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砍下来的削去枝叶的竹子。</a:t>
            </a: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912807" y="251244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816172" y="251244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606872" y="252895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379157" y="251244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903917" y="414185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807600" y="413042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617350" y="414185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8379157" y="412153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922318" y="251946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扇</a:t>
            </a:r>
          </a:p>
        </p:txBody>
      </p:sp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4816937" y="251750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慢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617032" y="253401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遇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8379765" y="251750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兔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912730" y="414691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安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813046" y="412838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根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627816" y="415128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痛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8389316" y="41309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最</a:t>
            </a:r>
          </a:p>
        </p:txBody>
      </p:sp>
      <p:sp>
        <p:nvSpPr>
          <p:cNvPr id="6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85580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shān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62503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04208" y="2286000"/>
            <a:ext cx="6910705" cy="3358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户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扇风   扇动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鹰扇动着翅膀飞向远方。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“户”的撇画舒展，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下面的“羽”不要太宽。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扇</a:t>
            </a:r>
          </a:p>
        </p:txBody>
      </p:sp>
      <p:pic>
        <p:nvPicPr>
          <p:cNvPr id="9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9276" y="2286000"/>
            <a:ext cx="2942830" cy="2858080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1656</Words>
  <Application>Microsoft Office PowerPoint</Application>
  <PresentationFormat>宽屏</PresentationFormat>
  <Paragraphs>285</Paragraphs>
  <Slides>28</Slides>
  <Notes>26</Notes>
  <HiddenSlides>0</HiddenSlides>
  <MMClips>8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宋体</vt:lpstr>
      <vt:lpstr>黑体</vt:lpstr>
      <vt:lpstr>微软雅黑</vt:lpstr>
      <vt:lpstr>Calibri</vt:lpstr>
      <vt:lpstr>思源黑体 CN Light</vt:lpstr>
      <vt:lpstr>胡晓波真帅体</vt:lpstr>
      <vt:lpstr>Wingdings</vt:lpstr>
      <vt:lpstr>Arial</vt:lpstr>
      <vt:lpstr>等线</vt:lpstr>
      <vt:lpstr>楷体</vt:lpstr>
      <vt:lpstr>思源黑体 CN Bold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2021-05-08T00:46:21Z</dcterms:created>
  <dcterms:modified xsi:type="dcterms:W3CDTF">2023-01-14T00:49:24Z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32698B9BC3A74D58B3F7653744076716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