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423C-9BCC-4D31-824A-C73700BF2CE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A390-5316-4431-8B83-62A204CCF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10F6-4CF7-481B-AD4F-8034CE18F6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CE78-7196-4AAF-854F-0A56E906D3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9A60-5E78-4CB2-9784-6E3E87DED7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B460-050E-4338-8EE2-949837BCC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E0CA-44B5-4E5D-94A8-F5BE7F130E0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7CBA-E39D-48F2-94BF-70309648D6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41BC-01A5-4FA5-AE9B-517816E809A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54DB-ADFF-4304-A185-32611D24D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160A-DFB1-432A-847A-9FE75281F30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1A01-8D83-4DEB-BA73-C379C6285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53CC-10D8-4971-8E89-A470996C2C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66F8-CD3E-4DB6-9FF5-070BCEB21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B418-9872-443B-A680-4BB1669EEE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7605-74A4-4A09-A398-5474F874E8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2BA2-DBEE-4EC2-A5CA-377C09AEB9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181E-47DB-44F8-9C2A-1F5FC6B60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9138-3063-4D81-99D4-3621AD5F445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9C3D-6835-4F81-ADEC-1012BA851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CE9A-0281-43C5-846A-53A6E8714AE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B442-8635-4F67-B186-BB47D40146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4E8152A-7C45-4E82-ABAB-A3C08CCB359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0C1D85-8B53-4346-9494-6E36BF3C2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5400" dirty="0" smtClean="0">
                <a:solidFill>
                  <a:schemeClr val="accent3">
                    <a:lumMod val="50000"/>
                  </a:schemeClr>
                </a:solidFill>
                <a:latin typeface="+mj-ea"/>
                <a:cs typeface="+mj-cs"/>
              </a:rPr>
              <a:t>Unit 1</a:t>
            </a:r>
            <a:br>
              <a:rPr lang="en-US" altLang="zh-CN" sz="5400" dirty="0" smtClean="0">
                <a:solidFill>
                  <a:schemeClr val="accent3">
                    <a:lumMod val="50000"/>
                  </a:schemeClr>
                </a:solidFill>
                <a:latin typeface="+mj-ea"/>
                <a:cs typeface="+mj-cs"/>
              </a:rPr>
            </a:br>
            <a:r>
              <a:rPr lang="en-US" altLang="zh-CN" sz="5400" dirty="0" smtClean="0">
                <a:solidFill>
                  <a:schemeClr val="accent3">
                    <a:lumMod val="50000"/>
                  </a:schemeClr>
                </a:solidFill>
                <a:latin typeface="+mj-ea"/>
                <a:cs typeface="+mj-cs"/>
              </a:rPr>
              <a:t>Welcome to our school!</a:t>
            </a:r>
            <a:endParaRPr sz="5400" dirty="0" smtClean="0">
              <a:solidFill>
                <a:schemeClr val="accent3">
                  <a:lumMod val="50000"/>
                </a:schemeClr>
              </a:solidFill>
              <a:latin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44522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mtClean="0">
                <a:solidFill>
                  <a:schemeClr val="accent4"/>
                </a:solidFill>
                <a:cs typeface="+mj-cs"/>
              </a:rPr>
              <a:t>Game time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记忆大比拼</a:t>
            </a: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教师展示迅速展示图片，由学生记忆。展示完之后，要求学生写出自己看到的图片相应的英语单词。</a:t>
            </a: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2" name="图片 3" descr="494ef9e9_c6e6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262" y="0"/>
            <a:ext cx="3233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cs typeface="+mj-cs"/>
              </a:rPr>
              <a:t>Let’s talk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This is </a:t>
            </a:r>
            <a:r>
              <a:rPr lang="en-US" altLang="zh-CN" dirty="0" smtClean="0"/>
              <a:t>the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library.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This is the classroom.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This is the meeting room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dirty="0" smtClean="0"/>
              <a:t>熟知 </a:t>
            </a:r>
            <a:r>
              <a:rPr lang="en-US" altLang="zh-CN" dirty="0" smtClean="0"/>
              <a:t>this is </a:t>
            </a:r>
            <a:r>
              <a:rPr lang="zh-CN" altLang="en-US" dirty="0" smtClean="0"/>
              <a:t>的句型用法。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zh-CN" altLang="en-US" dirty="0" smtClean="0"/>
          </a:p>
        </p:txBody>
      </p:sp>
      <p:pic>
        <p:nvPicPr>
          <p:cNvPr id="23556" name="图片 3" descr="QQ截图201504271035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2414" y="1988840"/>
            <a:ext cx="401002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Let’s talk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Do you often come to the library?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Yes, I do. I often borrow books </a:t>
            </a:r>
            <a:r>
              <a:rPr lang="en-US" altLang="zh-CN" dirty="0" smtClean="0">
                <a:solidFill>
                  <a:srgbClr val="FF0000"/>
                </a:solidFill>
              </a:rPr>
              <a:t>from</a:t>
            </a:r>
            <a:r>
              <a:rPr lang="en-US" altLang="zh-CN" dirty="0" smtClean="0"/>
              <a:t> the library.  / No, I don’t.</a:t>
            </a:r>
          </a:p>
          <a:p>
            <a:pPr eaLnBrk="1" hangingPunct="1"/>
            <a:endParaRPr lang="en-US" altLang="zh-CN" dirty="0" smtClean="0"/>
          </a:p>
        </p:txBody>
      </p:sp>
      <p:pic>
        <p:nvPicPr>
          <p:cNvPr id="24580" name="图片 3" descr="04bOOOPIC2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3432174"/>
            <a:ext cx="28082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Let’s talk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Do you often have meetings here?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Yes, we </a:t>
            </a:r>
            <a:r>
              <a:rPr lang="en-US" altLang="zh-CN" dirty="0" smtClean="0">
                <a:solidFill>
                  <a:srgbClr val="FF0000"/>
                </a:solidFill>
              </a:rPr>
              <a:t>will</a:t>
            </a:r>
            <a:r>
              <a:rPr lang="en-US" altLang="zh-CN" dirty="0" smtClean="0"/>
              <a:t> have a meeting this afternoon. 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sz="2800" dirty="0" smtClean="0"/>
              <a:t>注：这里的</a:t>
            </a:r>
            <a:r>
              <a:rPr lang="en-US" altLang="zh-CN" sz="2800" dirty="0" smtClean="0"/>
              <a:t>will</a:t>
            </a:r>
            <a:r>
              <a:rPr lang="zh-CN" altLang="en-US" sz="2800" dirty="0" smtClean="0"/>
              <a:t>表示将来发生的事情。比如说现在是上午，我说我们下去有会，那么就是未来要发生的事情。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cs typeface="+mj-cs"/>
              </a:rPr>
              <a:t>P</a:t>
            </a:r>
            <a:r>
              <a:rPr lang="en-US" altLang="zh-CN" dirty="0" smtClean="0">
                <a:solidFill>
                  <a:schemeClr val="accent4"/>
                </a:solidFill>
                <a:cs typeface="+mj-cs"/>
              </a:rPr>
              <a:t>ractise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运用上述学过的句型，在下列场景中进行角色扮演。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  <p:pic>
        <p:nvPicPr>
          <p:cNvPr id="26628" name="图片 3" descr="clip_image002_02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068638"/>
            <a:ext cx="439261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Practise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pic>
        <p:nvPicPr>
          <p:cNvPr id="27651" name="内容占位符 5" descr="t014e96abc4af98c09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76475"/>
            <a:ext cx="4302125" cy="3441700"/>
          </a:xfrm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355208" y="2831647"/>
            <a:ext cx="47887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</a:rPr>
              <a:t>This is our classroom,</a:t>
            </a:r>
          </a:p>
          <a:p>
            <a:pPr eaLnBrk="1" hangingPunct="1"/>
            <a:endParaRPr lang="en-US" altLang="zh-CN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</a:rPr>
              <a:t> We are learning here.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Practise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pic>
        <p:nvPicPr>
          <p:cNvPr id="28675" name="内容占位符 3" descr="QQ截图2015042710381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5288" y="1412776"/>
            <a:ext cx="4938712" cy="3632200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07504" y="2753345"/>
            <a:ext cx="4103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accent3">
                    <a:lumMod val="50000"/>
                  </a:schemeClr>
                </a:solidFill>
              </a:rPr>
              <a:t>This 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</a:rPr>
              <a:t>is </a:t>
            </a:r>
            <a:r>
              <a:rPr lang="en-US" altLang="zh-CN" sz="2800" dirty="0" smtClean="0">
                <a:solidFill>
                  <a:schemeClr val="accent3">
                    <a:lumMod val="50000"/>
                  </a:schemeClr>
                </a:solidFill>
              </a:rPr>
              <a:t>our playground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eaLnBrk="1" hangingPunct="1"/>
            <a:endParaRPr lang="en-US" altLang="zh-CN" sz="28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en-US" altLang="zh-CN" sz="2800" dirty="0" smtClean="0">
                <a:solidFill>
                  <a:schemeClr val="accent3">
                    <a:lumMod val="50000"/>
                  </a:schemeClr>
                </a:solidFill>
              </a:rPr>
              <a:t>We 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</a:rPr>
              <a:t>are playing here.</a:t>
            </a:r>
            <a:endParaRPr lang="zh-CN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cs typeface="+mj-cs"/>
              </a:rPr>
              <a:t>Homework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smtClean="0">
                <a:solidFill>
                  <a:schemeClr val="accent3">
                    <a:lumMod val="50000"/>
                  </a:schemeClr>
                </a:solidFill>
              </a:rPr>
              <a:t>make sentences</a:t>
            </a:r>
          </a:p>
          <a:p>
            <a:pPr eaLnBrk="1" hangingPunct="1"/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运用学过的单词进行造句。加深新单词的记忆。</a:t>
            </a:r>
          </a:p>
          <a:p>
            <a:pPr eaLnBrk="1" hangingPunct="1"/>
            <a:endParaRPr lang="zh-CN" alt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 rot="1858450">
            <a:off x="6694488" y="912813"/>
            <a:ext cx="230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398847" y="6206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cs typeface="+mj-cs"/>
              </a:rPr>
              <a:t>Learning new words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welcome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 欢迎</a:t>
            </a:r>
            <a:endParaRPr lang="en-US" altLang="zh-CN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zh-CN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Welcome to our school.</a:t>
            </a:r>
          </a:p>
        </p:txBody>
      </p:sp>
      <p:pic>
        <p:nvPicPr>
          <p:cNvPr id="14340" name="图片 3" descr="t014cade762ec5c9c0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141663"/>
            <a:ext cx="46736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Learning new words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pic>
        <p:nvPicPr>
          <p:cNvPr id="15363" name="内容占位符 3" descr="53adbd1f453524c78ce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160" y="2492896"/>
            <a:ext cx="1876425" cy="1924050"/>
          </a:xfrm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11560" y="2204864"/>
            <a:ext cx="41036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</a:rPr>
              <a:t> nice 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</a:rPr>
              <a:t>友好，开心。</a:t>
            </a:r>
            <a:endParaRPr lang="en-US" altLang="zh-CN" sz="36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endParaRPr lang="en-US" altLang="zh-CN" sz="36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endParaRPr lang="en-US" altLang="zh-CN" sz="36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</a:rPr>
              <a:t> Nice to meet you.</a:t>
            </a:r>
          </a:p>
          <a:p>
            <a:pPr eaLnBrk="1" hangingPunct="1"/>
            <a:endParaRPr lang="en-US" altLang="zh-CN" sz="36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</a:rPr>
              <a:t>很开心认识你。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Learning new words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dirty="0" smtClean="0"/>
              <a:t> show </a:t>
            </a:r>
            <a:r>
              <a:rPr lang="zh-CN" altLang="en-US" dirty="0" smtClean="0"/>
              <a:t>展示，表演</a:t>
            </a:r>
            <a:endParaRPr lang="en-US" altLang="zh-CN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CN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dirty="0" smtClean="0"/>
              <a:t> show sb.(</a:t>
            </a:r>
            <a:r>
              <a:rPr lang="zh-CN" altLang="en-US" dirty="0" smtClean="0"/>
              <a:t>某人</a:t>
            </a:r>
            <a:r>
              <a:rPr lang="en-US" altLang="zh-CN" dirty="0" smtClean="0"/>
              <a:t>) </a:t>
            </a:r>
            <a:r>
              <a:rPr lang="en-US" altLang="zh-CN" dirty="0" err="1" smtClean="0"/>
              <a:t>sth</a:t>
            </a:r>
            <a:r>
              <a:rPr lang="en-US" altLang="zh-CN" dirty="0" smtClean="0"/>
              <a:t>.(</a:t>
            </a:r>
            <a:r>
              <a:rPr lang="zh-CN" altLang="en-US" dirty="0" smtClean="0"/>
              <a:t>某物，某事</a:t>
            </a:r>
            <a:r>
              <a:rPr lang="en-US" altLang="zh-CN" dirty="0" smtClean="0"/>
              <a:t>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CN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dirty="0" smtClean="0"/>
              <a:t>I will show you our school.</a:t>
            </a:r>
            <a:endParaRPr lang="zh-CN" altLang="en-US" dirty="0" smtClean="0"/>
          </a:p>
        </p:txBody>
      </p:sp>
      <p:pic>
        <p:nvPicPr>
          <p:cNvPr id="16388" name="图片 3" descr="t01022492f732ff3a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648200"/>
            <a:ext cx="38576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Learning new words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986463" cy="13239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   library 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图书馆</a:t>
            </a:r>
            <a:endParaRPr lang="en-US" altLang="zh-CN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zh-CN" alt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2" name="图片 3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6813" y="3013075"/>
            <a:ext cx="670718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Learning new words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dirty="0" smtClean="0"/>
              <a:t> often </a:t>
            </a:r>
            <a:r>
              <a:rPr lang="zh-CN" altLang="en-US" dirty="0" smtClean="0"/>
              <a:t>经常</a:t>
            </a:r>
            <a:endParaRPr lang="en-US" altLang="zh-CN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dirty="0" smtClean="0"/>
              <a:t>Do you often go to the library?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dirty="0" smtClean="0"/>
              <a:t>你经常去图书馆吗？</a:t>
            </a:r>
            <a:endParaRPr lang="en-US" altLang="zh-CN" dirty="0" smtClean="0"/>
          </a:p>
        </p:txBody>
      </p:sp>
      <p:pic>
        <p:nvPicPr>
          <p:cNvPr id="18436" name="图片 3" descr="libra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357563"/>
            <a:ext cx="4224337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Learning new words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borrow 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借</a:t>
            </a:r>
            <a:endParaRPr lang="en-US" altLang="zh-CN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borrow books 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借书</a:t>
            </a:r>
            <a:endParaRPr lang="en-US" altLang="zh-CN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60" name="图片 3" descr="t012c78f9f65d375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6009" y="3441766"/>
            <a:ext cx="3960812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Learning new words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meeting room 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会议室</a:t>
            </a:r>
            <a:endParaRPr lang="en-US" altLang="zh-CN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meeting 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会议</a:t>
            </a:r>
            <a:endParaRPr lang="en-US" altLang="zh-CN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 room  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房间</a:t>
            </a:r>
          </a:p>
        </p:txBody>
      </p:sp>
      <p:pic>
        <p:nvPicPr>
          <p:cNvPr id="20484" name="图片 3" descr="QQ截图201504231416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565" y="3565524"/>
            <a:ext cx="57388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4"/>
                </a:solidFill>
              </a:rPr>
              <a:t>Learning new words</a:t>
            </a:r>
            <a:endParaRPr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539552" y="2204864"/>
            <a:ext cx="4043363" cy="1470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sz="3600" dirty="0" smtClean="0">
                <a:solidFill>
                  <a:srgbClr val="00B050"/>
                </a:solidFill>
              </a:rPr>
              <a:t> class room </a:t>
            </a:r>
            <a:r>
              <a:rPr lang="zh-CN" altLang="en-US" sz="3600" dirty="0" smtClean="0">
                <a:solidFill>
                  <a:srgbClr val="00B050"/>
                </a:solidFill>
              </a:rPr>
              <a:t>教室</a:t>
            </a:r>
          </a:p>
        </p:txBody>
      </p:sp>
      <p:pic>
        <p:nvPicPr>
          <p:cNvPr id="21508" name="图片 3" descr="QQ截图201504231418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063" y="3313113"/>
            <a:ext cx="4833937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317</Words>
  <Application>Microsoft Office PowerPoint</Application>
  <PresentationFormat>全屏显示(4:3)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</vt:lpstr>
      <vt:lpstr>宋体</vt:lpstr>
      <vt:lpstr>微软雅黑</vt:lpstr>
      <vt:lpstr>Arial</vt:lpstr>
      <vt:lpstr>Calibri</vt:lpstr>
      <vt:lpstr>Wingdings 2</vt:lpstr>
      <vt:lpstr>WWW.2PPT.COM
</vt:lpstr>
      <vt:lpstr>Unit 1 Welcome to our school!</vt:lpstr>
      <vt:lpstr>Learning new words</vt:lpstr>
      <vt:lpstr>Learning new words</vt:lpstr>
      <vt:lpstr>Learning new words</vt:lpstr>
      <vt:lpstr>Learning new words</vt:lpstr>
      <vt:lpstr>Learning new words</vt:lpstr>
      <vt:lpstr>Learning new words</vt:lpstr>
      <vt:lpstr>Learning new words</vt:lpstr>
      <vt:lpstr>Learning new words</vt:lpstr>
      <vt:lpstr>Game time</vt:lpstr>
      <vt:lpstr>Let’s talk</vt:lpstr>
      <vt:lpstr>Let’s talk</vt:lpstr>
      <vt:lpstr>Let’s talk</vt:lpstr>
      <vt:lpstr>Practise</vt:lpstr>
      <vt:lpstr>Practise</vt:lpstr>
      <vt:lpstr>Practise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2015-04-23T08:53:00Z</dcterms:created>
  <dcterms:modified xsi:type="dcterms:W3CDTF">2023-01-17T01:29:06Z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C32514E56C664678B2832C6693691046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