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60" r:id="rId4"/>
    <p:sldId id="295" r:id="rId5"/>
    <p:sldId id="299" r:id="rId6"/>
    <p:sldId id="296" r:id="rId7"/>
    <p:sldId id="300" r:id="rId8"/>
    <p:sldId id="301" r:id="rId9"/>
    <p:sldId id="308" r:id="rId10"/>
    <p:sldId id="309" r:id="rId11"/>
    <p:sldId id="310" r:id="rId12"/>
    <p:sldId id="282" r:id="rId13"/>
    <p:sldId id="311" r:id="rId14"/>
    <p:sldId id="312" r:id="rId15"/>
    <p:sldId id="279" r:id="rId16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BCF6"/>
    <a:srgbClr val="0000FF"/>
    <a:srgbClr val="E0F276"/>
    <a:srgbClr val="D1F3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20" d="100"/>
          <a:sy n="120" d="100"/>
        </p:scale>
        <p:origin x="-1374" y="-5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10245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7983BC8C-7893-4457-89B1-F03A88B8437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EE1697AA-BA6F-49FB-A5EC-170D237F0468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首页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导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4538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知识讲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0888" y="349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小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36925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练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5650" y="603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后作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0" descr="课后作业（A）.png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3147"/>
          <a:stretch>
            <a:fillRect/>
          </a:stretch>
        </p:blipFill>
        <p:spPr bwMode="auto">
          <a:xfrm>
            <a:off x="3286125" y="9525"/>
            <a:ext cx="26638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istrator\Desktop\图片\08582ba9e289685.jpg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3575" y="-12700"/>
            <a:ext cx="2130425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6"/>
          <p:cNvSpPr txBox="1">
            <a:spLocks noChangeArrowheads="1"/>
          </p:cNvSpPr>
          <p:nvPr/>
        </p:nvSpPr>
        <p:spPr bwMode="auto">
          <a:xfrm>
            <a:off x="0" y="819194"/>
            <a:ext cx="9144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en-US" altLang="zh-C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 Unit 5</a:t>
            </a:r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 </a:t>
            </a:r>
            <a:r>
              <a:rPr lang="zh-CN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 </a:t>
            </a:r>
            <a:r>
              <a:rPr lang="en-US" altLang="zh-C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Wild animals</a:t>
            </a: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kumimoji="0"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第</a:t>
            </a:r>
            <a:r>
              <a:rPr kumimoji="0"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4</a:t>
            </a: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课时</a:t>
            </a:r>
            <a:endParaRPr kumimoji="0"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94331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881063" y="1047750"/>
            <a:ext cx="788193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我们通常在以下词后面用动词不定式结构</a:t>
            </a:r>
          </a:p>
          <a:p>
            <a:pPr marL="450850" indent="-45085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learn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plan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prepare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want</a:t>
            </a:r>
          </a:p>
          <a:p>
            <a:pPr marL="450850" indent="-45085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like           start          begin            fail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219200" y="1595438"/>
            <a:ext cx="7653338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4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forget to do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忘记去做某事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事情未做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marL="450850" indent="-450850">
              <a:lnSpc>
                <a:spcPct val="14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Don't forget to lock the door when you go out. </a:t>
            </a:r>
          </a:p>
          <a:p>
            <a:pPr marL="450850" indent="177800">
              <a:lnSpc>
                <a:spcPct val="14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当你出去时别忘了锁门。</a:t>
            </a:r>
          </a:p>
          <a:p>
            <a:pPr marL="450850" indent="-450850">
              <a:lnSpc>
                <a:spcPct val="14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forget doing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忘记做过某事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事情已做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marL="450850" indent="-450850">
              <a:lnSpc>
                <a:spcPct val="14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forgot washing hands and washed again. </a:t>
            </a:r>
          </a:p>
          <a:p>
            <a:pPr marL="450850" indent="177800">
              <a:lnSpc>
                <a:spcPct val="14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我忘了已经洗过手了，又洗了一遍。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835025" y="590550"/>
            <a:ext cx="75803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也有一些动词后面可以跟动名词结构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doing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,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但是 意义不同。</a:t>
            </a:r>
          </a:p>
        </p:txBody>
      </p:sp>
      <p:pic>
        <p:nvPicPr>
          <p:cNvPr id="22532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666750"/>
            <a:ext cx="784860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用所给词的适当形式完成句子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—Must I finish my homework now?</a:t>
            </a:r>
          </a:p>
          <a:p>
            <a:pPr marL="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—No, you needn't. You may ________ (finish) it this afternoon.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She agreed_________(let) me go early.</a:t>
            </a:r>
          </a:p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students prepare _________ (play) football after class this afternoon.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876800" y="1885950"/>
            <a:ext cx="920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finish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800350" y="3000375"/>
            <a:ext cx="841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to let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886200" y="3562350"/>
            <a:ext cx="1082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to play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666750"/>
            <a:ext cx="7848600" cy="3859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7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She planned __________ (visit) our city this summer.</a:t>
            </a:r>
          </a:p>
          <a:p>
            <a:pPr marL="450850" indent="-450850">
              <a:lnSpc>
                <a:spcPct val="17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Why did you choose _________(sit) in the front of the coach? </a:t>
            </a:r>
          </a:p>
          <a:p>
            <a:pPr>
              <a:lnSpc>
                <a:spcPct val="17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want ________ (go) to the library this afternoon.</a:t>
            </a:r>
          </a:p>
          <a:p>
            <a:pPr>
              <a:lnSpc>
                <a:spcPct val="17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hope __________(arrive) around six.</a:t>
            </a:r>
          </a:p>
          <a:p>
            <a:pPr>
              <a:lnSpc>
                <a:spcPct val="17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It's raining hard so I decide ___________ (not go) out.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944813" y="866775"/>
            <a:ext cx="1065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to visit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979863" y="1504950"/>
            <a:ext cx="825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to sit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276475" y="2724150"/>
            <a:ext cx="825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to go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441575" y="3333750"/>
            <a:ext cx="1319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to arrive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710113" y="3943350"/>
            <a:ext cx="1330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not to go</a:t>
            </a:r>
            <a:endParaRPr lang="zh-CN" altLang="en-US"/>
          </a:p>
        </p:txBody>
      </p:sp>
      <p:pic>
        <p:nvPicPr>
          <p:cNvPr id="24583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矩形 1"/>
          <p:cNvSpPr>
            <a:spLocks noChangeArrowheads="1"/>
          </p:cNvSpPr>
          <p:nvPr/>
        </p:nvSpPr>
        <p:spPr bwMode="auto">
          <a:xfrm>
            <a:off x="609600" y="819150"/>
            <a:ext cx="78486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28650" indent="-628650">
              <a:lnSpc>
                <a:spcPct val="17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9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The policeman told the children _____________ (not play) football in the street.</a:t>
            </a:r>
          </a:p>
          <a:p>
            <a:pPr marL="628650" indent="-628650">
              <a:lnSpc>
                <a:spcPct val="17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Please ask him _____________ (not watch) TV until he finishes his homework.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334000" y="971550"/>
            <a:ext cx="158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not to play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352800" y="2262188"/>
            <a:ext cx="1809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not to watch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990600" y="1036638"/>
            <a:ext cx="71628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本节课主要学习了以下知识点，请同学们及时巩固练习：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情态动词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may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的用法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动词不定式结构</a:t>
            </a:r>
          </a:p>
        </p:txBody>
      </p:sp>
      <p:pic>
        <p:nvPicPr>
          <p:cNvPr id="26626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9" descr="http://p1.so.qhimgs1.com/t0174f461563e4e8d5d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1225550"/>
            <a:ext cx="2644775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云形标注 2"/>
          <p:cNvSpPr>
            <a:spLocks noChangeArrowheads="1"/>
          </p:cNvSpPr>
          <p:nvPr/>
        </p:nvSpPr>
        <p:spPr bwMode="auto">
          <a:xfrm>
            <a:off x="5540375" y="738188"/>
            <a:ext cx="2003425" cy="914400"/>
          </a:xfrm>
          <a:prstGeom prst="cloudCallout">
            <a:avLst>
              <a:gd name="adj1" fmla="val -54023"/>
              <a:gd name="adj2" fmla="val 36843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5780088" y="762000"/>
            <a:ext cx="1927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May I help you sir?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矩形 12"/>
          <p:cNvSpPr>
            <a:spLocks noChangeArrowheads="1"/>
          </p:cNvSpPr>
          <p:nvPr/>
        </p:nvSpPr>
        <p:spPr bwMode="auto">
          <a:xfrm>
            <a:off x="969963" y="1276350"/>
            <a:ext cx="7507287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用情态动词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may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表示肯定推测，译为“可能，也许”，通常只用于肯定句与否定句中，相当于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perhaps, possibly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maybe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609600" y="666750"/>
            <a:ext cx="45466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一、情态动词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may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的用法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" name="矩形 12"/>
          <p:cNvSpPr>
            <a:spLocks noChangeArrowheads="1"/>
          </p:cNvSpPr>
          <p:nvPr/>
        </p:nvSpPr>
        <p:spPr bwMode="auto">
          <a:xfrm>
            <a:off x="1274763" y="2952750"/>
            <a:ext cx="459263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may not :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可能不，表示否定推测</a:t>
            </a:r>
          </a:p>
        </p:txBody>
      </p:sp>
      <p:sp>
        <p:nvSpPr>
          <p:cNvPr id="16" name="矩形 12"/>
          <p:cNvSpPr>
            <a:spLocks noChangeArrowheads="1"/>
          </p:cNvSpPr>
          <p:nvPr/>
        </p:nvSpPr>
        <p:spPr bwMode="auto">
          <a:xfrm>
            <a:off x="1255713" y="3521075"/>
            <a:ext cx="6059487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news may or may not be true. </a:t>
            </a:r>
          </a:p>
          <a:p>
            <a:pPr indent="62865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这消息也许是真的，也许不是真的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3318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"/>
          <p:cNvSpPr>
            <a:spLocks noChangeArrowheads="1"/>
          </p:cNvSpPr>
          <p:nvPr/>
        </p:nvSpPr>
        <p:spPr bwMode="auto">
          <a:xfrm>
            <a:off x="685800" y="706438"/>
            <a:ext cx="8077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但是，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may </a:t>
            </a: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不是唯一的表示可能性的情态动词，如图所示：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303338" y="1454150"/>
          <a:ext cx="6240462" cy="20146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49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4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8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35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语气</a:t>
                      </a:r>
                    </a:p>
                  </a:txBody>
                  <a:tcPr marL="68587" marR="685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弱</a:t>
                      </a:r>
                    </a:p>
                  </a:txBody>
                  <a:tcPr marL="68587" marR="685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中</a:t>
                      </a:r>
                    </a:p>
                  </a:txBody>
                  <a:tcPr marL="68587" marR="685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强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(100%)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54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肯定推测</a:t>
                      </a:r>
                    </a:p>
                  </a:txBody>
                  <a:tcPr marL="68587" marR="685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might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may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must (</a:t>
                      </a: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一定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64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否定推测</a:t>
                      </a:r>
                    </a:p>
                  </a:txBody>
                  <a:tcPr marL="68587" marR="685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might not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may not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可能不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can not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不可能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990600" y="356235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提示：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can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不能表示肯定推测，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mustn't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不能表示否定推测，而表示“不准，禁止”。</a:t>
            </a:r>
            <a:endParaRPr lang="zh-CN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矩形 12"/>
          <p:cNvSpPr>
            <a:spLocks noChangeArrowheads="1"/>
          </p:cNvSpPr>
          <p:nvPr/>
        </p:nvSpPr>
        <p:spPr bwMode="auto">
          <a:xfrm>
            <a:off x="885825" y="963613"/>
            <a:ext cx="68103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比较：  他明天可能会回来。</a:t>
            </a:r>
          </a:p>
          <a:p>
            <a:pPr marL="450850" indent="630555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might/ may come back tomorrow.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(√ )</a:t>
            </a:r>
          </a:p>
          <a:p>
            <a:pPr marL="450850" indent="630555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can come back tomorrow.                 (×)</a:t>
            </a:r>
          </a:p>
          <a:p>
            <a:pPr marL="450850" indent="630555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那不可能是李老师。</a:t>
            </a:r>
          </a:p>
          <a:p>
            <a:pPr marL="450850" indent="630555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 can't be Mr. Li.                                     (√ )</a:t>
            </a:r>
          </a:p>
          <a:p>
            <a:pPr marL="450850" indent="630555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 mustn't be Mr. Li.                                (×)</a:t>
            </a:r>
          </a:p>
        </p:txBody>
      </p:sp>
      <p:pic>
        <p:nvPicPr>
          <p:cNvPr id="16387" name="图片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矩形 12"/>
          <p:cNvSpPr>
            <a:spLocks noChangeArrowheads="1"/>
          </p:cNvSpPr>
          <p:nvPr/>
        </p:nvSpPr>
        <p:spPr bwMode="auto">
          <a:xfrm>
            <a:off x="838200" y="935038"/>
            <a:ext cx="73929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may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除了可以表示推测，还可以表示请求，许可，允许，通常用于疑问句中。</a:t>
            </a:r>
          </a:p>
          <a:p>
            <a:pPr indent="35560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—May I go now?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我现在可以走了吗？</a:t>
            </a:r>
          </a:p>
          <a:p>
            <a:pPr indent="903605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—Yes, you can. / No, you can't. </a:t>
            </a:r>
          </a:p>
        </p:txBody>
      </p:sp>
      <p:sp>
        <p:nvSpPr>
          <p:cNvPr id="9" name="矩形 12"/>
          <p:cNvSpPr>
            <a:spLocks noChangeArrowheads="1"/>
          </p:cNvSpPr>
          <p:nvPr/>
        </p:nvSpPr>
        <p:spPr bwMode="auto">
          <a:xfrm>
            <a:off x="1144588" y="3297238"/>
            <a:ext cx="6629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回答时不可用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may, might,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could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及其否定形式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矩形 12"/>
          <p:cNvSpPr>
            <a:spLocks noChangeArrowheads="1"/>
          </p:cNvSpPr>
          <p:nvPr/>
        </p:nvSpPr>
        <p:spPr bwMode="auto">
          <a:xfrm>
            <a:off x="533400" y="893763"/>
            <a:ext cx="6248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表示必须，必要。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must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have to</a:t>
            </a:r>
          </a:p>
        </p:txBody>
      </p:sp>
      <p:sp>
        <p:nvSpPr>
          <p:cNvPr id="11" name="矩形 12"/>
          <p:cNvSpPr>
            <a:spLocks noChangeArrowheads="1"/>
          </p:cNvSpPr>
          <p:nvPr/>
        </p:nvSpPr>
        <p:spPr bwMode="auto">
          <a:xfrm>
            <a:off x="838200" y="1441450"/>
            <a:ext cx="73152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在陈述句中，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must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强调说话者的主观想法，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have to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强调客观需要，意为“不得不”。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" name="矩形 12"/>
          <p:cNvSpPr>
            <a:spLocks noChangeArrowheads="1"/>
          </p:cNvSpPr>
          <p:nvPr/>
        </p:nvSpPr>
        <p:spPr bwMode="auto">
          <a:xfrm>
            <a:off x="838200" y="2749550"/>
            <a:ext cx="7772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在疑问句中，回答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must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引出的问句时，肯定回答用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must,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否定回答可以用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needn't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don't have to(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不必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，一定不能使用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mustn't(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禁止，不准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8437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066800" y="819150"/>
            <a:ext cx="7086600" cy="293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—Must I finish my homework now ?</a:t>
            </a:r>
          </a:p>
          <a:p>
            <a:pPr marL="450850" indent="-450850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我现在一定要完成作业吗？</a:t>
            </a:r>
          </a:p>
          <a:p>
            <a:pPr marL="450850" indent="84455"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—Yes, you must. / No, you needn't/don't have to. </a:t>
            </a:r>
          </a:p>
          <a:p>
            <a:pPr marL="450850" indent="84455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是的，一定要。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不，没必要。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8"/>
          <p:cNvSpPr>
            <a:spLocks noChangeArrowheads="1"/>
          </p:cNvSpPr>
          <p:nvPr/>
        </p:nvSpPr>
        <p:spPr bwMode="auto">
          <a:xfrm>
            <a:off x="533400" y="585788"/>
            <a:ext cx="70866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二、动词不定式结构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52463" y="1119188"/>
            <a:ext cx="7881937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4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Linda wanted to visit the park. </a:t>
            </a:r>
          </a:p>
          <a:p>
            <a:pPr marL="450850" indent="452755">
              <a:lnSpc>
                <a:spcPct val="14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Sandy needs to go with them. </a:t>
            </a:r>
          </a:p>
          <a:p>
            <a:pPr marL="450850" indent="452755">
              <a:lnSpc>
                <a:spcPct val="14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Millie decided to stay at home. </a:t>
            </a:r>
          </a:p>
          <a:p>
            <a:pPr>
              <a:lnSpc>
                <a:spcPct val="14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上面例子中主要行为动词后面的动词都采用了“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 动词原形”的结构，我们把这种结构称为动词不定式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有时可以不带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。动词不定式没有人称和数的变化，在句子中不能单独作谓语。</a:t>
            </a:r>
          </a:p>
        </p:txBody>
      </p:sp>
      <p:pic>
        <p:nvPicPr>
          <p:cNvPr id="20484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 主题​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​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776</Words>
  <Application>Microsoft Office PowerPoint</Application>
  <PresentationFormat>全屏显示(16:9)</PresentationFormat>
  <Paragraphs>83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2018-04-27T09:43:00Z</dcterms:created>
  <dcterms:modified xsi:type="dcterms:W3CDTF">2023-01-17T01:29:39Z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66AE5916FA2845E089F5985E68627425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