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D5598-B2D8-4308-B4A7-28E719CF6B5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D34E-F377-4573-AF37-EE2A2A9767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12452A2-220B-4752-885F-21637B2E1F2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9C58B5E-7E9F-4EB7-8EC0-2B28DC36E51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8BD1D-F46D-4002-8798-F648400AF90B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0A56FB-84D5-4647-ADDF-AED34991F18E}" type="slidenum">
              <a:rPr lang="zh-CN" altLang="en-US" smtClean="0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94F74-2163-4284-B437-BAAB5B403CAC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B57064-AF73-48D8-AA09-662A38FCF55C}" type="slidenum">
              <a:rPr lang="zh-CN" altLang="en-US" smtClean="0"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FFB50-79FF-431E-8DFD-2B8FB27D1B22}" type="slidenum">
              <a:rPr lang="zh-CN" altLang="en-US" smtClean="0"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24F1B2-935C-4BBC-AB90-744247D9E8A5}" type="slidenum">
              <a:rPr lang="zh-CN" altLang="en-US" smtClean="0"/>
              <a:t>14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855FE3-7FEE-4A0C-9BA7-B86205C09DC9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D46F8-F141-4F06-87D3-B528579DBDFE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6FDE5-31F5-423B-81AA-33DB8FACBEF7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105AFE-625E-473A-A9EB-653CA8B7BFC1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89160A-EDB1-4F27-AE1F-EA32DF11DEDE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6DEB16-69C9-4592-9015-F194162B11EC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FE6FC0-3B85-41F7-9F7E-09B7188A635F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71CE4F-92E2-49FA-90EB-93498E04F05A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5E96-C576-44E3-B2C3-0C3318DA7C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8486-633B-4CFE-A45E-920EC2BBE4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E0A3-786F-48FE-8008-3F8BCDFECC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E60C-8102-4A73-A557-8CEEAD8811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0F44-61EF-46BC-92A5-F5C416CB05A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9356-E96B-4C62-88DA-6D0DFEE905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3771-A3F2-4744-82FF-21DA1BD9B24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E8453-01D7-41EB-8D13-65491C82B5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5D3B-4270-47F6-89FF-692D8FE01F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03A17-4AE7-4776-9178-1F2EB60CB4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1C16-E60B-490E-8518-3F62578A70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B0326-72F1-4200-A249-6574491A83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14C84-335D-4A20-B8DD-A62DF333D5D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58A8-CC93-498A-AA66-455EB0E09D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669D6-89BB-4B22-8D63-D320C3BBFF4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D487-F311-401E-AD03-8517CC9BDD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B931-E449-4D0D-8D5B-763625F8D9E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CAC88-00BB-4C8E-8966-B405115FCD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ED24-161D-4EF4-BDFF-EC4B4DE099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39B0-ACB8-4916-A5E1-2AE48518BC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CF05DB-5DBD-474C-9887-5EEC94D1CA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83A0854-B987-4641-B69E-951D6680E3A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142999" y="2492896"/>
            <a:ext cx="6629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常用的百分率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59793" y="1052736"/>
            <a:ext cx="45958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冀教版小学数学六年级</a:t>
            </a:r>
          </a:p>
        </p:txBody>
      </p:sp>
      <p:sp>
        <p:nvSpPr>
          <p:cNvPr id="6" name="矩形 5"/>
          <p:cNvSpPr/>
          <p:nvPr/>
        </p:nvSpPr>
        <p:spPr>
          <a:xfrm>
            <a:off x="2680610" y="551723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571500" y="1285875"/>
            <a:ext cx="814387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、绿发种子公司用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380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粒种子做发芽试验。求发芽率。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4286250" y="2643188"/>
            <a:ext cx="379571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571500" y="1285875"/>
            <a:ext cx="8143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、一个面粉厂用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8000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千克小麦磨出面粉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6800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千克。求小麦的出粉率。</a:t>
            </a:r>
          </a:p>
        </p:txBody>
      </p:sp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571500" y="3571875"/>
            <a:ext cx="8143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、一个面粉厂用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8000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千克小麦磨出面粉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6800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千克。求小麦的出粉率。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571500" y="857250"/>
            <a:ext cx="8143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、下面是某乡四个村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2010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年年底固定电话普及情况调查结果。</a:t>
            </a:r>
          </a:p>
        </p:txBody>
      </p:sp>
      <p:pic>
        <p:nvPicPr>
          <p:cNvPr id="26627" name="图片 4" descr="QQ截图20140919152824.jpg"/>
          <p:cNvPicPr>
            <a:picLocks noChangeAspect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571500" y="1928813"/>
            <a:ext cx="81343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428625" y="4714875"/>
            <a:ext cx="8143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）算出各村的固定电话普及率，填在表中。</a:t>
            </a:r>
          </a:p>
        </p:txBody>
      </p:sp>
      <p:sp>
        <p:nvSpPr>
          <p:cNvPr id="26629" name="TextBox 7"/>
          <p:cNvSpPr txBox="1">
            <a:spLocks noChangeArrowheads="1"/>
          </p:cNvSpPr>
          <p:nvPr/>
        </p:nvSpPr>
        <p:spPr bwMode="auto">
          <a:xfrm>
            <a:off x="428625" y="5345113"/>
            <a:ext cx="81438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）把四个村的固定电话普及率按从高到低排序。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785813" y="1143000"/>
            <a:ext cx="3233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常用百分率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71563" y="1928813"/>
          <a:ext cx="40878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1854200" imgH="419100" progId="Equation.DSMT4">
                  <p:embed/>
                </p:oleObj>
              </mc:Choice>
              <mc:Fallback>
                <p:oleObj name="Equation" r:id="rId4" imgW="18542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928813"/>
                        <a:ext cx="408781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17588" y="3076575"/>
          <a:ext cx="57689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6" imgW="2616200" imgH="419100" progId="Equation.DSMT4">
                  <p:embed/>
                </p:oleObj>
              </mc:Choice>
              <mc:Fallback>
                <p:oleObj name="Equation" r:id="rId6" imgW="26162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3076575"/>
                        <a:ext cx="57689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00125" y="4214813"/>
          <a:ext cx="40592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8" imgW="1841500" imgH="419100" progId="Equation.DSMT4">
                  <p:embed/>
                </p:oleObj>
              </mc:Choice>
              <mc:Fallback>
                <p:oleObj name="Equation" r:id="rId8" imgW="18415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4214813"/>
                        <a:ext cx="40592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00125" y="5362575"/>
          <a:ext cx="40592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0" imgW="1841500" imgH="419100" progId="Equation.DSMT4">
                  <p:embed/>
                </p:oleObj>
              </mc:Choice>
              <mc:Fallback>
                <p:oleObj name="Equation" r:id="rId10" imgW="18415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5362575"/>
                        <a:ext cx="40592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82800" y="1071563"/>
          <a:ext cx="40608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4" imgW="1841500" imgH="419100" progId="Equation.DSMT4">
                  <p:embed/>
                </p:oleObj>
              </mc:Choice>
              <mc:Fallback>
                <p:oleObj name="Equation" r:id="rId4" imgW="18415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1071563"/>
                        <a:ext cx="40608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70100" y="2143125"/>
          <a:ext cx="40608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6" imgW="1841500" imgH="419100" progId="Equation.DSMT4">
                  <p:embed/>
                </p:oleObj>
              </mc:Choice>
              <mc:Fallback>
                <p:oleObj name="Equation" r:id="rId6" imgW="18415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2143125"/>
                        <a:ext cx="40608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98663" y="3214688"/>
          <a:ext cx="37782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8" imgW="1714500" imgH="419100" progId="Equation.DSMT4">
                  <p:embed/>
                </p:oleObj>
              </mc:Choice>
              <mc:Fallback>
                <p:oleObj name="Equation" r:id="rId8" imgW="17145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3214688"/>
                        <a:ext cx="37782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006600" y="4286250"/>
          <a:ext cx="37782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10" imgW="1714500" imgH="419100" progId="Equation.DSMT4">
                  <p:embed/>
                </p:oleObj>
              </mc:Choice>
              <mc:Fallback>
                <p:oleObj name="Equation" r:id="rId10" imgW="17145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4286250"/>
                        <a:ext cx="37782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984375" y="5362575"/>
          <a:ext cx="40862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12" imgW="1854200" imgH="419100" progId="Equation.DSMT4">
                  <p:embed/>
                </p:oleObj>
              </mc:Choice>
              <mc:Fallback>
                <p:oleObj name="Equation" r:id="rId12" imgW="18542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5362575"/>
                        <a:ext cx="40862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342900" y="1885224"/>
            <a:ext cx="8553450" cy="41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、结合具体事例，经历求生活中常用的百分率的过程。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、理解发芽率、出油率、合格率等各种百分率的具体含义，能解决简单的求百分率的实际问题。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、体会百分数在实际生活中的广泛应用，树立学好数学的信心。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096499" y="692696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08919"/>
            <a:ext cx="6894095" cy="3513221"/>
          </a:xfrm>
          <a:prstGeom prst="rect">
            <a:avLst/>
          </a:prstGeom>
        </p:spPr>
      </p:pic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1143000"/>
            <a:ext cx="3090863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8434" name="TextBox 10"/>
          <p:cNvSpPr txBox="1">
            <a:spLocks noChangeArrowheads="1"/>
          </p:cNvSpPr>
          <p:nvPr/>
        </p:nvSpPr>
        <p:spPr bwMode="auto">
          <a:xfrm>
            <a:off x="1214438" y="1214438"/>
            <a:ext cx="7286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农科院优良品种培育了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种玉米种子，并做了发芽率的实验，结果如下：</a:t>
            </a:r>
          </a:p>
        </p:txBody>
      </p:sp>
      <p:pic>
        <p:nvPicPr>
          <p:cNvPr id="18435" name="图片 5" descr="QQ截图20140919152824.jpg"/>
          <p:cNvPicPr>
            <a:picLocks noChangeAspect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857250" y="2214563"/>
            <a:ext cx="75009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lum bright="-10000" contrast="30000"/>
          </a:blip>
          <a:srcRect/>
          <a:stretch>
            <a:fillRect/>
          </a:stretch>
        </p:blipFill>
        <p:spPr bwMode="auto">
          <a:xfrm>
            <a:off x="2500313" y="4352925"/>
            <a:ext cx="4219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5286375"/>
            <a:ext cx="6215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自己试着求出每种种子的发芽率。</a:t>
            </a:r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5">
            <a:lum bright="-10000" contrast="30000"/>
          </a:blip>
          <a:srcRect/>
          <a:stretch>
            <a:fillRect/>
          </a:stretch>
        </p:blipFill>
        <p:spPr bwMode="auto">
          <a:xfrm>
            <a:off x="642938" y="1214438"/>
            <a:ext cx="6302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3" descr="QQ截图20140919152824.jpg"/>
          <p:cNvPicPr>
            <a:picLocks noChangeAspect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857250" y="928688"/>
            <a:ext cx="75009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4">
            <a:lum bright="-10000" contrast="30000"/>
          </a:blip>
          <a:srcRect/>
          <a:stretch>
            <a:fillRect/>
          </a:stretch>
        </p:blipFill>
        <p:spPr bwMode="auto">
          <a:xfrm>
            <a:off x="2500313" y="3067050"/>
            <a:ext cx="4219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0188" y="3929063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早熟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号：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413÷500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0.826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82.6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00188" y="4619625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丰产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号：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367÷420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0.874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87.4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5262563"/>
            <a:ext cx="671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北方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号：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331÷378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0.876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87.6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0482" name="图片 3" descr="抠图、议一议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" y="1214438"/>
            <a:ext cx="328612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857250" y="3357563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如果你要购买种子，购买哪种。为什么？</a:t>
            </a:r>
          </a:p>
        </p:txBody>
      </p:sp>
      <p:pic>
        <p:nvPicPr>
          <p:cNvPr id="20484" name="图片 5" descr="QQ截图20140919152824.jpg"/>
          <p:cNvPicPr>
            <a:picLocks noChangeAspect="1"/>
          </p:cNvPicPr>
          <p:nvPr/>
        </p:nvPicPr>
        <p:blipFill>
          <a:blip r:embed="rId4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928688" y="4000500"/>
            <a:ext cx="750093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矩形 6"/>
          <p:cNvSpPr>
            <a:spLocks noChangeArrowheads="1"/>
          </p:cNvSpPr>
          <p:nvPr/>
        </p:nvSpPr>
        <p:spPr bwMode="auto">
          <a:xfrm>
            <a:off x="7215188" y="4572000"/>
            <a:ext cx="112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82.6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  <p:sp>
        <p:nvSpPr>
          <p:cNvPr id="20486" name="矩形 7"/>
          <p:cNvSpPr>
            <a:spLocks noChangeArrowheads="1"/>
          </p:cNvSpPr>
          <p:nvPr/>
        </p:nvSpPr>
        <p:spPr bwMode="auto">
          <a:xfrm>
            <a:off x="7215188" y="4976813"/>
            <a:ext cx="112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87.4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  <p:sp>
        <p:nvSpPr>
          <p:cNvPr id="20487" name="矩形 8"/>
          <p:cNvSpPr>
            <a:spLocks noChangeArrowheads="1"/>
          </p:cNvSpPr>
          <p:nvPr/>
        </p:nvSpPr>
        <p:spPr bwMode="auto">
          <a:xfrm>
            <a:off x="7215188" y="5429250"/>
            <a:ext cx="1127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87.6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1506" name="图片 11" descr="抠图、练一练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14400"/>
            <a:ext cx="29146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1295400" y="1752600"/>
            <a:ext cx="2743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练一练</a:t>
            </a:r>
          </a:p>
        </p:txBody>
      </p:sp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500063" y="2819400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1285875" y="4500563"/>
            <a:ext cx="5786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）哪种出油率高？高多少？</a:t>
            </a:r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4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1000125" y="5000625"/>
            <a:ext cx="7072313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06" y="2819400"/>
            <a:ext cx="642937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571500" y="1500188"/>
            <a:ext cx="8001000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*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号、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号花生各有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500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千克，按两种花生的出油率计算，分别可以炸出花生油多少千克？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571500" y="1285875"/>
            <a:ext cx="8143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、质量检查部门对饮料质量进行抽查，结果如下。求合格率。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1214438" y="2500313"/>
            <a:ext cx="6858000" cy="2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全屏显示(4:3)</PresentationFormat>
  <Paragraphs>42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华文楷体</vt:lpstr>
      <vt:lpstr>隶书</vt:lpstr>
      <vt:lpstr>宋体</vt:lpstr>
      <vt:lpstr>微软雅黑</vt:lpstr>
      <vt:lpstr>Arial</vt:lpstr>
      <vt:lpstr>Calibri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2014-09-19T08:15:00Z</dcterms:created>
  <dcterms:modified xsi:type="dcterms:W3CDTF">2023-01-17T01:29:51Z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063EDEFE5CCF4B558D55AC4444A4ABEF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