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1" r:id="rId2"/>
    <p:sldId id="304" r:id="rId3"/>
    <p:sldId id="303" r:id="rId4"/>
    <p:sldId id="297" r:id="rId5"/>
    <p:sldId id="317" r:id="rId6"/>
    <p:sldId id="321" r:id="rId7"/>
    <p:sldId id="318" r:id="rId8"/>
    <p:sldId id="319" r:id="rId9"/>
    <p:sldId id="320" r:id="rId10"/>
    <p:sldId id="322" r:id="rId11"/>
    <p:sldId id="324" r:id="rId12"/>
    <p:sldId id="327" r:id="rId13"/>
    <p:sldId id="309" r:id="rId14"/>
    <p:sldId id="310" r:id="rId15"/>
    <p:sldId id="329" r:id="rId16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  <a:sym typeface="Wingdings" panose="05000000000000000000" pitchFamily="2" charset="2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  <a:sym typeface="Wingdings" panose="05000000000000000000" pitchFamily="2" charset="2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  <a:sym typeface="Wingdings" panose="05000000000000000000" pitchFamily="2" charset="2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  <a:sym typeface="Wingdings" panose="05000000000000000000" pitchFamily="2" charset="2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  <a:sym typeface="Wingdings" panose="05000000000000000000" pitchFamily="2" charset="2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  <a:sym typeface="Wingdings" panose="05000000000000000000" pitchFamily="2" charset="2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  <a:sym typeface="Wingdings" panose="05000000000000000000" pitchFamily="2" charset="2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  <a:sym typeface="Wingdings" panose="05000000000000000000" pitchFamily="2" charset="2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  <a:sym typeface="Wingdings" panose="05000000000000000000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image" Target="../media/image9.wmf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10" Type="http://schemas.openxmlformats.org/officeDocument/2006/relationships/image" Target="../media/image18.wmf"/><Relationship Id="rId4" Type="http://schemas.openxmlformats.org/officeDocument/2006/relationships/image" Target="../media/image12.e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F90055-EA0D-4F4A-B078-06836E90AAC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4D87313-66B8-4A66-9561-4ED405FD740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4CB88012-EDA3-4A54-A6B5-B6B09F9FDE89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C6741758-B843-4CDC-B3CA-17D4CB94B992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059012A4-A86E-4DCE-9296-C59FAA0C1092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5633F1CF-57EA-4B7B-B1B0-9468E6A07462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7227F2D1-63DA-4DCB-9674-5073E9C4C214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FF0AA9F8-3944-4BB2-ABC4-7A2248560DA9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DEDD3FEC-39EA-4BF0-AD4D-88F3BD035A6C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9E115735-2564-403A-9483-CB6F4B86FF9F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470714E3-5BC7-4688-93E6-9DBA394B4537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29EC1FB2-8B7C-4050-B943-877E06208100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4D6D3683-0CCD-4704-AC38-0249DA15B920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F1C8CBCB-F09C-41A8-87A1-B9532F1A9175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B75ABA09-2214-4988-8712-4512208031E1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995662C4-CCC6-4903-9745-4AF96062DCA4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fld id="{EBD8E12F-848C-4B66-8C90-A0369C4DAF8B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8.wmf"/><Relationship Id="rId10" Type="http://schemas.openxmlformats.org/officeDocument/2006/relationships/image" Target="../media/image30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3.e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17.wmf"/><Relationship Id="rId7" Type="http://schemas.openxmlformats.org/officeDocument/2006/relationships/image" Target="../media/image10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.emf"/><Relationship Id="rId24" Type="http://schemas.openxmlformats.org/officeDocument/2006/relationships/image" Target="../media/image19.png"/><Relationship Id="rId5" Type="http://schemas.openxmlformats.org/officeDocument/2006/relationships/image" Target="../media/image9.wmf"/><Relationship Id="rId15" Type="http://schemas.openxmlformats.org/officeDocument/2006/relationships/image" Target="../media/image14.e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e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27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2.wmf"/><Relationship Id="rId24" Type="http://schemas.openxmlformats.org/officeDocument/2006/relationships/image" Target="../media/image29.png"/><Relationship Id="rId5" Type="http://schemas.openxmlformats.org/officeDocument/2006/relationships/image" Target="../media/image20.wmf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-2989" y="1340768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5.4  </a:t>
            </a:r>
            <a:r>
              <a:rPr lang="zh-CN" altLang="en-US" sz="4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二次函数的图象和性质</a:t>
            </a:r>
          </a:p>
          <a:p>
            <a:pPr algn="ctr" eaLnBrk="1" hangingPunct="1">
              <a:lnSpc>
                <a:spcPct val="1500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32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32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pic>
        <p:nvPicPr>
          <p:cNvPr id="3075" name="Picture 7" descr="u=3507984260,582845965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0573" y="3429000"/>
            <a:ext cx="360045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989" y="5949280"/>
            <a:ext cx="9141011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352800" y="4757738"/>
            <a:ext cx="56388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＞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时，开口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_____, 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最 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 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点是顶点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    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＜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时，开口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_____, 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最 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 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点是顶点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 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对称轴是</a:t>
            </a:r>
            <a:r>
              <a:rPr kumimoji="1" lang="zh-CN" altLang="en-US" sz="2400" u="sng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 顶点坐标是</a:t>
            </a:r>
            <a:r>
              <a:rPr kumimoji="1" lang="zh-CN" altLang="en-US" sz="2400" u="sng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在对称轴左侧（</a:t>
            </a:r>
            <a:r>
              <a:rPr kumimoji="1" lang="en-US" altLang="zh-CN" sz="2400">
                <a:solidFill>
                  <a:srgbClr val="18020F"/>
                </a:solidFill>
                <a:latin typeface="EU-BX" pitchFamily="65" charset="-122"/>
              </a:rPr>
              <a:t>x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&lt;-</a:t>
            </a:r>
            <a:r>
              <a:rPr kumimoji="1" lang="en-US" altLang="zh-CN" sz="2400">
                <a:solidFill>
                  <a:srgbClr val="18020F"/>
                </a:solidFill>
                <a:latin typeface="EU-BX" pitchFamily="65" charset="-122"/>
              </a:rPr>
              <a:t>h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kumimoji="1" lang="en-US" altLang="zh-CN" sz="2400">
                <a:solidFill>
                  <a:srgbClr val="18020F"/>
                </a:solidFill>
                <a:latin typeface="EU-BX" pitchFamily="65" charset="-122"/>
              </a:rPr>
              <a:t>y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</a:t>
            </a:r>
            <a:r>
              <a:rPr kumimoji="1" lang="en-US" altLang="zh-CN" sz="2400">
                <a:solidFill>
                  <a:srgbClr val="18020F"/>
                </a:solidFill>
                <a:latin typeface="EU-BX" pitchFamily="65" charset="-122"/>
              </a:rPr>
              <a:t>x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的增大而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…..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23850" y="1341438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18020F"/>
                </a:solidFill>
                <a:latin typeface="EU-BX" pitchFamily="65" charset="-122"/>
              </a:rPr>
              <a:t>y=ax</a:t>
            </a:r>
            <a:r>
              <a:rPr lang="en-US" altLang="zh-CN" sz="2800" baseline="300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505200" y="43434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18020F"/>
                </a:solidFill>
                <a:latin typeface="EU-BX" pitchFamily="65" charset="-122"/>
              </a:rPr>
              <a:t>y=a(x+h)</a:t>
            </a:r>
            <a:r>
              <a:rPr lang="en-US" altLang="zh-CN" sz="2000" baseline="300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的图象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508625" y="90805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b="0">
                <a:solidFill>
                  <a:srgbClr val="18020F"/>
                </a:solidFill>
                <a:latin typeface="EU-BX" pitchFamily="65" charset="-122"/>
              </a:rPr>
              <a:t>y=a(x-h)</a:t>
            </a:r>
            <a:r>
              <a:rPr lang="en-US" altLang="zh-CN" sz="2800" b="0" baseline="52000">
                <a:solidFill>
                  <a:srgbClr val="18020F"/>
                </a:solidFill>
                <a:latin typeface="EU-BX" pitchFamily="65" charset="-122"/>
              </a:rPr>
              <a:t>2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676400" y="1582738"/>
            <a:ext cx="217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当向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左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平移</a:t>
            </a:r>
            <a:r>
              <a:rPr lang="en-US" altLang="zh-CN" sz="2400">
                <a:latin typeface="EU-BX" pitchFamily="65" charset="-122"/>
              </a:rPr>
              <a:t>h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334000" y="5257800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向下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4343400" y="9144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rgbClr val="E109A8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4419600" y="15240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rgbClr val="E109A8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5364163" y="47244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向上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629400" y="5257800"/>
            <a:ext cx="439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高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724400" y="5873750"/>
            <a:ext cx="1163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直线</a:t>
            </a:r>
            <a:r>
              <a:rPr lang="en-US" altLang="zh-CN" sz="200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=-</a:t>
            </a:r>
            <a:r>
              <a:rPr lang="en-US" altLang="zh-CN" sz="2000">
                <a:solidFill>
                  <a:srgbClr val="0000FF"/>
                </a:solidFill>
                <a:latin typeface="EU-BX" pitchFamily="65" charset="-122"/>
              </a:rPr>
              <a:t>h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8001000" y="5918200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</a:t>
            </a:r>
            <a:r>
              <a:rPr lang="en-US" altLang="zh-CN" sz="2000">
                <a:solidFill>
                  <a:srgbClr val="0000FF"/>
                </a:solidFill>
                <a:latin typeface="EU-BX" pitchFamily="65" charset="-122"/>
              </a:rPr>
              <a:t>h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588125" y="47244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低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5638800" y="1611313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b="0">
                <a:solidFill>
                  <a:srgbClr val="18020F"/>
                </a:solidFill>
                <a:latin typeface="EU-BX" pitchFamily="65" charset="-122"/>
              </a:rPr>
              <a:t>y=a(x+h)</a:t>
            </a:r>
            <a:r>
              <a:rPr lang="en-US" altLang="zh-CN" sz="2800" b="0" baseline="520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676400" y="914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当向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右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平移</a:t>
            </a:r>
            <a:r>
              <a:rPr lang="en-US" altLang="zh-CN" sz="2400">
                <a:latin typeface="EU-BX" pitchFamily="65" charset="-122"/>
              </a:rPr>
              <a:t>h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时</a:t>
            </a:r>
          </a:p>
        </p:txBody>
      </p:sp>
      <p:sp>
        <p:nvSpPr>
          <p:cNvPr id="33810" name="AutoShape 18"/>
          <p:cNvSpPr/>
          <p:nvPr/>
        </p:nvSpPr>
        <p:spPr bwMode="auto">
          <a:xfrm>
            <a:off x="1524000" y="990600"/>
            <a:ext cx="228600" cy="1066800"/>
          </a:xfrm>
          <a:prstGeom prst="lef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3846513" y="2438400"/>
            <a:ext cx="53340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EU-BX" pitchFamily="65" charset="-122"/>
              </a:rPr>
              <a:t>a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＞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时，开口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_____, 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最 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 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点是顶点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    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＜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时，开口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_____, 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最 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 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点是顶点</a:t>
            </a:r>
            <a:r>
              <a:rPr kumimoji="1" lang="en-US" altLang="zh-CN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 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对称轴是</a:t>
            </a:r>
            <a:r>
              <a:rPr kumimoji="1" lang="zh-CN" altLang="en-US" sz="2400" u="sng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 顶点坐标是</a:t>
            </a:r>
            <a:r>
              <a:rPr kumimoji="1" lang="zh-CN" altLang="en-US" sz="2400" u="sng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</a:t>
            </a:r>
            <a:r>
              <a:rPr kumimoji="1" lang="zh-CN" altLang="en-US" sz="24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r>
              <a:rPr kumimoji="1" lang="zh-CN" altLang="en-US" sz="20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在对称轴左侧（</a:t>
            </a:r>
            <a:r>
              <a:rPr kumimoji="1" lang="en-US" altLang="zh-CN" sz="2000">
                <a:solidFill>
                  <a:srgbClr val="18020F"/>
                </a:solidFill>
                <a:latin typeface="EU-BX" pitchFamily="65" charset="-122"/>
              </a:rPr>
              <a:t>x</a:t>
            </a:r>
            <a:r>
              <a:rPr kumimoji="1" lang="en-US" altLang="zh-CN" sz="20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&lt;</a:t>
            </a:r>
            <a:r>
              <a:rPr kumimoji="1" lang="en-US" altLang="zh-CN" sz="2000">
                <a:solidFill>
                  <a:srgbClr val="18020F"/>
                </a:solidFill>
                <a:latin typeface="EU-BX" pitchFamily="65" charset="-122"/>
              </a:rPr>
              <a:t>h</a:t>
            </a:r>
            <a:r>
              <a:rPr kumimoji="1" lang="en-US" altLang="zh-CN" sz="20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kumimoji="1" lang="en-US" altLang="zh-CN" sz="2000">
                <a:solidFill>
                  <a:srgbClr val="18020F"/>
                </a:solidFill>
                <a:latin typeface="EU-BX" pitchFamily="65" charset="-122"/>
              </a:rPr>
              <a:t>y</a:t>
            </a:r>
            <a:r>
              <a:rPr kumimoji="1" lang="zh-CN" altLang="en-US" sz="20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</a:t>
            </a:r>
            <a:r>
              <a:rPr kumimoji="1" lang="en-US" altLang="zh-CN" sz="2000">
                <a:solidFill>
                  <a:srgbClr val="18020F"/>
                </a:solidFill>
                <a:latin typeface="EU-BX" pitchFamily="65" charset="-122"/>
              </a:rPr>
              <a:t>x</a:t>
            </a:r>
            <a:r>
              <a:rPr kumimoji="1" lang="zh-CN" altLang="en-US" sz="20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kumimoji="1" lang="en-US" altLang="zh-CN" sz="20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….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810000" y="1981200"/>
            <a:ext cx="22098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2000" i="1">
                <a:solidFill>
                  <a:srgbClr val="18020F"/>
                </a:solidFill>
                <a:latin typeface="EU-BX" pitchFamily="65" charset="-122"/>
              </a:rPr>
              <a:t>y</a:t>
            </a:r>
            <a:r>
              <a:rPr lang="en-US" altLang="zh-CN" sz="2000">
                <a:solidFill>
                  <a:srgbClr val="18020F"/>
                </a:solidFill>
                <a:latin typeface="EU-BX" pitchFamily="65" charset="-122"/>
              </a:rPr>
              <a:t>=a(x-h)</a:t>
            </a:r>
            <a:r>
              <a:rPr lang="en-US" altLang="zh-CN" sz="2000" baseline="30000">
                <a:solidFill>
                  <a:srgbClr val="1802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rgbClr val="18020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的图象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5795963" y="29972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向下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5795963" y="249237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向上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7019925" y="2997200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高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5148263" y="3508375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直线</a:t>
            </a:r>
            <a:r>
              <a:rPr lang="en-US" altLang="zh-CN" sz="2400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0000FF"/>
                </a:solidFill>
                <a:latin typeface="EU-BX" pitchFamily="65" charset="-122"/>
              </a:rPr>
              <a:t>h</a:t>
            </a: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4211638" y="3941763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</a:rPr>
              <a:t>h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7019925" y="2420938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低</a:t>
            </a:r>
          </a:p>
        </p:txBody>
      </p:sp>
      <p:sp>
        <p:nvSpPr>
          <p:cNvPr id="33819" name="AutoShape 27"/>
          <p:cNvSpPr/>
          <p:nvPr/>
        </p:nvSpPr>
        <p:spPr bwMode="auto">
          <a:xfrm>
            <a:off x="3200400" y="48006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20" name="AutoShape 28"/>
          <p:cNvSpPr/>
          <p:nvPr/>
        </p:nvSpPr>
        <p:spPr bwMode="auto">
          <a:xfrm>
            <a:off x="3695700" y="26670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3" name="平面几何--抛物线1"/>
          <p:cNvSpPr/>
          <p:nvPr/>
        </p:nvSpPr>
        <p:spPr bwMode="auto">
          <a:xfrm rot="10800000">
            <a:off x="-60325" y="3395663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534" name="Group 30"/>
          <p:cNvGrpSpPr/>
          <p:nvPr/>
        </p:nvGrpSpPr>
        <p:grpSpPr bwMode="auto">
          <a:xfrm>
            <a:off x="-36513" y="2819400"/>
            <a:ext cx="4032251" cy="2708275"/>
            <a:chOff x="657" y="2614"/>
            <a:chExt cx="2540" cy="1706"/>
          </a:xfrm>
        </p:grpSpPr>
        <p:sp>
          <p:nvSpPr>
            <p:cNvPr id="21552" name="d82Line 2"/>
            <p:cNvSpPr>
              <a:spLocks noChangeShapeType="1"/>
            </p:cNvSpPr>
            <p:nvPr/>
          </p:nvSpPr>
          <p:spPr bwMode="auto">
            <a:xfrm rot="10800000">
              <a:off x="703" y="2976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3" name="d82Line 3"/>
            <p:cNvSpPr>
              <a:spLocks noChangeShapeType="1"/>
            </p:cNvSpPr>
            <p:nvPr/>
          </p:nvSpPr>
          <p:spPr bwMode="auto">
            <a:xfrm rot="10800000" flipV="1">
              <a:off x="1827" y="2614"/>
              <a:ext cx="0" cy="17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4" name="d82Line 4"/>
            <p:cNvSpPr>
              <a:spLocks noChangeShapeType="1"/>
            </p:cNvSpPr>
            <p:nvPr/>
          </p:nvSpPr>
          <p:spPr bwMode="auto">
            <a:xfrm rot="10800000" flipV="1">
              <a:off x="1597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5" name="d82Line 5"/>
            <p:cNvSpPr>
              <a:spLocks noChangeShapeType="1"/>
            </p:cNvSpPr>
            <p:nvPr/>
          </p:nvSpPr>
          <p:spPr bwMode="auto">
            <a:xfrm rot="10800000" flipV="1">
              <a:off x="136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6" name="d82Line 6"/>
            <p:cNvSpPr>
              <a:spLocks noChangeShapeType="1"/>
            </p:cNvSpPr>
            <p:nvPr/>
          </p:nvSpPr>
          <p:spPr bwMode="auto">
            <a:xfrm rot="10800000" flipV="1">
              <a:off x="113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7" name="d82Line 7"/>
            <p:cNvSpPr>
              <a:spLocks noChangeShapeType="1"/>
            </p:cNvSpPr>
            <p:nvPr/>
          </p:nvSpPr>
          <p:spPr bwMode="auto">
            <a:xfrm rot="10800000" flipV="1">
              <a:off x="90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8" name="d82Line 10"/>
            <p:cNvSpPr>
              <a:spLocks noChangeShapeType="1"/>
            </p:cNvSpPr>
            <p:nvPr/>
          </p:nvSpPr>
          <p:spPr bwMode="auto">
            <a:xfrm rot="10800000" flipV="1">
              <a:off x="2057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9" name="d82Line 11"/>
            <p:cNvSpPr>
              <a:spLocks noChangeShapeType="1"/>
            </p:cNvSpPr>
            <p:nvPr/>
          </p:nvSpPr>
          <p:spPr bwMode="auto">
            <a:xfrm rot="10800000" flipV="1">
              <a:off x="2285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0" name="d82Line 12"/>
            <p:cNvSpPr>
              <a:spLocks noChangeShapeType="1"/>
            </p:cNvSpPr>
            <p:nvPr/>
          </p:nvSpPr>
          <p:spPr bwMode="auto">
            <a:xfrm rot="10800000" flipV="1">
              <a:off x="2515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1" name="d82Line 14"/>
            <p:cNvSpPr>
              <a:spLocks noChangeShapeType="1"/>
            </p:cNvSpPr>
            <p:nvPr/>
          </p:nvSpPr>
          <p:spPr bwMode="auto">
            <a:xfrm rot="10800000" flipV="1">
              <a:off x="2744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2" name="d82Line 16"/>
            <p:cNvSpPr>
              <a:spLocks noChangeShapeType="1"/>
            </p:cNvSpPr>
            <p:nvPr/>
          </p:nvSpPr>
          <p:spPr bwMode="auto">
            <a:xfrm rot="10800000">
              <a:off x="1837" y="3735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3" name="d82Line 17"/>
            <p:cNvSpPr>
              <a:spLocks noChangeShapeType="1"/>
            </p:cNvSpPr>
            <p:nvPr/>
          </p:nvSpPr>
          <p:spPr bwMode="auto">
            <a:xfrm rot="10800000">
              <a:off x="1837" y="392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4" name="d82Line 18"/>
            <p:cNvSpPr>
              <a:spLocks noChangeShapeType="1"/>
            </p:cNvSpPr>
            <p:nvPr/>
          </p:nvSpPr>
          <p:spPr bwMode="auto">
            <a:xfrm rot="10800000">
              <a:off x="1837" y="4104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5" name="d82Line 21"/>
            <p:cNvSpPr>
              <a:spLocks noChangeShapeType="1"/>
            </p:cNvSpPr>
            <p:nvPr/>
          </p:nvSpPr>
          <p:spPr bwMode="auto">
            <a:xfrm rot="10800000">
              <a:off x="1837" y="336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6" name="d82Line 22"/>
            <p:cNvSpPr>
              <a:spLocks noChangeShapeType="1"/>
            </p:cNvSpPr>
            <p:nvPr/>
          </p:nvSpPr>
          <p:spPr bwMode="auto">
            <a:xfrm rot="10800000">
              <a:off x="1837" y="3181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7" name="d82Line 25"/>
            <p:cNvSpPr>
              <a:spLocks noChangeShapeType="1"/>
            </p:cNvSpPr>
            <p:nvPr/>
          </p:nvSpPr>
          <p:spPr bwMode="auto">
            <a:xfrm rot="10800000">
              <a:off x="1837" y="355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8" name="d82WordArt 28"/>
            <p:cNvSpPr>
              <a:spLocks noChangeArrowheads="1" noChangeShapeType="1" noTextEdit="1"/>
            </p:cNvSpPr>
            <p:nvPr/>
          </p:nvSpPr>
          <p:spPr bwMode="auto">
            <a:xfrm rot="10800000">
              <a:off x="2925" y="3068"/>
              <a:ext cx="103" cy="1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x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21569" name="d82WordArt 29"/>
            <p:cNvSpPr>
              <a:spLocks noChangeArrowheads="1" noChangeShapeType="1" noTextEdit="1"/>
            </p:cNvSpPr>
            <p:nvPr/>
          </p:nvSpPr>
          <p:spPr bwMode="auto">
            <a:xfrm>
              <a:off x="1655" y="2659"/>
              <a:ext cx="103" cy="1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570" name="d82WordArt 120"/>
            <p:cNvSpPr>
              <a:spLocks noChangeArrowheads="1" noChangeShapeType="1" noTextEdit="1"/>
            </p:cNvSpPr>
            <p:nvPr/>
          </p:nvSpPr>
          <p:spPr bwMode="auto">
            <a:xfrm rot="10800000">
              <a:off x="1882" y="2865"/>
              <a:ext cx="110" cy="8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O</a:t>
              </a:r>
              <a:endParaRPr lang="zh-CN" altLang="en-US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21571" name="Text Box 50"/>
            <p:cNvSpPr txBox="1">
              <a:spLocks noChangeArrowheads="1"/>
            </p:cNvSpPr>
            <p:nvPr/>
          </p:nvSpPr>
          <p:spPr bwMode="auto">
            <a:xfrm>
              <a:off x="1156" y="2977"/>
              <a:ext cx="6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21572" name="Text Box 51"/>
            <p:cNvSpPr txBox="1">
              <a:spLocks noChangeArrowheads="1"/>
            </p:cNvSpPr>
            <p:nvPr/>
          </p:nvSpPr>
          <p:spPr bwMode="auto">
            <a:xfrm>
              <a:off x="2200" y="2977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21573" name="Text Box 52"/>
            <p:cNvSpPr txBox="1">
              <a:spLocks noChangeArrowheads="1"/>
            </p:cNvSpPr>
            <p:nvPr/>
          </p:nvSpPr>
          <p:spPr bwMode="auto">
            <a:xfrm>
              <a:off x="1474" y="3249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21574" name="Text Box 53"/>
            <p:cNvSpPr txBox="1">
              <a:spLocks noChangeArrowheads="1"/>
            </p:cNvSpPr>
            <p:nvPr/>
          </p:nvSpPr>
          <p:spPr bwMode="auto">
            <a:xfrm>
              <a:off x="1474" y="3567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21575" name="Text Box 54"/>
            <p:cNvSpPr txBox="1">
              <a:spLocks noChangeArrowheads="1"/>
            </p:cNvSpPr>
            <p:nvPr/>
          </p:nvSpPr>
          <p:spPr bwMode="auto">
            <a:xfrm>
              <a:off x="1428" y="3975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21576" name="Text Box 55"/>
            <p:cNvSpPr txBox="1">
              <a:spLocks noChangeArrowheads="1"/>
            </p:cNvSpPr>
            <p:nvPr/>
          </p:nvSpPr>
          <p:spPr bwMode="auto">
            <a:xfrm>
              <a:off x="2648" y="2977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21577" name="Text Box 56"/>
            <p:cNvSpPr txBox="1">
              <a:spLocks noChangeArrowheads="1"/>
            </p:cNvSpPr>
            <p:nvPr/>
          </p:nvSpPr>
          <p:spPr bwMode="auto">
            <a:xfrm>
              <a:off x="657" y="2977"/>
              <a:ext cx="5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</p:grpSp>
      <p:sp>
        <p:nvSpPr>
          <p:cNvPr id="21535" name="平面几何--抛物线1"/>
          <p:cNvSpPr/>
          <p:nvPr/>
        </p:nvSpPr>
        <p:spPr bwMode="auto">
          <a:xfrm rot="10800000">
            <a:off x="676275" y="3392488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36" name="Oval 58"/>
          <p:cNvSpPr>
            <a:spLocks noChangeArrowheads="1"/>
          </p:cNvSpPr>
          <p:nvPr/>
        </p:nvSpPr>
        <p:spPr bwMode="auto">
          <a:xfrm rot="10800000">
            <a:off x="1509713" y="35099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7" name="Oval 59"/>
          <p:cNvSpPr>
            <a:spLocks noChangeArrowheads="1"/>
          </p:cNvSpPr>
          <p:nvPr/>
        </p:nvSpPr>
        <p:spPr bwMode="auto">
          <a:xfrm rot="10800000">
            <a:off x="2201863" y="4706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8" name="Oval 60"/>
          <p:cNvSpPr>
            <a:spLocks noChangeArrowheads="1"/>
          </p:cNvSpPr>
          <p:nvPr/>
        </p:nvSpPr>
        <p:spPr bwMode="auto">
          <a:xfrm rot="10800000">
            <a:off x="1150938" y="33528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9" name="Oval 61"/>
          <p:cNvSpPr>
            <a:spLocks noChangeArrowheads="1"/>
          </p:cNvSpPr>
          <p:nvPr/>
        </p:nvSpPr>
        <p:spPr bwMode="auto">
          <a:xfrm rot="10800000">
            <a:off x="790575" y="34956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0" name="Oval 62"/>
          <p:cNvSpPr>
            <a:spLocks noChangeArrowheads="1"/>
          </p:cNvSpPr>
          <p:nvPr/>
        </p:nvSpPr>
        <p:spPr bwMode="auto">
          <a:xfrm rot="10800000">
            <a:off x="2576513" y="3957638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1" name="Oval 63"/>
          <p:cNvSpPr>
            <a:spLocks noChangeArrowheads="1"/>
          </p:cNvSpPr>
          <p:nvPr/>
        </p:nvSpPr>
        <p:spPr bwMode="auto">
          <a:xfrm rot="10800000">
            <a:off x="401638" y="39576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2" name="Oval 64"/>
          <p:cNvSpPr>
            <a:spLocks noChangeArrowheads="1"/>
          </p:cNvSpPr>
          <p:nvPr/>
        </p:nvSpPr>
        <p:spPr bwMode="auto">
          <a:xfrm rot="10800000">
            <a:off x="1870075" y="335121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3" name="Oval 65"/>
          <p:cNvSpPr>
            <a:spLocks noChangeArrowheads="1"/>
          </p:cNvSpPr>
          <p:nvPr/>
        </p:nvSpPr>
        <p:spPr bwMode="auto">
          <a:xfrm rot="10800000">
            <a:off x="1136650" y="3971925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4" name="Oval 66"/>
          <p:cNvSpPr>
            <a:spLocks noChangeArrowheads="1"/>
          </p:cNvSpPr>
          <p:nvPr/>
        </p:nvSpPr>
        <p:spPr bwMode="auto">
          <a:xfrm rot="10800000">
            <a:off x="776288" y="4733925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5" name="Oval 67"/>
          <p:cNvSpPr>
            <a:spLocks noChangeArrowheads="1"/>
          </p:cNvSpPr>
          <p:nvPr/>
        </p:nvSpPr>
        <p:spPr bwMode="auto">
          <a:xfrm rot="10800000">
            <a:off x="1841500" y="39576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6" name="Oval 68"/>
          <p:cNvSpPr>
            <a:spLocks noChangeArrowheads="1"/>
          </p:cNvSpPr>
          <p:nvPr/>
        </p:nvSpPr>
        <p:spPr bwMode="auto">
          <a:xfrm rot="10800000">
            <a:off x="2230438" y="3495675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7" name="平面几何--抛物线1"/>
          <p:cNvSpPr/>
          <p:nvPr/>
        </p:nvSpPr>
        <p:spPr bwMode="auto">
          <a:xfrm rot="10800000">
            <a:off x="315913" y="3395663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1548" name="Object 70"/>
          <p:cNvGraphicFramePr>
            <a:graphicFrameLocks noChangeAspect="1"/>
          </p:cNvGraphicFramePr>
          <p:nvPr/>
        </p:nvGraphicFramePr>
        <p:xfrm>
          <a:off x="23813" y="2781300"/>
          <a:ext cx="15240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2" name="Equation" r:id="rId4" imgW="939165" imgH="393700" progId="Equation.DSMT4">
                  <p:embed/>
                </p:oleObj>
              </mc:Choice>
              <mc:Fallback>
                <p:oleObj name="Equation" r:id="rId4" imgW="939165" imgH="39370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3" y="2781300"/>
                        <a:ext cx="15240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9" name="Object 71"/>
          <p:cNvGraphicFramePr>
            <a:graphicFrameLocks noChangeAspect="1"/>
          </p:cNvGraphicFramePr>
          <p:nvPr/>
        </p:nvGraphicFramePr>
        <p:xfrm>
          <a:off x="152400" y="5257800"/>
          <a:ext cx="120173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3" name="Equation" r:id="rId6" imgW="635000" imgH="393700" progId="Equation.DSMT4">
                  <p:embed/>
                </p:oleObj>
              </mc:Choice>
              <mc:Fallback>
                <p:oleObj name="Equation" r:id="rId6" imgW="635000" imgH="393700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257800"/>
                        <a:ext cx="1201738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0" name="Object 72"/>
          <p:cNvGraphicFramePr>
            <a:graphicFrameLocks noChangeAspect="1"/>
          </p:cNvGraphicFramePr>
          <p:nvPr/>
        </p:nvGraphicFramePr>
        <p:xfrm>
          <a:off x="2057400" y="2743200"/>
          <a:ext cx="13716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Equation" r:id="rId8" imgW="939165" imgH="393700" progId="Equation.DSMT4">
                  <p:embed/>
                </p:oleObj>
              </mc:Choice>
              <mc:Fallback>
                <p:oleObj name="Equation" r:id="rId8" imgW="939165" imgH="39370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13716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51" name="Picture 74" descr="规律总结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23850" y="404813"/>
            <a:ext cx="2449513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10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6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7" grpId="0"/>
      <p:bldP spid="33798" grpId="0"/>
      <p:bldP spid="33799" grpId="0"/>
      <p:bldP spid="33800" grpId="0"/>
      <p:bldP spid="33801" grpId="0" animBg="1"/>
      <p:bldP spid="33802" grpId="0" animBg="1"/>
      <p:bldP spid="33803" grpId="0"/>
      <p:bldP spid="33804" grpId="0"/>
      <p:bldP spid="33805" grpId="0"/>
      <p:bldP spid="33806" grpId="0"/>
      <p:bldP spid="33807" grpId="0"/>
      <p:bldP spid="33808" grpId="0"/>
      <p:bldP spid="33809" grpId="0"/>
      <p:bldP spid="33810" grpId="0" animBg="1"/>
      <p:bldP spid="33811" grpId="0"/>
      <p:bldP spid="33812" grpId="0"/>
      <p:bldP spid="33813" grpId="0"/>
      <p:bldP spid="33814" grpId="0"/>
      <p:bldP spid="33815" grpId="0"/>
      <p:bldP spid="33816" grpId="0"/>
      <p:bldP spid="33817" grpId="0"/>
      <p:bldP spid="33818" grpId="0"/>
      <p:bldP spid="33819" grpId="0" animBg="1"/>
      <p:bldP spid="338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9"/>
          <p:cNvSpPr>
            <a:spLocks noChangeArrowheads="1"/>
          </p:cNvSpPr>
          <p:nvPr/>
        </p:nvSpPr>
        <p:spPr bwMode="auto">
          <a:xfrm>
            <a:off x="250825" y="4508500"/>
            <a:ext cx="864076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2400">
                <a:ea typeface="宋体" panose="02010600030101010101" pitchFamily="2" charset="-122"/>
              </a:rPr>
              <a:t>4.</a:t>
            </a:r>
            <a:r>
              <a:rPr lang="zh-CN" altLang="en-US" sz="2400">
                <a:ea typeface="宋体" panose="02010600030101010101" pitchFamily="2" charset="-122"/>
              </a:rPr>
              <a:t>函数</a:t>
            </a:r>
            <a:r>
              <a:rPr lang="en-US" altLang="zh-CN" sz="2400">
                <a:latin typeface="EU-BX" pitchFamily="65" charset="-122"/>
              </a:rPr>
              <a:t>y=2x</a:t>
            </a:r>
            <a:r>
              <a:rPr lang="en-US" altLang="zh-CN" sz="2400" baseline="30000">
                <a:ea typeface="宋体" panose="02010600030101010101" pitchFamily="2" charset="-122"/>
              </a:rPr>
              <a:t>2</a:t>
            </a:r>
            <a:r>
              <a:rPr lang="zh-CN" altLang="en-US" sz="2400">
                <a:ea typeface="宋体" panose="02010600030101010101" pitchFamily="2" charset="-122"/>
              </a:rPr>
              <a:t>的图象是</a:t>
            </a:r>
            <a:r>
              <a:rPr lang="en-US" altLang="zh-CN" sz="2400">
                <a:ea typeface="宋体" panose="02010600030101010101" pitchFamily="2" charset="-122"/>
              </a:rPr>
              <a:t>______</a:t>
            </a:r>
            <a:r>
              <a:rPr lang="zh-CN" altLang="en-US" sz="2400">
                <a:ea typeface="宋体" panose="02010600030101010101" pitchFamily="2" charset="-122"/>
              </a:rPr>
              <a:t>线，开口向</a:t>
            </a:r>
            <a:r>
              <a:rPr lang="en-US" altLang="zh-CN" sz="2400">
                <a:ea typeface="宋体" panose="02010600030101010101" pitchFamily="2" charset="-122"/>
              </a:rPr>
              <a:t>__,</a:t>
            </a:r>
            <a:r>
              <a:rPr lang="zh-CN" altLang="en-US" sz="2400">
                <a:ea typeface="宋体" panose="02010600030101010101" pitchFamily="2" charset="-122"/>
              </a:rPr>
              <a:t>对称轴是</a:t>
            </a:r>
            <a:r>
              <a:rPr lang="en-US" altLang="zh-CN" sz="2400">
                <a:ea typeface="宋体" panose="02010600030101010101" pitchFamily="2" charset="-122"/>
              </a:rPr>
              <a:t>_____</a:t>
            </a:r>
            <a:r>
              <a:rPr lang="zh-CN" altLang="en-US" sz="2400">
                <a:ea typeface="宋体" panose="02010600030101010101" pitchFamily="2" charset="-122"/>
              </a:rPr>
              <a:t>，顶点坐标是</a:t>
            </a:r>
            <a:r>
              <a:rPr lang="en-US" altLang="zh-CN" sz="2400">
                <a:ea typeface="宋体" panose="02010600030101010101" pitchFamily="2" charset="-122"/>
              </a:rPr>
              <a:t>_______</a:t>
            </a:r>
            <a:r>
              <a:rPr lang="zh-CN" altLang="en-US" sz="2400">
                <a:ea typeface="宋体" panose="02010600030101010101" pitchFamily="2" charset="-122"/>
              </a:rPr>
              <a:t>，当</a:t>
            </a:r>
            <a:r>
              <a:rPr lang="en-US" altLang="zh-CN" sz="2400">
                <a:latin typeface="EU-BX" pitchFamily="65" charset="-122"/>
              </a:rPr>
              <a:t>x=___</a:t>
            </a:r>
            <a:r>
              <a:rPr lang="zh-CN" altLang="en-US" sz="2400">
                <a:ea typeface="宋体" panose="02010600030101010101" pitchFamily="2" charset="-122"/>
              </a:rPr>
              <a:t>时，函数有最</a:t>
            </a:r>
            <a:r>
              <a:rPr lang="zh-CN" altLang="en-US"/>
              <a:t> 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值为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；在对称轴左侧， </a:t>
            </a:r>
            <a:r>
              <a:rPr lang="en-US" altLang="zh-CN" sz="2400">
                <a:latin typeface="EU-BX" pitchFamily="65" charset="-122"/>
              </a:rPr>
              <a:t>y</a:t>
            </a:r>
            <a:r>
              <a:rPr lang="zh-CN" altLang="en-US" sz="2400">
                <a:ea typeface="宋体" panose="02010600030101010101" pitchFamily="2" charset="-122"/>
              </a:rPr>
              <a:t>随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zh-CN" altLang="en-US" sz="2400">
                <a:ea typeface="宋体" panose="02010600030101010101" pitchFamily="2" charset="-122"/>
              </a:rPr>
              <a:t>的增大而</a:t>
            </a:r>
            <a:r>
              <a:rPr lang="en-US" altLang="zh-CN" sz="2400">
                <a:ea typeface="宋体" panose="02010600030101010101" pitchFamily="2" charset="-122"/>
              </a:rPr>
              <a:t>_______</a:t>
            </a:r>
            <a:r>
              <a:rPr lang="zh-CN" altLang="en-US" sz="2400">
                <a:ea typeface="宋体" panose="02010600030101010101" pitchFamily="2" charset="-122"/>
              </a:rPr>
              <a:t>，在对称轴右侧， </a:t>
            </a:r>
            <a:r>
              <a:rPr lang="en-US" altLang="zh-CN" sz="2400">
                <a:latin typeface="EU-BX" pitchFamily="65" charset="-122"/>
              </a:rPr>
              <a:t>y</a:t>
            </a:r>
            <a:r>
              <a:rPr lang="zh-CN" altLang="en-US" sz="2400">
                <a:ea typeface="宋体" panose="02010600030101010101" pitchFamily="2" charset="-122"/>
              </a:rPr>
              <a:t>随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zh-CN" altLang="en-US" sz="2400">
                <a:ea typeface="宋体" panose="02010600030101010101" pitchFamily="2" charset="-122"/>
              </a:rPr>
              <a:t>的增大而</a:t>
            </a:r>
            <a:r>
              <a:rPr lang="en-US" altLang="zh-CN" sz="2400">
                <a:ea typeface="宋体" panose="02010600030101010101" pitchFamily="2" charset="-122"/>
              </a:rPr>
              <a:t>_______.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04800" y="620713"/>
            <a:ext cx="8839200" cy="385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endParaRPr lang="zh-CN" altLang="en-US" sz="3200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抛物线</a:t>
            </a:r>
            <a:r>
              <a:rPr lang="en-US" altLang="zh-CN" sz="2400" dirty="0">
                <a:latin typeface="EU-BX" pitchFamily="65" charset="-122"/>
              </a:rPr>
              <a:t>y=0.5(x+2)</a:t>
            </a:r>
            <a:r>
              <a:rPr lang="en-US" altLang="zh-CN" sz="24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可以由抛物线</a:t>
            </a:r>
            <a:r>
              <a:rPr lang="zh-CN" altLang="en-US" sz="2400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先向</a:t>
            </a:r>
            <a:r>
              <a:rPr lang="zh-CN" altLang="en-US" sz="2400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移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个单位得到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已知</a:t>
            </a:r>
            <a:r>
              <a:rPr lang="en-US" altLang="zh-CN" sz="2400" dirty="0">
                <a:latin typeface="EU-BX" pitchFamily="65" charset="-122"/>
              </a:rPr>
              <a:t>s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= –(</a:t>
            </a:r>
            <a:r>
              <a:rPr lang="en-US" altLang="zh-CN" sz="2400" dirty="0">
                <a:latin typeface="EU-BX" pitchFamily="65" charset="-122"/>
              </a:rPr>
              <a:t>x+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sz="24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，当</a:t>
            </a:r>
            <a:r>
              <a:rPr lang="en-US" altLang="zh-CN" sz="2400" dirty="0">
                <a:latin typeface="EU-BX" pitchFamily="65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为</a:t>
            </a:r>
            <a:r>
              <a:rPr lang="zh-CN" altLang="en-US" sz="2400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  <a:r>
              <a:rPr lang="en-US" altLang="zh-CN" sz="2400" dirty="0">
                <a:latin typeface="EU-BX" pitchFamily="65" charset="-122"/>
              </a:rPr>
              <a:t>s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取最</a:t>
            </a:r>
            <a:r>
              <a:rPr lang="zh-CN" altLang="en-US" sz="2400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值    为 </a:t>
            </a:r>
            <a:r>
              <a:rPr lang="zh-CN" altLang="en-US" sz="2400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顶点坐标为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(1,0)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，且经过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(0,-1)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的抛物线的函数解析式是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(      ).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AutoNum type="alphaUcPeriod"/>
            </a:pPr>
            <a:r>
              <a:rPr lang="en-US" altLang="zh-CN" sz="2400" dirty="0">
                <a:latin typeface="EU-BX" pitchFamily="65" charset="-122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=(</a:t>
            </a:r>
            <a:r>
              <a:rPr lang="en-US" altLang="zh-CN" sz="2400" dirty="0">
                <a:latin typeface="EU-BX" pitchFamily="65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+1)</a:t>
            </a:r>
            <a:r>
              <a:rPr lang="en-US" altLang="zh-CN" sz="24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B. </a:t>
            </a:r>
            <a:r>
              <a:rPr lang="en-US" altLang="zh-CN" sz="2400" dirty="0">
                <a:latin typeface="EU-BX" pitchFamily="65" charset="-122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= –(</a:t>
            </a:r>
            <a:r>
              <a:rPr lang="en-US" altLang="zh-CN" sz="2400" dirty="0">
                <a:latin typeface="EU-BX" pitchFamily="65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+1)</a:t>
            </a:r>
            <a:r>
              <a:rPr lang="en-US" altLang="zh-CN" sz="24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C.</a:t>
            </a:r>
            <a:r>
              <a:rPr lang="en-US" altLang="zh-CN" sz="2400" dirty="0" err="1">
                <a:latin typeface="EU-BX" pitchFamily="65" charset="-122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=(</a:t>
            </a:r>
            <a:r>
              <a:rPr lang="en-US" altLang="zh-CN" sz="2400" dirty="0">
                <a:latin typeface="EU-BX" pitchFamily="65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–1)</a:t>
            </a:r>
            <a:r>
              <a:rPr lang="en-US" altLang="zh-CN" sz="24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D. </a:t>
            </a:r>
            <a:r>
              <a:rPr lang="en-US" altLang="zh-CN" sz="2400" dirty="0">
                <a:latin typeface="EU-BX" pitchFamily="65" charset="-122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= –(</a:t>
            </a:r>
            <a:r>
              <a:rPr lang="en-US" altLang="zh-CN" sz="2400" dirty="0">
                <a:latin typeface="EU-BX" pitchFamily="65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–1)</a:t>
            </a:r>
            <a:r>
              <a:rPr lang="en-US" altLang="zh-CN" sz="24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932363" y="1292225"/>
            <a:ext cx="112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0.5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804025" y="1320800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左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492500" y="2205038"/>
            <a:ext cx="692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–1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3200" baseline="300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5435600" y="2276475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大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7019925" y="22764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8027988" y="2852738"/>
            <a:ext cx="692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 baseline="300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3562" name="Picture 9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620713"/>
            <a:ext cx="3400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651500" y="4508500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上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7451725" y="4508500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835150" y="5013325"/>
            <a:ext cx="91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(0,0)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132138" y="4508500"/>
            <a:ext cx="117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抛物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7667625" y="5013325"/>
            <a:ext cx="40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300788" y="5013325"/>
            <a:ext cx="49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619250" y="5949950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增大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3851275" y="5013325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endParaRPr lang="zh-CN" altLang="en-US" sz="240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427538" y="5445125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减小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4" grpId="0"/>
      <p:bldP spid="35845" grpId="0"/>
      <p:bldP spid="35846" grpId="0"/>
      <p:bldP spid="35847" grpId="0"/>
      <p:bldP spid="35848" grpId="0"/>
      <p:bldP spid="35850" grpId="0" autoUpdateAnimBg="0"/>
      <p:bldP spid="35851" grpId="0" autoUpdateAnimBg="0"/>
      <p:bldP spid="35852" grpId="0" autoUpdateAnimBg="0"/>
      <p:bldP spid="35853" grpId="0" autoUpdateAnimBg="0"/>
      <p:bldP spid="35854" grpId="0" autoUpdateAnimBg="0"/>
      <p:bldP spid="35855" grpId="0" autoUpdateAnimBg="0"/>
      <p:bldP spid="35856" grpId="0" autoUpdateAnimBg="0"/>
      <p:bldP spid="35857" grpId="0"/>
      <p:bldP spid="358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95288" y="765175"/>
            <a:ext cx="8424862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2400">
                <a:ea typeface="宋体" panose="02010600030101010101" pitchFamily="2" charset="-122"/>
              </a:rPr>
              <a:t>5.</a:t>
            </a:r>
            <a:r>
              <a:rPr lang="zh-CN" altLang="en-US" sz="2400">
                <a:ea typeface="宋体" panose="02010600030101010101" pitchFamily="2" charset="-122"/>
              </a:rPr>
              <a:t>函数</a:t>
            </a:r>
            <a:r>
              <a:rPr lang="en-US" altLang="zh-CN" sz="2400">
                <a:latin typeface="EU-BX" pitchFamily="65" charset="-122"/>
              </a:rPr>
              <a:t>y=-</a:t>
            </a:r>
            <a:r>
              <a:rPr lang="en-US" altLang="zh-CN" sz="2400"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en-US" altLang="zh-CN" sz="2400" baseline="30000"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EU-BX" pitchFamily="65" charset="-122"/>
              </a:rPr>
              <a:t>+</a:t>
            </a:r>
            <a:r>
              <a:rPr lang="en-US" altLang="zh-CN" sz="2400">
                <a:latin typeface="Times New Roman" panose="02020603050405020304" pitchFamily="18" charset="0"/>
              </a:rPr>
              <a:t>4</a:t>
            </a:r>
            <a:r>
              <a:rPr lang="zh-CN" altLang="en-US" sz="2400">
                <a:ea typeface="宋体" panose="02010600030101010101" pitchFamily="2" charset="-122"/>
              </a:rPr>
              <a:t>的图象开口向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，对称轴是</a:t>
            </a:r>
            <a:r>
              <a:rPr lang="en-US" altLang="zh-CN" sz="2400">
                <a:ea typeface="宋体" panose="02010600030101010101" pitchFamily="2" charset="-122"/>
              </a:rPr>
              <a:t>_____</a:t>
            </a:r>
            <a:r>
              <a:rPr lang="zh-CN" altLang="en-US" sz="2400">
                <a:ea typeface="宋体" panose="02010600030101010101" pitchFamily="2" charset="-122"/>
              </a:rPr>
              <a:t>，顶点坐标是</a:t>
            </a:r>
            <a:r>
              <a:rPr lang="en-US" altLang="zh-CN" sz="2400">
                <a:ea typeface="宋体" panose="02010600030101010101" pitchFamily="2" charset="-122"/>
              </a:rPr>
              <a:t>_______</a:t>
            </a:r>
            <a:r>
              <a:rPr lang="zh-CN" altLang="en-US" sz="2400">
                <a:ea typeface="宋体" panose="02010600030101010101" pitchFamily="2" charset="-122"/>
              </a:rPr>
              <a:t>，当</a:t>
            </a:r>
            <a:r>
              <a:rPr lang="en-US" altLang="zh-CN" sz="2400">
                <a:latin typeface="EU-BX" pitchFamily="65" charset="-122"/>
              </a:rPr>
              <a:t>x=____</a:t>
            </a:r>
            <a:r>
              <a:rPr lang="zh-CN" altLang="en-US" sz="2400">
                <a:ea typeface="宋体" panose="02010600030101010101" pitchFamily="2" charset="-122"/>
              </a:rPr>
              <a:t>时，函数有最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值为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；当</a:t>
            </a:r>
            <a:r>
              <a:rPr lang="en-US" altLang="zh-CN" sz="2400">
                <a:latin typeface="EU-BX" pitchFamily="65" charset="-122"/>
              </a:rPr>
              <a:t>x&lt;0</a:t>
            </a:r>
            <a:r>
              <a:rPr lang="zh-CN" altLang="en-US" sz="2400">
                <a:ea typeface="宋体" panose="02010600030101010101" pitchFamily="2" charset="-122"/>
              </a:rPr>
              <a:t>时，</a:t>
            </a:r>
            <a:r>
              <a:rPr lang="en-US" altLang="zh-CN" sz="2400">
                <a:latin typeface="EU-BX" pitchFamily="65" charset="-122"/>
              </a:rPr>
              <a:t>y</a:t>
            </a:r>
            <a:r>
              <a:rPr lang="zh-CN" altLang="en-US" sz="2400">
                <a:ea typeface="宋体" panose="02010600030101010101" pitchFamily="2" charset="-122"/>
              </a:rPr>
              <a:t>随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zh-CN" altLang="en-US" sz="2400">
                <a:ea typeface="宋体" panose="02010600030101010101" pitchFamily="2" charset="-122"/>
              </a:rPr>
              <a:t>的增大而</a:t>
            </a:r>
            <a:r>
              <a:rPr lang="en-US" altLang="zh-CN" sz="2400">
                <a:ea typeface="宋体" panose="02010600030101010101" pitchFamily="2" charset="-122"/>
              </a:rPr>
              <a:t>_______</a:t>
            </a:r>
            <a:r>
              <a:rPr lang="zh-CN" altLang="en-US" sz="2400">
                <a:ea typeface="宋体" panose="02010600030101010101" pitchFamily="2" charset="-122"/>
              </a:rPr>
              <a:t>，当</a:t>
            </a:r>
            <a:r>
              <a:rPr lang="en-US" altLang="zh-CN" sz="2400">
                <a:latin typeface="EU-BX" pitchFamily="65" charset="-122"/>
              </a:rPr>
              <a:t>x&gt;0</a:t>
            </a:r>
            <a:r>
              <a:rPr lang="zh-CN" altLang="en-US" sz="2400">
                <a:ea typeface="宋体" panose="02010600030101010101" pitchFamily="2" charset="-122"/>
              </a:rPr>
              <a:t>时， </a:t>
            </a:r>
            <a:r>
              <a:rPr lang="en-US" altLang="zh-CN" sz="2400">
                <a:latin typeface="EU-BX" pitchFamily="65" charset="-122"/>
              </a:rPr>
              <a:t>y</a:t>
            </a:r>
            <a:r>
              <a:rPr lang="zh-CN" altLang="en-US" sz="2400">
                <a:ea typeface="宋体" panose="02010600030101010101" pitchFamily="2" charset="-122"/>
              </a:rPr>
              <a:t>随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zh-CN" altLang="en-US" sz="2400">
                <a:ea typeface="宋体" panose="02010600030101010101" pitchFamily="2" charset="-122"/>
              </a:rPr>
              <a:t>的增大</a:t>
            </a:r>
            <a:r>
              <a:rPr lang="en-US" altLang="zh-CN" sz="2400">
                <a:ea typeface="宋体" panose="02010600030101010101" pitchFamily="2" charset="-122"/>
              </a:rPr>
              <a:t>_______</a:t>
            </a:r>
            <a:r>
              <a:rPr lang="zh-CN" altLang="en-US" sz="2400"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500563" y="765175"/>
            <a:ext cx="49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下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659563" y="765175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258888" y="1268413"/>
            <a:ext cx="1017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(0,4)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7524750" y="1773238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减小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3132138" y="1773238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增大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3348038" y="134143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7091363" y="12700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5722938" y="1270000"/>
            <a:ext cx="49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大</a:t>
            </a:r>
          </a:p>
        </p:txBody>
      </p:sp>
      <p:sp>
        <p:nvSpPr>
          <p:cNvPr id="25611" name="Rectangle 22"/>
          <p:cNvSpPr>
            <a:spLocks noChangeArrowheads="1"/>
          </p:cNvSpPr>
          <p:nvPr/>
        </p:nvSpPr>
        <p:spPr bwMode="auto">
          <a:xfrm>
            <a:off x="250825" y="2349500"/>
            <a:ext cx="993616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GB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6.</a:t>
            </a:r>
            <a:r>
              <a:rPr lang="zh-CN" altLang="en-US" sz="2400">
                <a:ea typeface="宋体" panose="02010600030101010101" pitchFamily="2" charset="-122"/>
              </a:rPr>
              <a:t>函数</a:t>
            </a:r>
            <a:r>
              <a:rPr lang="en-US" altLang="zh-CN" sz="2400">
                <a:latin typeface="EU-BX" pitchFamily="65" charset="-122"/>
              </a:rPr>
              <a:t>y =-</a:t>
            </a:r>
            <a:r>
              <a:rPr lang="en-US" altLang="zh-CN" sz="2400"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400">
                <a:latin typeface="EU-BX" pitchFamily="65" charset="-122"/>
              </a:rPr>
              <a:t>x+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1)</a:t>
            </a:r>
            <a:r>
              <a:rPr lang="en-US" altLang="zh-CN" sz="2400" baseline="30000">
                <a:ea typeface="宋体" panose="02010600030101010101" pitchFamily="2" charset="-122"/>
              </a:rPr>
              <a:t>2</a:t>
            </a:r>
            <a:r>
              <a:rPr lang="zh-CN" altLang="en-US" sz="2400">
                <a:ea typeface="宋体" panose="02010600030101010101" pitchFamily="2" charset="-122"/>
              </a:rPr>
              <a:t>的图象开口向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，对称轴是</a:t>
            </a:r>
            <a:r>
              <a:rPr lang="en-US" altLang="zh-CN" sz="2400">
                <a:ea typeface="宋体" panose="02010600030101010101" pitchFamily="2" charset="-122"/>
              </a:rPr>
              <a:t>________</a:t>
            </a:r>
            <a:r>
              <a:rPr lang="zh-CN" altLang="en-US" sz="2400">
                <a:ea typeface="宋体" panose="02010600030101010101" pitchFamily="2" charset="-122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>
                <a:ea typeface="宋体" panose="02010600030101010101" pitchFamily="2" charset="-122"/>
              </a:rPr>
              <a:t>顶点坐标是</a:t>
            </a:r>
            <a:r>
              <a:rPr lang="en-US" altLang="zh-CN" sz="2400">
                <a:ea typeface="宋体" panose="02010600030101010101" pitchFamily="2" charset="-122"/>
              </a:rPr>
              <a:t>_______</a:t>
            </a:r>
            <a:r>
              <a:rPr lang="zh-CN" altLang="en-US" sz="2400">
                <a:ea typeface="宋体" panose="02010600030101010101" pitchFamily="2" charset="-122"/>
              </a:rPr>
              <a:t>，当</a:t>
            </a:r>
            <a:r>
              <a:rPr lang="en-US" altLang="zh-CN" sz="2400">
                <a:latin typeface="EU-BX" pitchFamily="65" charset="-122"/>
              </a:rPr>
              <a:t>x=____</a:t>
            </a:r>
            <a:r>
              <a:rPr lang="zh-CN" altLang="en-US" sz="2400">
                <a:ea typeface="宋体" panose="02010600030101010101" pitchFamily="2" charset="-122"/>
              </a:rPr>
              <a:t>时，函数有最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值为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>
                <a:ea typeface="宋体" panose="02010600030101010101" pitchFamily="2" charset="-122"/>
              </a:rPr>
              <a:t>当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en-US" altLang="zh-CN" sz="2400">
                <a:ea typeface="宋体" panose="02010600030101010101" pitchFamily="2" charset="-122"/>
              </a:rPr>
              <a:t>_____</a:t>
            </a:r>
            <a:r>
              <a:rPr lang="zh-CN" altLang="en-US" sz="2400">
                <a:ea typeface="宋体" panose="02010600030101010101" pitchFamily="2" charset="-122"/>
              </a:rPr>
              <a:t>时，</a:t>
            </a:r>
            <a:r>
              <a:rPr lang="en-US" altLang="zh-CN" sz="2400">
                <a:latin typeface="EU-BX" pitchFamily="65" charset="-122"/>
              </a:rPr>
              <a:t>y</a:t>
            </a:r>
            <a:r>
              <a:rPr lang="zh-CN" altLang="en-US" sz="2400">
                <a:ea typeface="宋体" panose="02010600030101010101" pitchFamily="2" charset="-122"/>
              </a:rPr>
              <a:t>随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zh-CN" altLang="en-US" sz="2400">
                <a:ea typeface="宋体" panose="02010600030101010101" pitchFamily="2" charset="-122"/>
              </a:rPr>
              <a:t>的增大而增大，当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en-US" altLang="zh-CN" sz="2400">
                <a:ea typeface="宋体" panose="02010600030101010101" pitchFamily="2" charset="-122"/>
              </a:rPr>
              <a:t>_____</a:t>
            </a:r>
            <a:r>
              <a:rPr lang="zh-CN" altLang="en-US" sz="2400">
                <a:ea typeface="宋体" panose="02010600030101010101" pitchFamily="2" charset="-122"/>
              </a:rPr>
              <a:t>时， </a:t>
            </a:r>
            <a:r>
              <a:rPr lang="en-US" altLang="zh-CN" sz="2400">
                <a:latin typeface="EU-BX" pitchFamily="65" charset="-122"/>
              </a:rPr>
              <a:t>y</a:t>
            </a:r>
            <a:r>
              <a:rPr lang="zh-CN" altLang="en-US" sz="2400">
                <a:ea typeface="宋体" panose="02010600030101010101" pitchFamily="2" charset="-122"/>
              </a:rPr>
              <a:t>随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zh-CN" altLang="en-US" sz="2400">
                <a:ea typeface="宋体" panose="02010600030101010101" pitchFamily="2" charset="-122"/>
              </a:rPr>
              <a:t>的增大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>
                <a:ea typeface="宋体" panose="02010600030101010101" pitchFamily="2" charset="-122"/>
              </a:rPr>
              <a:t>而减小</a:t>
            </a:r>
            <a:r>
              <a:rPr lang="en-US" altLang="zh-CN" sz="2400"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4716463" y="2349500"/>
            <a:ext cx="49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6875463" y="2349500"/>
            <a:ext cx="139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直线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=-1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978025" y="2854325"/>
            <a:ext cx="110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(-1,0)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3994150" y="2781300"/>
            <a:ext cx="49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6515100" y="2854325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7812088" y="2854325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827088" y="3313113"/>
            <a:ext cx="814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EU-BX" pitchFamily="65" charset="-122"/>
              </a:rPr>
              <a:t>&lt;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-1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5508625" y="3313113"/>
            <a:ext cx="81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EU-BX" pitchFamily="65" charset="-122"/>
              </a:rPr>
              <a:t>&gt;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-1</a:t>
            </a:r>
          </a:p>
        </p:txBody>
      </p:sp>
      <p:sp>
        <p:nvSpPr>
          <p:cNvPr id="25620" name="Rectangle 31"/>
          <p:cNvSpPr>
            <a:spLocks noChangeArrowheads="1"/>
          </p:cNvSpPr>
          <p:nvPr/>
        </p:nvSpPr>
        <p:spPr bwMode="auto">
          <a:xfrm>
            <a:off x="250825" y="4292600"/>
            <a:ext cx="88931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GB" altLang="zh-CN" sz="2400">
                <a:ea typeface="宋体" panose="02010600030101010101" pitchFamily="2" charset="-122"/>
              </a:rPr>
              <a:t>7.</a:t>
            </a:r>
            <a:r>
              <a:rPr lang="zh-CN" altLang="en-US" sz="2400">
                <a:ea typeface="宋体" panose="02010600030101010101" pitchFamily="2" charset="-122"/>
              </a:rPr>
              <a:t>抛物线</a:t>
            </a:r>
            <a:r>
              <a:rPr lang="en-US" altLang="zh-CN" sz="2400">
                <a:latin typeface="EU-BX" pitchFamily="65" charset="-122"/>
              </a:rPr>
              <a:t>y=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en-US" altLang="zh-CN" sz="2400" baseline="30000"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-4</a:t>
            </a:r>
            <a:r>
              <a:rPr lang="zh-CN" altLang="en-US" sz="2400">
                <a:ea typeface="宋体" panose="02010600030101010101" pitchFamily="2" charset="-122"/>
              </a:rPr>
              <a:t>，</a:t>
            </a:r>
            <a:r>
              <a:rPr lang="en-US" altLang="zh-CN" sz="2400">
                <a:latin typeface="EU-BX" pitchFamily="65" charset="-122"/>
              </a:rPr>
              <a:t>y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400">
                <a:latin typeface="EU-BX" pitchFamily="65" charset="-122"/>
              </a:rPr>
              <a:t>3(x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  <a:r>
              <a:rPr lang="en-US" altLang="zh-CN" sz="2400">
                <a:latin typeface="EU-BX" pitchFamily="65" charset="-122"/>
              </a:rPr>
              <a:t>)</a:t>
            </a:r>
            <a:r>
              <a:rPr lang="en-US" altLang="zh-CN" sz="2400" baseline="30000">
                <a:ea typeface="宋体" panose="02010600030101010101" pitchFamily="2" charset="-122"/>
              </a:rPr>
              <a:t>2</a:t>
            </a:r>
            <a:r>
              <a:rPr lang="zh-CN" altLang="en-US" sz="2400">
                <a:ea typeface="宋体" panose="02010600030101010101" pitchFamily="2" charset="-122"/>
              </a:rPr>
              <a:t>与抛物线</a:t>
            </a:r>
            <a:r>
              <a:rPr lang="en-US" altLang="zh-CN" sz="2400">
                <a:latin typeface="EU-BX" pitchFamily="65" charset="-122"/>
              </a:rPr>
              <a:t>y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=3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en-US" altLang="zh-CN" sz="2400" baseline="30000">
                <a:ea typeface="宋体" panose="02010600030101010101" pitchFamily="2" charset="-122"/>
              </a:rPr>
              <a:t>2</a:t>
            </a:r>
            <a:r>
              <a:rPr lang="zh-CN" altLang="en-US" sz="2400">
                <a:ea typeface="宋体" panose="02010600030101010101" pitchFamily="2" charset="-122"/>
              </a:rPr>
              <a:t>的</a:t>
            </a:r>
            <a:r>
              <a:rPr lang="en-US" altLang="zh-CN" sz="2400">
                <a:ea typeface="宋体" panose="02010600030101010101" pitchFamily="2" charset="-122"/>
              </a:rPr>
              <a:t>_______</a:t>
            </a:r>
            <a:r>
              <a:rPr lang="zh-CN" altLang="en-US" sz="2400">
                <a:ea typeface="宋体" panose="02010600030101010101" pitchFamily="2" charset="-122"/>
              </a:rPr>
              <a:t>相同，</a:t>
            </a:r>
            <a:r>
              <a:rPr lang="en-US" altLang="zh-CN" sz="2400">
                <a:ea typeface="宋体" panose="02010600030101010101" pitchFamily="2" charset="-122"/>
              </a:rPr>
              <a:t>_______</a:t>
            </a:r>
            <a:r>
              <a:rPr lang="zh-CN" altLang="en-US" sz="2400">
                <a:ea typeface="宋体" panose="02010600030101010101" pitchFamily="2" charset="-122"/>
              </a:rPr>
              <a:t>不同。抛物线</a:t>
            </a:r>
            <a:r>
              <a:rPr lang="en-US" altLang="zh-CN" sz="2400">
                <a:latin typeface="EU-BX" pitchFamily="65" charset="-122"/>
              </a:rPr>
              <a:t>y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=3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en-US" altLang="zh-CN" sz="2400" baseline="30000"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-4</a:t>
            </a:r>
            <a:r>
              <a:rPr lang="zh-CN" altLang="en-US" sz="2400">
                <a:ea typeface="宋体" panose="02010600030101010101" pitchFamily="2" charset="-122"/>
              </a:rPr>
              <a:t>是由抛物线</a:t>
            </a:r>
            <a:r>
              <a:rPr lang="en-US" altLang="zh-CN" sz="2400">
                <a:latin typeface="EU-BX" pitchFamily="65" charset="-122"/>
              </a:rPr>
              <a:t>y=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en-US" altLang="zh-CN" sz="2400" baseline="30000">
                <a:ea typeface="宋体" panose="02010600030101010101" pitchFamily="2" charset="-122"/>
              </a:rPr>
              <a:t>2</a:t>
            </a:r>
            <a:r>
              <a:rPr lang="zh-CN" altLang="en-US" sz="2400">
                <a:ea typeface="宋体" panose="02010600030101010101" pitchFamily="2" charset="-122"/>
              </a:rPr>
              <a:t>向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平移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单位而得到；抛物线</a:t>
            </a:r>
            <a:r>
              <a:rPr lang="en-US" altLang="zh-CN" sz="2400">
                <a:latin typeface="EU-BX" pitchFamily="65" charset="-122"/>
              </a:rPr>
              <a:t>y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=3</a:t>
            </a:r>
            <a:r>
              <a:rPr lang="en-US" altLang="zh-CN" sz="2400">
                <a:ea typeface="宋体" panose="02010600030101010101" pitchFamily="2" charset="-122"/>
              </a:rPr>
              <a:t>(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  <a:r>
              <a:rPr lang="en-US" altLang="zh-CN" sz="2400">
                <a:latin typeface="EU-BX" pitchFamily="65" charset="-122"/>
              </a:rPr>
              <a:t>)</a:t>
            </a:r>
            <a:r>
              <a:rPr lang="en-US" altLang="zh-CN" sz="2400" baseline="30000">
                <a:ea typeface="宋体" panose="02010600030101010101" pitchFamily="2" charset="-122"/>
              </a:rPr>
              <a:t>2</a:t>
            </a:r>
            <a:r>
              <a:rPr lang="zh-CN" altLang="en-US" sz="2400">
                <a:ea typeface="宋体" panose="02010600030101010101" pitchFamily="2" charset="-122"/>
              </a:rPr>
              <a:t>是由抛物线</a:t>
            </a:r>
            <a:r>
              <a:rPr lang="en-US" altLang="zh-CN" sz="2400">
                <a:latin typeface="EU-BX" pitchFamily="65" charset="-122"/>
              </a:rPr>
              <a:t>y=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400">
                <a:latin typeface="EU-BX" pitchFamily="65" charset="-122"/>
              </a:rPr>
              <a:t>x</a:t>
            </a:r>
            <a:r>
              <a:rPr lang="en-US" altLang="zh-CN" sz="2400" baseline="30000">
                <a:ea typeface="宋体" panose="02010600030101010101" pitchFamily="2" charset="-122"/>
              </a:rPr>
              <a:t>2</a:t>
            </a:r>
            <a:r>
              <a:rPr lang="zh-CN" altLang="en-US" sz="2400">
                <a:ea typeface="宋体" panose="02010600030101010101" pitchFamily="2" charset="-122"/>
              </a:rPr>
              <a:t>向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平移</a:t>
            </a:r>
            <a:r>
              <a:rPr lang="en-US" altLang="zh-CN" sz="2400">
                <a:ea typeface="宋体" panose="02010600030101010101" pitchFamily="2" charset="-122"/>
              </a:rPr>
              <a:t>____</a:t>
            </a:r>
            <a:r>
              <a:rPr lang="zh-CN" altLang="en-US" sz="2400">
                <a:ea typeface="宋体" panose="02010600030101010101" pitchFamily="2" charset="-122"/>
              </a:rPr>
              <a:t>单位而得到</a:t>
            </a:r>
            <a:r>
              <a:rPr lang="en-US" altLang="zh-CN" sz="2400"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6372225" y="4365625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形状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539750" y="4772025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位置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7019925" y="4797425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下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8316913" y="4797425"/>
            <a:ext cx="40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6948488" y="5229225"/>
            <a:ext cx="49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ea typeface="宋体" panose="02010600030101010101" pitchFamily="2" charset="-122"/>
              </a:rPr>
              <a:t>右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8316913" y="5300663"/>
            <a:ext cx="40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ea typeface="宋体" panose="02010600030101010101" pitchFamily="2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utoUpdateAnimBg="0"/>
      <p:bldP spid="38918" grpId="0" autoUpdateAnimBg="0"/>
      <p:bldP spid="38919" grpId="0" autoUpdateAnimBg="0"/>
      <p:bldP spid="38928" grpId="0" autoUpdateAnimBg="0"/>
      <p:bldP spid="38929" grpId="0" autoUpdateAnimBg="0"/>
      <p:bldP spid="38930" grpId="0" autoUpdateAnimBg="0"/>
      <p:bldP spid="38931" grpId="0" autoUpdateAnimBg="0"/>
      <p:bldP spid="38932" grpId="0" autoUpdateAnimBg="0"/>
      <p:bldP spid="38935" grpId="0" autoUpdateAnimBg="0"/>
      <p:bldP spid="38936" grpId="0" autoUpdateAnimBg="0"/>
      <p:bldP spid="38937" grpId="0" autoUpdateAnimBg="0"/>
      <p:bldP spid="38938" grpId="0" autoUpdateAnimBg="0"/>
      <p:bldP spid="38939" grpId="0" autoUpdateAnimBg="0"/>
      <p:bldP spid="38940" grpId="0" autoUpdateAnimBg="0"/>
      <p:bldP spid="38941" grpId="0" autoUpdateAnimBg="0"/>
      <p:bldP spid="38942" grpId="0" autoUpdateAnimBg="0"/>
      <p:bldP spid="38944" grpId="0" autoUpdateAnimBg="0"/>
      <p:bldP spid="38945" grpId="0" autoUpdateAnimBg="0"/>
      <p:bldP spid="38946" grpId="0" autoUpdateAnimBg="0"/>
      <p:bldP spid="38947" grpId="0" autoUpdateAnimBg="0"/>
      <p:bldP spid="38948" grpId="0" autoUpdateAnimBg="0"/>
      <p:bldP spid="3894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9" name="Group 49"/>
          <p:cNvGraphicFramePr>
            <a:graphicFrameLocks noGrp="1"/>
          </p:cNvGraphicFramePr>
          <p:nvPr/>
        </p:nvGraphicFramePr>
        <p:xfrm>
          <a:off x="468313" y="1752600"/>
          <a:ext cx="8351837" cy="4446139"/>
        </p:xfrm>
        <a:graphic>
          <a:graphicData uri="http://schemas.openxmlformats.org/drawingml/2006/table">
            <a:tbl>
              <a:tblPr/>
              <a:tblGrid>
                <a:gridCol w="213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0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抛物线</a:t>
                      </a:r>
                    </a:p>
                  </a:txBody>
                  <a:tcPr marT="40454" marB="404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开口方向</a:t>
                      </a: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对称轴</a:t>
                      </a: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顶点坐标</a:t>
                      </a: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y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=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ax</a:t>
                      </a:r>
                      <a:r>
                        <a:rPr kumimoji="0" lang="en-US" altLang="zh-CN" sz="25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(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a&gt;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0)</a:t>
                      </a:r>
                    </a:p>
                  </a:txBody>
                  <a:tcPr marT="40454" marB="4045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y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=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ax</a:t>
                      </a:r>
                      <a:r>
                        <a:rPr kumimoji="0" lang="en-US" altLang="zh-CN" sz="25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+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k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(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a&gt;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0)</a:t>
                      </a:r>
                    </a:p>
                  </a:txBody>
                  <a:tcPr marT="40454" marB="4045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y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=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ax</a:t>
                      </a:r>
                      <a:r>
                        <a:rPr kumimoji="0" lang="en-US" altLang="zh-CN" sz="25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(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a&lt;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T="40454" marB="4045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9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y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=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ax</a:t>
                      </a:r>
                      <a:r>
                        <a:rPr kumimoji="0" lang="en-US" altLang="zh-CN" sz="25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+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k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(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a&lt;</a:t>
                      </a:r>
                      <a:r>
                        <a:rPr kumimoji="0" lang="en-US" altLang="zh-CN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T="40454" marB="4045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0454" marB="40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2971800" y="27432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向上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2971800" y="35052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向上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2971800" y="44196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向下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2971800" y="54102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向下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5029200" y="2743200"/>
            <a:ext cx="1343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5029200" y="34290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5029200" y="53340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5029200" y="44196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7010400" y="2743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7010400" y="3505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k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7010400" y="44196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6948488" y="5300663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k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</p:txBody>
      </p:sp>
      <p:pic>
        <p:nvPicPr>
          <p:cNvPr id="27694" name="Picture 47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692150"/>
            <a:ext cx="3200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5" grpId="0" autoUpdateAnimBg="0"/>
      <p:bldP spid="20516" grpId="0" autoUpdateAnimBg="0"/>
      <p:bldP spid="20517" grpId="0" autoUpdateAnimBg="0"/>
      <p:bldP spid="20518" grpId="0" autoUpdateAnimBg="0"/>
      <p:bldP spid="20519" grpId="0" autoUpdateAnimBg="0"/>
      <p:bldP spid="20520" grpId="0" autoUpdateAnimBg="0"/>
      <p:bldP spid="20521" grpId="0" autoUpdateAnimBg="0"/>
      <p:bldP spid="20522" grpId="0" autoUpdateAnimBg="0"/>
      <p:bldP spid="20523" grpId="0" autoUpdateAnimBg="0"/>
      <p:bldP spid="20524" grpId="0" autoUpdateAnimBg="0"/>
      <p:bldP spid="20525" grpId="0" autoUpdateAnimBg="0"/>
      <p:bldP spid="2052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59" name="Group 55"/>
          <p:cNvGraphicFramePr>
            <a:graphicFrameLocks noGrp="1"/>
          </p:cNvGraphicFramePr>
          <p:nvPr/>
        </p:nvGraphicFramePr>
        <p:xfrm>
          <a:off x="323850" y="1700213"/>
          <a:ext cx="8626475" cy="4465638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抛物线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开口方向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对称轴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顶点坐标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y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=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ax</a:t>
                      </a:r>
                      <a:r>
                        <a:rPr kumimoji="0" lang="en-US" altLang="zh-CN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&gt;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y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=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x-h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en-US" altLang="zh-CN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&gt;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y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=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ax</a:t>
                      </a:r>
                      <a:r>
                        <a:rPr kumimoji="0" lang="en-US" altLang="zh-CN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&lt;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0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y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=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h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en-US" altLang="zh-CN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a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&lt;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3132138" y="25654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向上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3124200" y="34290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向上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3200400" y="44196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向下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200400" y="53340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向下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5076825" y="2636838"/>
            <a:ext cx="911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5003800" y="5300663"/>
            <a:ext cx="1271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x = -h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5029200" y="4267200"/>
            <a:ext cx="1198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5076825" y="3429000"/>
            <a:ext cx="1414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y = h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6948488" y="2492375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7019925" y="3357563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h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7019925" y="4221163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6948488" y="5229225"/>
            <a:ext cx="1954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-h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9" grpId="0" autoUpdateAnimBg="0"/>
      <p:bldP spid="21540" grpId="0" autoUpdateAnimBg="0"/>
      <p:bldP spid="21541" grpId="0" autoUpdateAnimBg="0"/>
      <p:bldP spid="21542" grpId="0" autoUpdateAnimBg="0"/>
      <p:bldP spid="21543" grpId="0" autoUpdateAnimBg="0"/>
      <p:bldP spid="21544" grpId="0" autoUpdateAnimBg="0"/>
      <p:bldP spid="21545" grpId="0" autoUpdateAnimBg="0"/>
      <p:bldP spid="21546" grpId="0" autoUpdateAnimBg="0"/>
      <p:bldP spid="21547" grpId="0" autoUpdateAnimBg="0"/>
      <p:bldP spid="21548" grpId="0" autoUpdateAnimBg="0"/>
      <p:bldP spid="21549" grpId="0" autoUpdateAnimBg="0"/>
      <p:bldP spid="2155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779838" y="3933825"/>
            <a:ext cx="20081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000">
                <a:solidFill>
                  <a:srgbClr val="000000"/>
                </a:solidFill>
                <a:latin typeface="EU-BX" pitchFamily="65" charset="-122"/>
              </a:rPr>
              <a:t>y</a:t>
            </a:r>
            <a:r>
              <a:rPr kumimoji="1" lang="en-US" altLang="zh-CN" sz="480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4000" i="1">
                <a:solidFill>
                  <a:srgbClr val="000000"/>
                </a:solidFill>
                <a:latin typeface="EU-BX" pitchFamily="65" charset="-122"/>
              </a:rPr>
              <a:t>=</a:t>
            </a:r>
            <a:r>
              <a:rPr kumimoji="1" lang="en-US" altLang="zh-CN" sz="480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4000">
                <a:solidFill>
                  <a:srgbClr val="000000"/>
                </a:solidFill>
                <a:latin typeface="EU-BX" pitchFamily="65" charset="-122"/>
              </a:rPr>
              <a:t>ax</a:t>
            </a:r>
            <a:r>
              <a:rPr kumimoji="1" lang="en-US" altLang="zh-CN" sz="4400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kumimoji="1" lang="en-US" altLang="zh-CN" sz="4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2952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000">
                <a:solidFill>
                  <a:srgbClr val="000000"/>
                </a:solidFill>
                <a:latin typeface="EU-BX" pitchFamily="65" charset="-122"/>
              </a:rPr>
              <a:t>y</a:t>
            </a:r>
            <a:r>
              <a:rPr kumimoji="1" lang="en-US" altLang="zh-CN" sz="4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</a:t>
            </a:r>
            <a:r>
              <a:rPr kumimoji="1" lang="en-US" altLang="zh-CN" sz="4000">
                <a:solidFill>
                  <a:srgbClr val="000000"/>
                </a:solidFill>
                <a:latin typeface="EU-BX" pitchFamily="65" charset="-122"/>
              </a:rPr>
              <a:t>ax</a:t>
            </a:r>
            <a:r>
              <a:rPr kumimoji="1" lang="en-US" altLang="zh-CN" sz="40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4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+ </a:t>
            </a:r>
            <a:r>
              <a:rPr kumimoji="1" lang="en-US" altLang="zh-CN" sz="4000">
                <a:solidFill>
                  <a:srgbClr val="000000"/>
                </a:solidFill>
                <a:latin typeface="EU-BX" pitchFamily="65" charset="-122"/>
              </a:rPr>
              <a:t>k 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219700" y="1214438"/>
            <a:ext cx="337661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kumimoji="1" lang="en-US" altLang="zh-CN" sz="4000">
                <a:solidFill>
                  <a:srgbClr val="000000"/>
                </a:solidFill>
                <a:latin typeface="EU-BX" pitchFamily="65" charset="-122"/>
              </a:rPr>
              <a:t>y</a:t>
            </a:r>
            <a:r>
              <a:rPr kumimoji="1" lang="en-US" altLang="zh-CN" sz="4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</a:t>
            </a:r>
            <a:r>
              <a:rPr kumimoji="1" lang="en-US" altLang="zh-CN" sz="4000">
                <a:solidFill>
                  <a:srgbClr val="000000"/>
                </a:solidFill>
                <a:latin typeface="EU-BX" pitchFamily="65" charset="-122"/>
              </a:rPr>
              <a:t>a</a:t>
            </a:r>
            <a:r>
              <a:rPr kumimoji="1" lang="en-US" altLang="zh-CN" sz="48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1" lang="en-US" altLang="zh-CN" sz="4000">
                <a:solidFill>
                  <a:srgbClr val="000000"/>
                </a:solidFill>
                <a:latin typeface="EU-BX" pitchFamily="65" charset="-122"/>
              </a:rPr>
              <a:t>x</a:t>
            </a:r>
            <a:r>
              <a:rPr kumimoji="1" lang="en-US" altLang="zh-CN" sz="4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– </a:t>
            </a:r>
            <a:r>
              <a:rPr kumimoji="1" lang="en-US" altLang="zh-CN" sz="4000">
                <a:solidFill>
                  <a:srgbClr val="000000"/>
                </a:solidFill>
                <a:latin typeface="EU-BX" pitchFamily="65" charset="-122"/>
              </a:rPr>
              <a:t>h</a:t>
            </a:r>
            <a:r>
              <a:rPr kumimoji="1" lang="en-US" altLang="zh-CN" sz="4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48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kumimoji="1" lang="en-US" altLang="zh-CN" sz="4800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kumimoji="1" lang="en-US" altLang="zh-CN" sz="48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763713" y="4005263"/>
            <a:ext cx="215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上下平移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1908175" y="3500438"/>
            <a:ext cx="1584325" cy="1150937"/>
            <a:chOff x="1297" y="1979"/>
            <a:chExt cx="998" cy="725"/>
          </a:xfrm>
        </p:grpSpPr>
        <p:sp>
          <p:nvSpPr>
            <p:cNvPr id="31757" name="Line 7"/>
            <p:cNvSpPr>
              <a:spLocks noChangeShapeType="1"/>
            </p:cNvSpPr>
            <p:nvPr/>
          </p:nvSpPr>
          <p:spPr bwMode="auto">
            <a:xfrm flipH="1">
              <a:off x="1297" y="2704"/>
              <a:ext cx="99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758" name="Line 8"/>
            <p:cNvSpPr>
              <a:spLocks noChangeShapeType="1"/>
            </p:cNvSpPr>
            <p:nvPr/>
          </p:nvSpPr>
          <p:spPr bwMode="auto">
            <a:xfrm flipH="1" flipV="1">
              <a:off x="1297" y="1979"/>
              <a:ext cx="0" cy="7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5795963" y="3502025"/>
            <a:ext cx="1584325" cy="1150938"/>
            <a:chOff x="3202" y="1979"/>
            <a:chExt cx="998" cy="725"/>
          </a:xfrm>
        </p:grpSpPr>
        <p:sp>
          <p:nvSpPr>
            <p:cNvPr id="31755" name="Line 10"/>
            <p:cNvSpPr>
              <a:spLocks noChangeShapeType="1"/>
            </p:cNvSpPr>
            <p:nvPr/>
          </p:nvSpPr>
          <p:spPr bwMode="auto">
            <a:xfrm flipV="1">
              <a:off x="3202" y="2704"/>
              <a:ext cx="99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756" name="Line 11"/>
            <p:cNvSpPr>
              <a:spLocks noChangeShapeType="1"/>
            </p:cNvSpPr>
            <p:nvPr/>
          </p:nvSpPr>
          <p:spPr bwMode="auto">
            <a:xfrm flipH="1" flipV="1">
              <a:off x="4200" y="1979"/>
              <a:ext cx="0" cy="7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5364163" y="4076700"/>
            <a:ext cx="2087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左右平移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50825" y="2852738"/>
            <a:ext cx="396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上下平移，上加下减</a:t>
            </a:r>
            <a:r>
              <a:rPr lang="zh-CN" altLang="en-US" sz="3200">
                <a:latin typeface="Times New Roman" panose="02020603050405020304" pitchFamily="18" charset="0"/>
                <a:ea typeface="宋体" panose="02010600030101010101" pitchFamily="2" charset="-122"/>
              </a:rPr>
              <a:t>               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787900" y="2852738"/>
            <a:ext cx="396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左右平移，左加右减</a:t>
            </a:r>
            <a:r>
              <a:rPr lang="zh-CN" altLang="en-US" sz="3200">
                <a:latin typeface="Times New Roman" panose="02020603050405020304" pitchFamily="18" charset="0"/>
                <a:ea typeface="宋体" panose="02010600030101010101" pitchFamily="2" charset="-122"/>
              </a:rPr>
              <a:t>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2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3" dur="2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/>
      <p:bldP spid="40964" grpId="0"/>
      <p:bldP spid="40965" grpId="0"/>
      <p:bldP spid="40965" grpId="1"/>
      <p:bldP spid="40972" grpId="0"/>
      <p:bldP spid="40972" grpId="1"/>
      <p:bldP spid="40973" grpId="0"/>
      <p:bldP spid="409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ChangeArrowheads="1"/>
          </p:cNvSpPr>
          <p:nvPr/>
        </p:nvSpPr>
        <p:spPr bwMode="auto">
          <a:xfrm>
            <a:off x="468313" y="2420938"/>
            <a:ext cx="82089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1" hangingPunct="1"/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．会画二次函数           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与                        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的图象；</a:t>
            </a:r>
          </a:p>
          <a:p>
            <a:pPr indent="266700" eaLnBrk="1" hangingPunct="1"/>
            <a:endParaRPr lang="en-US" altLang="zh-CN" sz="24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66700" eaLnBrk="1" hangingPunct="1"/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知道二次函数             及            与        的联系；</a:t>
            </a:r>
          </a:p>
          <a:p>
            <a:pPr indent="266700" eaLnBrk="1" hangingPunct="1"/>
            <a:endParaRPr lang="en-US" altLang="zh-CN" sz="24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66700" eaLnBrk="1" hangingPunct="1"/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掌握二次函数            及                 的性质，并会应用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</p:txBody>
      </p:sp>
      <p:pic>
        <p:nvPicPr>
          <p:cNvPr id="5123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92150"/>
            <a:ext cx="38877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4" name="Group 25"/>
          <p:cNvGrpSpPr>
            <a:grpSpLocks noChangeAspect="1"/>
          </p:cNvGrpSpPr>
          <p:nvPr/>
        </p:nvGrpSpPr>
        <p:grpSpPr bwMode="auto">
          <a:xfrm>
            <a:off x="3059113" y="2349500"/>
            <a:ext cx="1689100" cy="547688"/>
            <a:chOff x="1927" y="1480"/>
            <a:chExt cx="1064" cy="345"/>
          </a:xfrm>
        </p:grpSpPr>
        <p:sp>
          <p:nvSpPr>
            <p:cNvPr id="5180" name="AutoShape 24"/>
            <p:cNvSpPr>
              <a:spLocks noChangeAspect="1" noChangeArrowheads="1" noTextEdit="1"/>
            </p:cNvSpPr>
            <p:nvPr/>
          </p:nvSpPr>
          <p:spPr bwMode="auto">
            <a:xfrm>
              <a:off x="1927" y="1480"/>
              <a:ext cx="1064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1" name="Rectangle 26"/>
            <p:cNvSpPr>
              <a:spLocks noChangeArrowheads="1"/>
            </p:cNvSpPr>
            <p:nvPr/>
          </p:nvSpPr>
          <p:spPr bwMode="auto">
            <a:xfrm>
              <a:off x="2843" y="1524"/>
              <a:ext cx="9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EU-BX" pitchFamily="65" charset="-122"/>
                </a:rPr>
                <a:t>c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82" name="Rectangle 27"/>
            <p:cNvSpPr>
              <a:spLocks noChangeArrowheads="1"/>
            </p:cNvSpPr>
            <p:nvPr/>
          </p:nvSpPr>
          <p:spPr bwMode="auto">
            <a:xfrm>
              <a:off x="2321" y="1524"/>
              <a:ext cx="21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EU-BX" pitchFamily="65" charset="-122"/>
                </a:rPr>
                <a:t>ax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83" name="Rectangle 28"/>
            <p:cNvSpPr>
              <a:spLocks noChangeArrowheads="1"/>
            </p:cNvSpPr>
            <p:nvPr/>
          </p:nvSpPr>
          <p:spPr bwMode="auto">
            <a:xfrm>
              <a:off x="1983" y="1524"/>
              <a:ext cx="10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 dirty="0">
                  <a:solidFill>
                    <a:srgbClr val="0000FF"/>
                  </a:solidFill>
                  <a:latin typeface="EU-BX" pitchFamily="65" charset="-122"/>
                </a:rPr>
                <a:t>y</a:t>
              </a:r>
              <a:endParaRPr lang="en-US" altLang="zh-CN" dirty="0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84" name="Rectangle 29"/>
            <p:cNvSpPr>
              <a:spLocks noChangeArrowheads="1"/>
            </p:cNvSpPr>
            <p:nvPr/>
          </p:nvSpPr>
          <p:spPr bwMode="auto">
            <a:xfrm>
              <a:off x="2679" y="1498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+</a:t>
              </a:r>
              <a:endPara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185" name="Rectangle 30"/>
            <p:cNvSpPr>
              <a:spLocks noChangeArrowheads="1"/>
            </p:cNvSpPr>
            <p:nvPr/>
          </p:nvSpPr>
          <p:spPr bwMode="auto">
            <a:xfrm>
              <a:off x="2143" y="1498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 dirty="0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 dirty="0">
                <a:solidFill>
                  <a:srgbClr val="0000FF"/>
                </a:solidFill>
              </a:endParaRPr>
            </a:p>
          </p:txBody>
        </p:sp>
        <p:sp>
          <p:nvSpPr>
            <p:cNvPr id="5186" name="Rectangle 31"/>
            <p:cNvSpPr>
              <a:spLocks noChangeArrowheads="1"/>
            </p:cNvSpPr>
            <p:nvPr/>
          </p:nvSpPr>
          <p:spPr bwMode="auto">
            <a:xfrm>
              <a:off x="2551" y="1506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</p:grpSp>
      <p:grpSp>
        <p:nvGrpSpPr>
          <p:cNvPr id="5125" name="Group 33"/>
          <p:cNvGrpSpPr>
            <a:grpSpLocks noChangeAspect="1"/>
          </p:cNvGrpSpPr>
          <p:nvPr/>
        </p:nvGrpSpPr>
        <p:grpSpPr bwMode="auto">
          <a:xfrm>
            <a:off x="5146675" y="2349500"/>
            <a:ext cx="1925638" cy="525463"/>
            <a:chOff x="3242" y="1480"/>
            <a:chExt cx="1213" cy="331"/>
          </a:xfrm>
        </p:grpSpPr>
        <p:sp>
          <p:nvSpPr>
            <p:cNvPr id="5170" name="AutoShape 32"/>
            <p:cNvSpPr>
              <a:spLocks noChangeAspect="1" noChangeArrowheads="1" noTextEdit="1"/>
            </p:cNvSpPr>
            <p:nvPr/>
          </p:nvSpPr>
          <p:spPr bwMode="auto">
            <a:xfrm>
              <a:off x="3242" y="1480"/>
              <a:ext cx="1213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1" name="Rectangle 34"/>
            <p:cNvSpPr>
              <a:spLocks noChangeArrowheads="1"/>
            </p:cNvSpPr>
            <p:nvPr/>
          </p:nvSpPr>
          <p:spPr bwMode="auto">
            <a:xfrm>
              <a:off x="4359" y="1504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72" name="Rectangle 35"/>
            <p:cNvSpPr>
              <a:spLocks noChangeArrowheads="1"/>
            </p:cNvSpPr>
            <p:nvPr/>
          </p:nvSpPr>
          <p:spPr bwMode="auto">
            <a:xfrm>
              <a:off x="4268" y="1522"/>
              <a:ext cx="7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73" name="Rectangle 36"/>
            <p:cNvSpPr>
              <a:spLocks noChangeArrowheads="1"/>
            </p:cNvSpPr>
            <p:nvPr/>
          </p:nvSpPr>
          <p:spPr bwMode="auto">
            <a:xfrm>
              <a:off x="3754" y="1522"/>
              <a:ext cx="7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74" name="Rectangle 37"/>
            <p:cNvSpPr>
              <a:spLocks noChangeArrowheads="1"/>
            </p:cNvSpPr>
            <p:nvPr/>
          </p:nvSpPr>
          <p:spPr bwMode="auto">
            <a:xfrm>
              <a:off x="4154" y="1522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>
                  <a:solidFill>
                    <a:srgbClr val="0000FF"/>
                  </a:solidFill>
                  <a:latin typeface="EU-BX" pitchFamily="65" charset="-122"/>
                </a:rPr>
                <a:t>h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75" name="Rectangle 38"/>
            <p:cNvSpPr>
              <a:spLocks noChangeArrowheads="1"/>
            </p:cNvSpPr>
            <p:nvPr/>
          </p:nvSpPr>
          <p:spPr bwMode="auto">
            <a:xfrm>
              <a:off x="3844" y="1522"/>
              <a:ext cx="9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>
                  <a:solidFill>
                    <a:srgbClr val="0000FF"/>
                  </a:solidFill>
                  <a:latin typeface="EU-BX" pitchFamily="65" charset="-122"/>
                </a:rPr>
                <a:t>x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76" name="Rectangle 39"/>
            <p:cNvSpPr>
              <a:spLocks noChangeArrowheads="1"/>
            </p:cNvSpPr>
            <p:nvPr/>
          </p:nvSpPr>
          <p:spPr bwMode="auto">
            <a:xfrm>
              <a:off x="3637" y="1522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>
                  <a:solidFill>
                    <a:srgbClr val="0000FF"/>
                  </a:solidFill>
                  <a:latin typeface="EU-BX" pitchFamily="65" charset="-122"/>
                </a:rPr>
                <a:t>a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77" name="Rectangle 40"/>
            <p:cNvSpPr>
              <a:spLocks noChangeArrowheads="1"/>
            </p:cNvSpPr>
            <p:nvPr/>
          </p:nvSpPr>
          <p:spPr bwMode="auto">
            <a:xfrm>
              <a:off x="3296" y="1522"/>
              <a:ext cx="9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>
                  <a:solidFill>
                    <a:srgbClr val="0000FF"/>
                  </a:solidFill>
                  <a:latin typeface="EU-BX" pitchFamily="65" charset="-122"/>
                </a:rPr>
                <a:t>y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78" name="Rectangle 41"/>
            <p:cNvSpPr>
              <a:spLocks noChangeArrowheads="1"/>
            </p:cNvSpPr>
            <p:nvPr/>
          </p:nvSpPr>
          <p:spPr bwMode="auto">
            <a:xfrm>
              <a:off x="3989" y="1497"/>
              <a:ext cx="12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79" name="Rectangle 42"/>
            <p:cNvSpPr>
              <a:spLocks noChangeArrowheads="1"/>
            </p:cNvSpPr>
            <p:nvPr/>
          </p:nvSpPr>
          <p:spPr bwMode="auto">
            <a:xfrm>
              <a:off x="3458" y="1497"/>
              <a:ext cx="12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</p:grpSp>
      <p:grpSp>
        <p:nvGrpSpPr>
          <p:cNvPr id="5126" name="Group 44"/>
          <p:cNvGrpSpPr>
            <a:grpSpLocks noChangeAspect="1"/>
          </p:cNvGrpSpPr>
          <p:nvPr/>
        </p:nvGrpSpPr>
        <p:grpSpPr bwMode="auto">
          <a:xfrm>
            <a:off x="3132138" y="3068638"/>
            <a:ext cx="1689100" cy="547687"/>
            <a:chOff x="1972" y="1979"/>
            <a:chExt cx="1064" cy="345"/>
          </a:xfrm>
        </p:grpSpPr>
        <p:sp>
          <p:nvSpPr>
            <p:cNvPr id="5163" name="AutoShape 43"/>
            <p:cNvSpPr>
              <a:spLocks noChangeAspect="1" noChangeArrowheads="1" noTextEdit="1"/>
            </p:cNvSpPr>
            <p:nvPr/>
          </p:nvSpPr>
          <p:spPr bwMode="auto">
            <a:xfrm>
              <a:off x="1972" y="1979"/>
              <a:ext cx="1064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" name="Rectangle 45"/>
            <p:cNvSpPr>
              <a:spLocks noChangeArrowheads="1"/>
            </p:cNvSpPr>
            <p:nvPr/>
          </p:nvSpPr>
          <p:spPr bwMode="auto">
            <a:xfrm>
              <a:off x="2888" y="2023"/>
              <a:ext cx="9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EU-BX" pitchFamily="65" charset="-122"/>
                </a:rPr>
                <a:t>c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65" name="Rectangle 46"/>
            <p:cNvSpPr>
              <a:spLocks noChangeArrowheads="1"/>
            </p:cNvSpPr>
            <p:nvPr/>
          </p:nvSpPr>
          <p:spPr bwMode="auto">
            <a:xfrm>
              <a:off x="2366" y="2023"/>
              <a:ext cx="21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 dirty="0">
                  <a:solidFill>
                    <a:srgbClr val="0000FF"/>
                  </a:solidFill>
                  <a:latin typeface="EU-BX" pitchFamily="65" charset="-122"/>
                </a:rPr>
                <a:t>ax</a:t>
              </a:r>
              <a:endParaRPr lang="en-US" altLang="zh-CN" dirty="0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66" name="Rectangle 47"/>
            <p:cNvSpPr>
              <a:spLocks noChangeArrowheads="1"/>
            </p:cNvSpPr>
            <p:nvPr/>
          </p:nvSpPr>
          <p:spPr bwMode="auto">
            <a:xfrm>
              <a:off x="2028" y="2023"/>
              <a:ext cx="10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EU-BX" pitchFamily="65" charset="-122"/>
                </a:rPr>
                <a:t>y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67" name="Rectangle 48"/>
            <p:cNvSpPr>
              <a:spLocks noChangeArrowheads="1"/>
            </p:cNvSpPr>
            <p:nvPr/>
          </p:nvSpPr>
          <p:spPr bwMode="auto">
            <a:xfrm>
              <a:off x="2724" y="1997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68" name="Rectangle 49"/>
            <p:cNvSpPr>
              <a:spLocks noChangeArrowheads="1"/>
            </p:cNvSpPr>
            <p:nvPr/>
          </p:nvSpPr>
          <p:spPr bwMode="auto">
            <a:xfrm>
              <a:off x="2188" y="1997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69" name="Rectangle 50"/>
            <p:cNvSpPr>
              <a:spLocks noChangeArrowheads="1"/>
            </p:cNvSpPr>
            <p:nvPr/>
          </p:nvSpPr>
          <p:spPr bwMode="auto">
            <a:xfrm>
              <a:off x="2596" y="2005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</p:grpSp>
      <p:grpSp>
        <p:nvGrpSpPr>
          <p:cNvPr id="5127" name="Group 52"/>
          <p:cNvGrpSpPr>
            <a:grpSpLocks noChangeAspect="1"/>
          </p:cNvGrpSpPr>
          <p:nvPr/>
        </p:nvGrpSpPr>
        <p:grpSpPr bwMode="auto">
          <a:xfrm>
            <a:off x="5292725" y="3068638"/>
            <a:ext cx="1871663" cy="511175"/>
            <a:chOff x="3333" y="1934"/>
            <a:chExt cx="1179" cy="322"/>
          </a:xfrm>
        </p:grpSpPr>
        <p:sp>
          <p:nvSpPr>
            <p:cNvPr id="5153" name="AutoShape 51"/>
            <p:cNvSpPr>
              <a:spLocks noChangeAspect="1" noChangeArrowheads="1" noTextEdit="1"/>
            </p:cNvSpPr>
            <p:nvPr/>
          </p:nvSpPr>
          <p:spPr bwMode="auto">
            <a:xfrm>
              <a:off x="3333" y="1934"/>
              <a:ext cx="1179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" name="Rectangle 53"/>
            <p:cNvSpPr>
              <a:spLocks noChangeArrowheads="1"/>
            </p:cNvSpPr>
            <p:nvPr/>
          </p:nvSpPr>
          <p:spPr bwMode="auto">
            <a:xfrm>
              <a:off x="4419" y="1958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55" name="Rectangle 54"/>
            <p:cNvSpPr>
              <a:spLocks noChangeArrowheads="1"/>
            </p:cNvSpPr>
            <p:nvPr/>
          </p:nvSpPr>
          <p:spPr bwMode="auto">
            <a:xfrm>
              <a:off x="4330" y="1976"/>
              <a:ext cx="7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7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56" name="Rectangle 55"/>
            <p:cNvSpPr>
              <a:spLocks noChangeArrowheads="1"/>
            </p:cNvSpPr>
            <p:nvPr/>
          </p:nvSpPr>
          <p:spPr bwMode="auto">
            <a:xfrm>
              <a:off x="3831" y="1976"/>
              <a:ext cx="7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7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57" name="Rectangle 56"/>
            <p:cNvSpPr>
              <a:spLocks noChangeArrowheads="1"/>
            </p:cNvSpPr>
            <p:nvPr/>
          </p:nvSpPr>
          <p:spPr bwMode="auto">
            <a:xfrm>
              <a:off x="4219" y="1976"/>
              <a:ext cx="10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700" b="0">
                  <a:solidFill>
                    <a:srgbClr val="0000FF"/>
                  </a:solidFill>
                  <a:latin typeface="EU-BX" pitchFamily="65" charset="-122"/>
                </a:rPr>
                <a:t>h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58" name="Rectangle 57"/>
            <p:cNvSpPr>
              <a:spLocks noChangeArrowheads="1"/>
            </p:cNvSpPr>
            <p:nvPr/>
          </p:nvSpPr>
          <p:spPr bwMode="auto">
            <a:xfrm>
              <a:off x="3918" y="1976"/>
              <a:ext cx="9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700" b="0">
                  <a:solidFill>
                    <a:srgbClr val="0000FF"/>
                  </a:solidFill>
                  <a:latin typeface="EU-BX" pitchFamily="65" charset="-122"/>
                </a:rPr>
                <a:t>x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59" name="Rectangle 58"/>
            <p:cNvSpPr>
              <a:spLocks noChangeArrowheads="1"/>
            </p:cNvSpPr>
            <p:nvPr/>
          </p:nvSpPr>
          <p:spPr bwMode="auto">
            <a:xfrm>
              <a:off x="3717" y="1976"/>
              <a:ext cx="10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700" b="0">
                  <a:solidFill>
                    <a:srgbClr val="0000FF"/>
                  </a:solidFill>
                  <a:latin typeface="EU-BX" pitchFamily="65" charset="-122"/>
                </a:rPr>
                <a:t>a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60" name="Rectangle 59"/>
            <p:cNvSpPr>
              <a:spLocks noChangeArrowheads="1"/>
            </p:cNvSpPr>
            <p:nvPr/>
          </p:nvSpPr>
          <p:spPr bwMode="auto">
            <a:xfrm>
              <a:off x="3385" y="1976"/>
              <a:ext cx="9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700" b="0" dirty="0">
                  <a:solidFill>
                    <a:srgbClr val="0000FF"/>
                  </a:solidFill>
                  <a:latin typeface="EU-BX" pitchFamily="65" charset="-122"/>
                </a:rPr>
                <a:t>y</a:t>
              </a:r>
              <a:endParaRPr lang="en-US" altLang="zh-CN" dirty="0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61" name="Rectangle 60"/>
            <p:cNvSpPr>
              <a:spLocks noChangeArrowheads="1"/>
            </p:cNvSpPr>
            <p:nvPr/>
          </p:nvSpPr>
          <p:spPr bwMode="auto">
            <a:xfrm>
              <a:off x="4059" y="1951"/>
              <a:ext cx="11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700" b="0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62" name="Rectangle 61"/>
            <p:cNvSpPr>
              <a:spLocks noChangeArrowheads="1"/>
            </p:cNvSpPr>
            <p:nvPr/>
          </p:nvSpPr>
          <p:spPr bwMode="auto">
            <a:xfrm>
              <a:off x="3543" y="1951"/>
              <a:ext cx="11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700" b="0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</p:grpSp>
      <p:grpSp>
        <p:nvGrpSpPr>
          <p:cNvPr id="5128" name="Group 63"/>
          <p:cNvGrpSpPr>
            <a:grpSpLocks noChangeAspect="1"/>
          </p:cNvGrpSpPr>
          <p:nvPr/>
        </p:nvGrpSpPr>
        <p:grpSpPr bwMode="auto">
          <a:xfrm>
            <a:off x="7451725" y="3070225"/>
            <a:ext cx="1206500" cy="547688"/>
            <a:chOff x="4694" y="1934"/>
            <a:chExt cx="760" cy="345"/>
          </a:xfrm>
        </p:grpSpPr>
        <p:sp>
          <p:nvSpPr>
            <p:cNvPr id="5148" name="AutoShape 62"/>
            <p:cNvSpPr>
              <a:spLocks noChangeAspect="1" noChangeArrowheads="1" noTextEdit="1"/>
            </p:cNvSpPr>
            <p:nvPr/>
          </p:nvSpPr>
          <p:spPr bwMode="auto">
            <a:xfrm>
              <a:off x="4694" y="1934"/>
              <a:ext cx="76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" name="Rectangle 64"/>
            <p:cNvSpPr>
              <a:spLocks noChangeArrowheads="1"/>
            </p:cNvSpPr>
            <p:nvPr/>
          </p:nvSpPr>
          <p:spPr bwMode="auto">
            <a:xfrm>
              <a:off x="5339" y="1960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50" name="Rectangle 65"/>
            <p:cNvSpPr>
              <a:spLocks noChangeArrowheads="1"/>
            </p:cNvSpPr>
            <p:nvPr/>
          </p:nvSpPr>
          <p:spPr bwMode="auto">
            <a:xfrm>
              <a:off x="5103" y="1978"/>
              <a:ext cx="21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EU-BX" pitchFamily="65" charset="-122"/>
                </a:rPr>
                <a:t>ax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51" name="Rectangle 66"/>
            <p:cNvSpPr>
              <a:spLocks noChangeArrowheads="1"/>
            </p:cNvSpPr>
            <p:nvPr/>
          </p:nvSpPr>
          <p:spPr bwMode="auto">
            <a:xfrm>
              <a:off x="4750" y="1978"/>
              <a:ext cx="10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EU-BX" pitchFamily="65" charset="-122"/>
                </a:rPr>
                <a:t>y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52" name="Rectangle 67"/>
            <p:cNvSpPr>
              <a:spLocks noChangeArrowheads="1"/>
            </p:cNvSpPr>
            <p:nvPr/>
          </p:nvSpPr>
          <p:spPr bwMode="auto">
            <a:xfrm>
              <a:off x="4917" y="1952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</p:grpSp>
      <p:grpSp>
        <p:nvGrpSpPr>
          <p:cNvPr id="5129" name="Group 69"/>
          <p:cNvGrpSpPr>
            <a:grpSpLocks noChangeAspect="1"/>
          </p:cNvGrpSpPr>
          <p:nvPr/>
        </p:nvGrpSpPr>
        <p:grpSpPr bwMode="auto">
          <a:xfrm>
            <a:off x="3059113" y="4149725"/>
            <a:ext cx="1689100" cy="547688"/>
            <a:chOff x="1927" y="2614"/>
            <a:chExt cx="1064" cy="345"/>
          </a:xfrm>
        </p:grpSpPr>
        <p:sp>
          <p:nvSpPr>
            <p:cNvPr id="5141" name="AutoShape 68"/>
            <p:cNvSpPr>
              <a:spLocks noChangeAspect="1" noChangeArrowheads="1" noTextEdit="1"/>
            </p:cNvSpPr>
            <p:nvPr/>
          </p:nvSpPr>
          <p:spPr bwMode="auto">
            <a:xfrm>
              <a:off x="1927" y="2614"/>
              <a:ext cx="1064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" name="Rectangle 70"/>
            <p:cNvSpPr>
              <a:spLocks noChangeArrowheads="1"/>
            </p:cNvSpPr>
            <p:nvPr/>
          </p:nvSpPr>
          <p:spPr bwMode="auto">
            <a:xfrm>
              <a:off x="2843" y="2658"/>
              <a:ext cx="9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EU-BX" pitchFamily="65" charset="-122"/>
                </a:rPr>
                <a:t>c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43" name="Rectangle 71"/>
            <p:cNvSpPr>
              <a:spLocks noChangeArrowheads="1"/>
            </p:cNvSpPr>
            <p:nvPr/>
          </p:nvSpPr>
          <p:spPr bwMode="auto">
            <a:xfrm>
              <a:off x="2321" y="2658"/>
              <a:ext cx="21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 dirty="0">
                  <a:solidFill>
                    <a:srgbClr val="0000FF"/>
                  </a:solidFill>
                  <a:latin typeface="EU-BX" pitchFamily="65" charset="-122"/>
                </a:rPr>
                <a:t>ax</a:t>
              </a:r>
              <a:endParaRPr lang="en-US" altLang="zh-CN" dirty="0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44" name="Rectangle 72"/>
            <p:cNvSpPr>
              <a:spLocks noChangeArrowheads="1"/>
            </p:cNvSpPr>
            <p:nvPr/>
          </p:nvSpPr>
          <p:spPr bwMode="auto">
            <a:xfrm>
              <a:off x="1983" y="2658"/>
              <a:ext cx="10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EU-BX" pitchFamily="65" charset="-122"/>
                </a:rPr>
                <a:t>y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45" name="Rectangle 73"/>
            <p:cNvSpPr>
              <a:spLocks noChangeArrowheads="1"/>
            </p:cNvSpPr>
            <p:nvPr/>
          </p:nvSpPr>
          <p:spPr bwMode="auto">
            <a:xfrm>
              <a:off x="2679" y="2632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46" name="Rectangle 74"/>
            <p:cNvSpPr>
              <a:spLocks noChangeArrowheads="1"/>
            </p:cNvSpPr>
            <p:nvPr/>
          </p:nvSpPr>
          <p:spPr bwMode="auto">
            <a:xfrm>
              <a:off x="2143" y="2632"/>
              <a:ext cx="131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  <a:endParaRPr lang="en-US" altLang="zh-CN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47" name="Rectangle 75"/>
            <p:cNvSpPr>
              <a:spLocks noChangeArrowheads="1"/>
            </p:cNvSpPr>
            <p:nvPr/>
          </p:nvSpPr>
          <p:spPr bwMode="auto">
            <a:xfrm>
              <a:off x="2551" y="2640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</p:grpSp>
      <p:grpSp>
        <p:nvGrpSpPr>
          <p:cNvPr id="5130" name="Group 77"/>
          <p:cNvGrpSpPr>
            <a:grpSpLocks noChangeAspect="1"/>
          </p:cNvGrpSpPr>
          <p:nvPr/>
        </p:nvGrpSpPr>
        <p:grpSpPr bwMode="auto">
          <a:xfrm>
            <a:off x="5578475" y="4149725"/>
            <a:ext cx="2038350" cy="566738"/>
            <a:chOff x="3514" y="2614"/>
            <a:chExt cx="1284" cy="357"/>
          </a:xfrm>
        </p:grpSpPr>
        <p:sp>
          <p:nvSpPr>
            <p:cNvPr id="5131" name="AutoShape 76"/>
            <p:cNvSpPr>
              <a:spLocks noChangeAspect="1" noChangeArrowheads="1" noTextEdit="1"/>
            </p:cNvSpPr>
            <p:nvPr/>
          </p:nvSpPr>
          <p:spPr bwMode="auto">
            <a:xfrm>
              <a:off x="3514" y="2614"/>
              <a:ext cx="128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" name="Rectangle 78"/>
            <p:cNvSpPr>
              <a:spLocks noChangeArrowheads="1"/>
            </p:cNvSpPr>
            <p:nvPr/>
          </p:nvSpPr>
          <p:spPr bwMode="auto">
            <a:xfrm>
              <a:off x="4678" y="2640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33" name="Rectangle 79"/>
            <p:cNvSpPr>
              <a:spLocks noChangeArrowheads="1"/>
            </p:cNvSpPr>
            <p:nvPr/>
          </p:nvSpPr>
          <p:spPr bwMode="auto">
            <a:xfrm>
              <a:off x="4587" y="2660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34" name="Rectangle 80"/>
            <p:cNvSpPr>
              <a:spLocks noChangeArrowheads="1"/>
            </p:cNvSpPr>
            <p:nvPr/>
          </p:nvSpPr>
          <p:spPr bwMode="auto">
            <a:xfrm>
              <a:off x="4050" y="2660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35" name="Rectangle 81"/>
            <p:cNvSpPr>
              <a:spLocks noChangeArrowheads="1"/>
            </p:cNvSpPr>
            <p:nvPr/>
          </p:nvSpPr>
          <p:spPr bwMode="auto">
            <a:xfrm>
              <a:off x="4465" y="2660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0">
                  <a:solidFill>
                    <a:srgbClr val="0000FF"/>
                  </a:solidFill>
                  <a:latin typeface="EU-BX" pitchFamily="65" charset="-122"/>
                </a:rPr>
                <a:t>h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36" name="Rectangle 82"/>
            <p:cNvSpPr>
              <a:spLocks noChangeArrowheads="1"/>
            </p:cNvSpPr>
            <p:nvPr/>
          </p:nvSpPr>
          <p:spPr bwMode="auto">
            <a:xfrm>
              <a:off x="4146" y="2660"/>
              <a:ext cx="1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0">
                  <a:solidFill>
                    <a:srgbClr val="0000FF"/>
                  </a:solidFill>
                  <a:latin typeface="EU-BX" pitchFamily="65" charset="-122"/>
                </a:rPr>
                <a:t>x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37" name="Rectangle 83"/>
            <p:cNvSpPr>
              <a:spLocks noChangeArrowheads="1"/>
            </p:cNvSpPr>
            <p:nvPr/>
          </p:nvSpPr>
          <p:spPr bwMode="auto">
            <a:xfrm>
              <a:off x="3924" y="2660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0">
                  <a:solidFill>
                    <a:srgbClr val="0000FF"/>
                  </a:solidFill>
                  <a:latin typeface="EU-BX" pitchFamily="65" charset="-122"/>
                </a:rPr>
                <a:t>a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38" name="Rectangle 84"/>
            <p:cNvSpPr>
              <a:spLocks noChangeArrowheads="1"/>
            </p:cNvSpPr>
            <p:nvPr/>
          </p:nvSpPr>
          <p:spPr bwMode="auto">
            <a:xfrm>
              <a:off x="3572" y="2660"/>
              <a:ext cx="1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0">
                  <a:solidFill>
                    <a:srgbClr val="0000FF"/>
                  </a:solidFill>
                  <a:latin typeface="EU-BX" pitchFamily="65" charset="-122"/>
                </a:rPr>
                <a:t>y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</a:endParaRPr>
            </a:p>
          </p:txBody>
        </p:sp>
        <p:sp>
          <p:nvSpPr>
            <p:cNvPr id="5139" name="Rectangle 85"/>
            <p:cNvSpPr>
              <a:spLocks noChangeArrowheads="1"/>
            </p:cNvSpPr>
            <p:nvPr/>
          </p:nvSpPr>
          <p:spPr bwMode="auto">
            <a:xfrm>
              <a:off x="4294" y="2633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0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  <p:sp>
          <p:nvSpPr>
            <p:cNvPr id="5140" name="Rectangle 86"/>
            <p:cNvSpPr>
              <a:spLocks noChangeArrowheads="1"/>
            </p:cNvSpPr>
            <p:nvPr/>
          </p:nvSpPr>
          <p:spPr bwMode="auto">
            <a:xfrm>
              <a:off x="3739" y="2633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0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d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2513013"/>
            <a:ext cx="5400675" cy="394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28800" y="914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4211638" y="2781300"/>
            <a:ext cx="0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4140200" y="3068638"/>
            <a:ext cx="147638" cy="1476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55650" y="1412875"/>
            <a:ext cx="7127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用描点法画出</a:t>
            </a:r>
            <a:r>
              <a:rPr lang="en-US" altLang="zh-CN" sz="2800" dirty="0">
                <a:latin typeface="EU-BX" pitchFamily="65" charset="-122"/>
              </a:rPr>
              <a:t>y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=-2</a:t>
            </a:r>
            <a:r>
              <a:rPr lang="en-US" altLang="zh-CN" sz="2800" dirty="0">
                <a:latin typeface="EU-BX" pitchFamily="65" charset="-122"/>
              </a:rPr>
              <a:t>x</a:t>
            </a:r>
            <a:r>
              <a:rPr lang="en-US" altLang="zh-CN" sz="2800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的图象，并指出它的开口方向、对称轴以及顶点坐标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pic>
        <p:nvPicPr>
          <p:cNvPr id="7175" name="Picture 7" descr="图片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620713"/>
            <a:ext cx="3805237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353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参照下表画出函数</a:t>
            </a:r>
            <a:r>
              <a:rPr lang="en-US" altLang="zh-CN" sz="2800" dirty="0">
                <a:latin typeface="EU-BX" pitchFamily="65" charset="-122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dirty="0">
                <a:latin typeface="EU-BX" pitchFamily="65" charset="-122"/>
              </a:rPr>
              <a:t>x</a:t>
            </a:r>
            <a:r>
              <a:rPr lang="en-US" altLang="zh-CN" sz="28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sz="2800" dirty="0">
                <a:latin typeface="EU-BX" pitchFamily="65" charset="-122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dirty="0">
                <a:latin typeface="EU-BX" pitchFamily="65" charset="-122"/>
              </a:rPr>
              <a:t>x</a:t>
            </a:r>
            <a:r>
              <a:rPr lang="en-US" altLang="zh-CN" sz="28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9219" name="Group 94"/>
          <p:cNvGrpSpPr/>
          <p:nvPr/>
        </p:nvGrpSpPr>
        <p:grpSpPr bwMode="auto">
          <a:xfrm>
            <a:off x="323850" y="2349500"/>
            <a:ext cx="8496300" cy="1531938"/>
            <a:chOff x="204" y="1480"/>
            <a:chExt cx="5352" cy="965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204" y="1480"/>
              <a:ext cx="5352" cy="960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2" name="Line 5"/>
            <p:cNvSpPr>
              <a:spLocks noChangeShapeType="1"/>
            </p:cNvSpPr>
            <p:nvPr/>
          </p:nvSpPr>
          <p:spPr bwMode="auto">
            <a:xfrm>
              <a:off x="204" y="1816"/>
              <a:ext cx="535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3" name="Line 6"/>
            <p:cNvSpPr>
              <a:spLocks noChangeShapeType="1"/>
            </p:cNvSpPr>
            <p:nvPr/>
          </p:nvSpPr>
          <p:spPr bwMode="auto">
            <a:xfrm>
              <a:off x="873" y="1480"/>
              <a:ext cx="0" cy="96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204" y="2152"/>
              <a:ext cx="535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5" name="Line 8"/>
            <p:cNvSpPr>
              <a:spLocks noChangeShapeType="1"/>
            </p:cNvSpPr>
            <p:nvPr/>
          </p:nvSpPr>
          <p:spPr bwMode="auto">
            <a:xfrm>
              <a:off x="1230" y="1480"/>
              <a:ext cx="0" cy="96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6" name="Line 9"/>
            <p:cNvSpPr>
              <a:spLocks noChangeShapeType="1"/>
            </p:cNvSpPr>
            <p:nvPr/>
          </p:nvSpPr>
          <p:spPr bwMode="auto">
            <a:xfrm>
              <a:off x="1587" y="1480"/>
              <a:ext cx="0" cy="96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>
              <a:off x="1943" y="1480"/>
              <a:ext cx="0" cy="96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>
              <a:off x="2345" y="1480"/>
              <a:ext cx="0" cy="96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9" name="Line 12"/>
            <p:cNvSpPr>
              <a:spLocks noChangeShapeType="1"/>
            </p:cNvSpPr>
            <p:nvPr/>
          </p:nvSpPr>
          <p:spPr bwMode="auto">
            <a:xfrm>
              <a:off x="2746" y="1480"/>
              <a:ext cx="0" cy="96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>
              <a:off x="3192" y="1480"/>
              <a:ext cx="0" cy="96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>
              <a:off x="3683" y="1480"/>
              <a:ext cx="0" cy="96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4173" y="1480"/>
              <a:ext cx="0" cy="96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4619" y="1480"/>
              <a:ext cx="0" cy="96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>
              <a:off x="5065" y="1480"/>
              <a:ext cx="0" cy="96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5" name="Text Box 18"/>
            <p:cNvSpPr txBox="1">
              <a:spLocks noChangeArrowheads="1"/>
            </p:cNvSpPr>
            <p:nvPr/>
          </p:nvSpPr>
          <p:spPr bwMode="auto">
            <a:xfrm>
              <a:off x="418" y="1511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EU-BX" pitchFamily="65" charset="-122"/>
                </a:rPr>
                <a:t>x</a:t>
              </a:r>
            </a:p>
          </p:txBody>
        </p:sp>
        <p:sp>
          <p:nvSpPr>
            <p:cNvPr id="9236" name="Text Box 19"/>
            <p:cNvSpPr txBox="1">
              <a:spLocks noChangeArrowheads="1"/>
            </p:cNvSpPr>
            <p:nvPr/>
          </p:nvSpPr>
          <p:spPr bwMode="auto">
            <a:xfrm>
              <a:off x="204" y="1895"/>
              <a:ext cx="6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EU-BX" pitchFamily="65" charset="-122"/>
                </a:rPr>
                <a:t>y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=</a:t>
              </a:r>
              <a:r>
                <a:rPr lang="en-US" altLang="zh-CN" sz="2400" b="0">
                  <a:latin typeface="EU-BX" pitchFamily="65" charset="-122"/>
                </a:rPr>
                <a:t>x</a:t>
              </a:r>
              <a:r>
                <a:rPr lang="en-US" altLang="zh-CN" sz="2400" b="0" baseline="3000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+1</a:t>
              </a:r>
            </a:p>
          </p:txBody>
        </p:sp>
        <p:sp>
          <p:nvSpPr>
            <p:cNvPr id="9237" name="Text Box 20"/>
            <p:cNvSpPr txBox="1">
              <a:spLocks noChangeArrowheads="1"/>
            </p:cNvSpPr>
            <p:nvPr/>
          </p:nvSpPr>
          <p:spPr bwMode="auto">
            <a:xfrm>
              <a:off x="204" y="2157"/>
              <a:ext cx="6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EU-BX" pitchFamily="65" charset="-122"/>
                </a:rPr>
                <a:t>y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=</a:t>
              </a:r>
              <a:r>
                <a:rPr lang="en-US" altLang="zh-CN" sz="2400" b="0">
                  <a:latin typeface="EU-BX" pitchFamily="65" charset="-122"/>
                </a:rPr>
                <a:t>x</a:t>
              </a:r>
              <a:r>
                <a:rPr lang="en-US" altLang="zh-CN" sz="2400" b="0" baseline="3000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-1</a:t>
              </a:r>
            </a:p>
          </p:txBody>
        </p:sp>
        <p:sp>
          <p:nvSpPr>
            <p:cNvPr id="9238" name="Text Box 21"/>
            <p:cNvSpPr txBox="1">
              <a:spLocks noChangeArrowheads="1"/>
            </p:cNvSpPr>
            <p:nvPr/>
          </p:nvSpPr>
          <p:spPr bwMode="auto">
            <a:xfrm>
              <a:off x="884" y="1480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39" name="Text Box 22"/>
            <p:cNvSpPr txBox="1">
              <a:spLocks noChangeArrowheads="1"/>
            </p:cNvSpPr>
            <p:nvPr/>
          </p:nvSpPr>
          <p:spPr bwMode="auto">
            <a:xfrm>
              <a:off x="884" y="1755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40" name="Text Box 23"/>
            <p:cNvSpPr txBox="1">
              <a:spLocks noChangeArrowheads="1"/>
            </p:cNvSpPr>
            <p:nvPr/>
          </p:nvSpPr>
          <p:spPr bwMode="auto">
            <a:xfrm>
              <a:off x="888" y="2091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41" name="Text Box 24"/>
            <p:cNvSpPr txBox="1">
              <a:spLocks noChangeArrowheads="1"/>
            </p:cNvSpPr>
            <p:nvPr/>
          </p:nvSpPr>
          <p:spPr bwMode="auto">
            <a:xfrm>
              <a:off x="5103" y="1480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42" name="Text Box 25"/>
            <p:cNvSpPr txBox="1">
              <a:spLocks noChangeArrowheads="1"/>
            </p:cNvSpPr>
            <p:nvPr/>
          </p:nvSpPr>
          <p:spPr bwMode="auto">
            <a:xfrm>
              <a:off x="5103" y="1803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43" name="Text Box 26"/>
            <p:cNvSpPr txBox="1">
              <a:spLocks noChangeArrowheads="1"/>
            </p:cNvSpPr>
            <p:nvPr/>
          </p:nvSpPr>
          <p:spPr bwMode="auto">
            <a:xfrm>
              <a:off x="5103" y="2091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44" name="Text Box 27"/>
            <p:cNvSpPr txBox="1">
              <a:spLocks noChangeArrowheads="1"/>
            </p:cNvSpPr>
            <p:nvPr/>
          </p:nvSpPr>
          <p:spPr bwMode="auto">
            <a:xfrm>
              <a:off x="2834" y="15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9245" name="Text Box 28"/>
            <p:cNvSpPr txBox="1">
              <a:spLocks noChangeArrowheads="1"/>
            </p:cNvSpPr>
            <p:nvPr/>
          </p:nvSpPr>
          <p:spPr bwMode="auto">
            <a:xfrm>
              <a:off x="1206" y="1480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46" name="Text Box 29"/>
            <p:cNvSpPr txBox="1">
              <a:spLocks noChangeArrowheads="1"/>
            </p:cNvSpPr>
            <p:nvPr/>
          </p:nvSpPr>
          <p:spPr bwMode="auto">
            <a:xfrm>
              <a:off x="1553" y="1515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zh-CN" altLang="en-US" sz="2400" b="0">
                  <a:solidFill>
                    <a:srgbClr val="99CC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9247" name="Text Box 30"/>
            <p:cNvSpPr txBox="1">
              <a:spLocks noChangeArrowheads="1"/>
            </p:cNvSpPr>
            <p:nvPr/>
          </p:nvSpPr>
          <p:spPr bwMode="auto">
            <a:xfrm>
              <a:off x="2023" y="15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9248" name="Text Box 31"/>
            <p:cNvSpPr txBox="1">
              <a:spLocks noChangeArrowheads="1"/>
            </p:cNvSpPr>
            <p:nvPr/>
          </p:nvSpPr>
          <p:spPr bwMode="auto">
            <a:xfrm>
              <a:off x="2345" y="151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solidFill>
                    <a:srgbClr val="99CC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-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9249" name="Text Box 32"/>
            <p:cNvSpPr txBox="1">
              <a:spLocks noChangeArrowheads="1"/>
            </p:cNvSpPr>
            <p:nvPr/>
          </p:nvSpPr>
          <p:spPr bwMode="auto">
            <a:xfrm>
              <a:off x="3798" y="1515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9250" name="Text Box 33"/>
            <p:cNvSpPr txBox="1">
              <a:spLocks noChangeArrowheads="1"/>
            </p:cNvSpPr>
            <p:nvPr/>
          </p:nvSpPr>
          <p:spPr bwMode="auto">
            <a:xfrm>
              <a:off x="4198" y="151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zh-CN" altLang="en-US" sz="2400" b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9251" name="Text Box 34"/>
            <p:cNvSpPr txBox="1">
              <a:spLocks noChangeArrowheads="1"/>
            </p:cNvSpPr>
            <p:nvPr/>
          </p:nvSpPr>
          <p:spPr bwMode="auto">
            <a:xfrm>
              <a:off x="3198" y="151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zh-CN" altLang="en-US" sz="2400" b="0">
                  <a:solidFill>
                    <a:srgbClr val="99CC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9252" name="Text Box 35"/>
            <p:cNvSpPr txBox="1">
              <a:spLocks noChangeArrowheads="1"/>
            </p:cNvSpPr>
            <p:nvPr/>
          </p:nvSpPr>
          <p:spPr bwMode="auto">
            <a:xfrm>
              <a:off x="4649" y="1480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53" name="Rectangle 36"/>
            <p:cNvSpPr>
              <a:spLocks noChangeArrowheads="1"/>
            </p:cNvSpPr>
            <p:nvPr/>
          </p:nvSpPr>
          <p:spPr bwMode="auto">
            <a:xfrm>
              <a:off x="1202" y="1755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0" dirty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54" name="Rectangle 37"/>
            <p:cNvSpPr>
              <a:spLocks noChangeArrowheads="1"/>
            </p:cNvSpPr>
            <p:nvPr/>
          </p:nvSpPr>
          <p:spPr bwMode="auto">
            <a:xfrm>
              <a:off x="1206" y="2091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1619" y="1501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-3</a:t>
              </a:r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4649" y="1789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57" name="Rectangle 41"/>
            <p:cNvSpPr>
              <a:spLocks noChangeArrowheads="1"/>
            </p:cNvSpPr>
            <p:nvPr/>
          </p:nvSpPr>
          <p:spPr bwMode="auto">
            <a:xfrm>
              <a:off x="4649" y="2090"/>
              <a:ext cx="3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...</a:t>
              </a:r>
            </a:p>
          </p:txBody>
        </p:sp>
        <p:sp>
          <p:nvSpPr>
            <p:cNvPr id="9258" name="Text Box 42"/>
            <p:cNvSpPr txBox="1">
              <a:spLocks noChangeArrowheads="1"/>
            </p:cNvSpPr>
            <p:nvPr/>
          </p:nvSpPr>
          <p:spPr bwMode="auto">
            <a:xfrm>
              <a:off x="1619" y="1850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10</a:t>
              </a:r>
            </a:p>
          </p:txBody>
        </p:sp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1933" y="1842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9260" name="Text Box 44"/>
            <p:cNvSpPr txBox="1">
              <a:spLocks noChangeArrowheads="1"/>
            </p:cNvSpPr>
            <p:nvPr/>
          </p:nvSpPr>
          <p:spPr bwMode="auto">
            <a:xfrm>
              <a:off x="2336" y="1827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9261" name="Text Box 45"/>
            <p:cNvSpPr txBox="1">
              <a:spLocks noChangeArrowheads="1"/>
            </p:cNvSpPr>
            <p:nvPr/>
          </p:nvSpPr>
          <p:spPr bwMode="auto">
            <a:xfrm>
              <a:off x="2744" y="1802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3248" y="1827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9263" name="Text Box 47"/>
            <p:cNvSpPr txBox="1">
              <a:spLocks noChangeArrowheads="1"/>
            </p:cNvSpPr>
            <p:nvPr/>
          </p:nvSpPr>
          <p:spPr bwMode="auto">
            <a:xfrm>
              <a:off x="3714" y="1827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9264" name="Text Box 48"/>
            <p:cNvSpPr txBox="1">
              <a:spLocks noChangeArrowheads="1"/>
            </p:cNvSpPr>
            <p:nvPr/>
          </p:nvSpPr>
          <p:spPr bwMode="auto">
            <a:xfrm>
              <a:off x="4195" y="2138"/>
              <a:ext cx="3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8</a:t>
              </a:r>
            </a:p>
          </p:txBody>
        </p:sp>
        <p:sp>
          <p:nvSpPr>
            <p:cNvPr id="9265" name="Text Box 49"/>
            <p:cNvSpPr txBox="1">
              <a:spLocks noChangeArrowheads="1"/>
            </p:cNvSpPr>
            <p:nvPr/>
          </p:nvSpPr>
          <p:spPr bwMode="auto">
            <a:xfrm>
              <a:off x="4249" y="1842"/>
              <a:ext cx="3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10</a:t>
              </a:r>
            </a:p>
          </p:txBody>
        </p:sp>
        <p:sp>
          <p:nvSpPr>
            <p:cNvPr id="9266" name="Text Box 50"/>
            <p:cNvSpPr txBox="1">
              <a:spLocks noChangeArrowheads="1"/>
            </p:cNvSpPr>
            <p:nvPr/>
          </p:nvSpPr>
          <p:spPr bwMode="auto">
            <a:xfrm>
              <a:off x="3702" y="2144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9267" name="Text Box 51"/>
            <p:cNvSpPr txBox="1">
              <a:spLocks noChangeArrowheads="1"/>
            </p:cNvSpPr>
            <p:nvPr/>
          </p:nvSpPr>
          <p:spPr bwMode="auto">
            <a:xfrm>
              <a:off x="2336" y="2144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9268" name="Text Box 52"/>
            <p:cNvSpPr txBox="1">
              <a:spLocks noChangeArrowheads="1"/>
            </p:cNvSpPr>
            <p:nvPr/>
          </p:nvSpPr>
          <p:spPr bwMode="auto">
            <a:xfrm>
              <a:off x="2024" y="2144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9269" name="Text Box 53"/>
            <p:cNvSpPr txBox="1">
              <a:spLocks noChangeArrowheads="1"/>
            </p:cNvSpPr>
            <p:nvPr/>
          </p:nvSpPr>
          <p:spPr bwMode="auto">
            <a:xfrm>
              <a:off x="1574" y="2138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8</a:t>
              </a:r>
            </a:p>
          </p:txBody>
        </p:sp>
        <p:sp>
          <p:nvSpPr>
            <p:cNvPr id="9270" name="Text Box 54"/>
            <p:cNvSpPr txBox="1">
              <a:spLocks noChangeArrowheads="1"/>
            </p:cNvSpPr>
            <p:nvPr/>
          </p:nvSpPr>
          <p:spPr bwMode="auto">
            <a:xfrm>
              <a:off x="2823" y="2138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-1</a:t>
              </a:r>
            </a:p>
          </p:txBody>
        </p:sp>
        <p:sp>
          <p:nvSpPr>
            <p:cNvPr id="9271" name="Text Box 55"/>
            <p:cNvSpPr txBox="1">
              <a:spLocks noChangeArrowheads="1"/>
            </p:cNvSpPr>
            <p:nvPr/>
          </p:nvSpPr>
          <p:spPr bwMode="auto">
            <a:xfrm>
              <a:off x="3248" y="2144"/>
              <a:ext cx="3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400" b="0"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</a:p>
          </p:txBody>
        </p:sp>
      </p:grpSp>
      <p:pic>
        <p:nvPicPr>
          <p:cNvPr id="9220" name="Picture 92" descr="图片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692150"/>
            <a:ext cx="2819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56"/>
          <p:cNvGraphicFramePr>
            <a:graphicFrameLocks noChangeAspect="1"/>
          </p:cNvGraphicFramePr>
          <p:nvPr/>
        </p:nvGraphicFramePr>
        <p:xfrm>
          <a:off x="971550" y="404813"/>
          <a:ext cx="6696075" cy="570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r:id="rId4" imgW="4905375" imgH="3486150" progId="Paint.Picture">
                  <p:embed/>
                </p:oleObj>
              </mc:Choice>
              <mc:Fallback>
                <p:oleObj r:id="rId4" imgW="4905375" imgH="3486150" progId="Paint.Picture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4813"/>
                        <a:ext cx="6696075" cy="570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Oval 57"/>
          <p:cNvSpPr>
            <a:spLocks noChangeArrowheads="1"/>
          </p:cNvSpPr>
          <p:nvPr/>
        </p:nvSpPr>
        <p:spPr bwMode="auto">
          <a:xfrm flipH="1" flipV="1">
            <a:off x="3371850" y="711200"/>
            <a:ext cx="90488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algn="ctr" eaLnBrk="1" hangingPunct="1"/>
            <a:endParaRPr lang="zh-CN" altLang="en-US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8" name="Oval 58"/>
          <p:cNvSpPr>
            <a:spLocks noChangeArrowheads="1"/>
          </p:cNvSpPr>
          <p:nvPr/>
        </p:nvSpPr>
        <p:spPr bwMode="auto">
          <a:xfrm>
            <a:off x="3641725" y="2008188"/>
            <a:ext cx="90488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9" name="Oval 59"/>
          <p:cNvSpPr>
            <a:spLocks noChangeArrowheads="1"/>
          </p:cNvSpPr>
          <p:nvPr/>
        </p:nvSpPr>
        <p:spPr bwMode="auto">
          <a:xfrm>
            <a:off x="4002088" y="2763838"/>
            <a:ext cx="88900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0" name="Oval 60"/>
          <p:cNvSpPr>
            <a:spLocks noChangeArrowheads="1"/>
          </p:cNvSpPr>
          <p:nvPr/>
        </p:nvSpPr>
        <p:spPr bwMode="auto">
          <a:xfrm>
            <a:off x="4271963" y="2979738"/>
            <a:ext cx="90487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1" name="Oval 61"/>
          <p:cNvSpPr>
            <a:spLocks noChangeArrowheads="1"/>
          </p:cNvSpPr>
          <p:nvPr/>
        </p:nvSpPr>
        <p:spPr bwMode="auto">
          <a:xfrm>
            <a:off x="4595813" y="2760663"/>
            <a:ext cx="90487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2" name="Oval 62"/>
          <p:cNvSpPr>
            <a:spLocks noChangeArrowheads="1"/>
          </p:cNvSpPr>
          <p:nvPr/>
        </p:nvSpPr>
        <p:spPr bwMode="auto">
          <a:xfrm>
            <a:off x="4902200" y="2008188"/>
            <a:ext cx="88900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3" name="Oval 63"/>
          <p:cNvSpPr>
            <a:spLocks noChangeArrowheads="1"/>
          </p:cNvSpPr>
          <p:nvPr/>
        </p:nvSpPr>
        <p:spPr bwMode="auto">
          <a:xfrm>
            <a:off x="5232400" y="636588"/>
            <a:ext cx="88900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4" name="未知"/>
          <p:cNvSpPr/>
          <p:nvPr/>
        </p:nvSpPr>
        <p:spPr bwMode="auto">
          <a:xfrm>
            <a:off x="3371850" y="711200"/>
            <a:ext cx="1889125" cy="2376488"/>
          </a:xfrm>
          <a:custGeom>
            <a:avLst/>
            <a:gdLst>
              <a:gd name="T0" fmla="*/ 0 w 1008"/>
              <a:gd name="T1" fmla="*/ 0 h 1056"/>
              <a:gd name="T2" fmla="*/ 359833 w 1008"/>
              <a:gd name="T3" fmla="*/ 1404288 h 1056"/>
              <a:gd name="T4" fmla="*/ 719667 w 1008"/>
              <a:gd name="T5" fmla="*/ 2160444 h 1056"/>
              <a:gd name="T6" fmla="*/ 989542 w 1008"/>
              <a:gd name="T7" fmla="*/ 2376488 h 1056"/>
              <a:gd name="T8" fmla="*/ 1259417 w 1008"/>
              <a:gd name="T9" fmla="*/ 2160444 h 1056"/>
              <a:gd name="T10" fmla="*/ 1619250 w 1008"/>
              <a:gd name="T11" fmla="*/ 1296266 h 1056"/>
              <a:gd name="T12" fmla="*/ 1889125 w 1008"/>
              <a:gd name="T13" fmla="*/ 0 h 10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08"/>
              <a:gd name="T22" fmla="*/ 0 h 1056"/>
              <a:gd name="T23" fmla="*/ 1008 w 1008"/>
              <a:gd name="T24" fmla="*/ 1056 h 10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08" h="1056">
                <a:moveTo>
                  <a:pt x="0" y="0"/>
                </a:moveTo>
                <a:cubicBezTo>
                  <a:pt x="64" y="232"/>
                  <a:pt x="128" y="464"/>
                  <a:pt x="192" y="624"/>
                </a:cubicBezTo>
                <a:cubicBezTo>
                  <a:pt x="256" y="784"/>
                  <a:pt x="328" y="888"/>
                  <a:pt x="384" y="960"/>
                </a:cubicBezTo>
                <a:cubicBezTo>
                  <a:pt x="440" y="1032"/>
                  <a:pt x="480" y="1056"/>
                  <a:pt x="528" y="1056"/>
                </a:cubicBezTo>
                <a:cubicBezTo>
                  <a:pt x="576" y="1056"/>
                  <a:pt x="616" y="1040"/>
                  <a:pt x="672" y="960"/>
                </a:cubicBezTo>
                <a:cubicBezTo>
                  <a:pt x="728" y="880"/>
                  <a:pt x="808" y="736"/>
                  <a:pt x="864" y="576"/>
                </a:cubicBezTo>
                <a:cubicBezTo>
                  <a:pt x="920" y="416"/>
                  <a:pt x="984" y="96"/>
                  <a:pt x="1008" y="0"/>
                </a:cubicBezTo>
              </a:path>
            </a:pathLst>
          </a:cu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5" name="未知"/>
          <p:cNvSpPr/>
          <p:nvPr/>
        </p:nvSpPr>
        <p:spPr bwMode="auto">
          <a:xfrm>
            <a:off x="3382963" y="1233488"/>
            <a:ext cx="1890712" cy="2376487"/>
          </a:xfrm>
          <a:custGeom>
            <a:avLst/>
            <a:gdLst>
              <a:gd name="T0" fmla="*/ 0 w 1008"/>
              <a:gd name="T1" fmla="*/ 0 h 1056"/>
              <a:gd name="T2" fmla="*/ 360136 w 1008"/>
              <a:gd name="T3" fmla="*/ 1404288 h 1056"/>
              <a:gd name="T4" fmla="*/ 720271 w 1008"/>
              <a:gd name="T5" fmla="*/ 2160443 h 1056"/>
              <a:gd name="T6" fmla="*/ 990373 w 1008"/>
              <a:gd name="T7" fmla="*/ 2376487 h 1056"/>
              <a:gd name="T8" fmla="*/ 1260475 w 1008"/>
              <a:gd name="T9" fmla="*/ 2160443 h 1056"/>
              <a:gd name="T10" fmla="*/ 1620610 w 1008"/>
              <a:gd name="T11" fmla="*/ 1296266 h 1056"/>
              <a:gd name="T12" fmla="*/ 1890712 w 1008"/>
              <a:gd name="T13" fmla="*/ 0 h 10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08"/>
              <a:gd name="T22" fmla="*/ 0 h 1056"/>
              <a:gd name="T23" fmla="*/ 1008 w 1008"/>
              <a:gd name="T24" fmla="*/ 1056 h 10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08" h="1056">
                <a:moveTo>
                  <a:pt x="0" y="0"/>
                </a:moveTo>
                <a:cubicBezTo>
                  <a:pt x="64" y="232"/>
                  <a:pt x="128" y="464"/>
                  <a:pt x="192" y="624"/>
                </a:cubicBezTo>
                <a:cubicBezTo>
                  <a:pt x="256" y="784"/>
                  <a:pt x="328" y="888"/>
                  <a:pt x="384" y="960"/>
                </a:cubicBezTo>
                <a:cubicBezTo>
                  <a:pt x="440" y="1032"/>
                  <a:pt x="480" y="1056"/>
                  <a:pt x="528" y="1056"/>
                </a:cubicBezTo>
                <a:cubicBezTo>
                  <a:pt x="576" y="1056"/>
                  <a:pt x="616" y="1040"/>
                  <a:pt x="672" y="960"/>
                </a:cubicBezTo>
                <a:cubicBezTo>
                  <a:pt x="728" y="880"/>
                  <a:pt x="808" y="736"/>
                  <a:pt x="864" y="576"/>
                </a:cubicBezTo>
                <a:cubicBezTo>
                  <a:pt x="920" y="416"/>
                  <a:pt x="984" y="96"/>
                  <a:pt x="1008" y="0"/>
                </a:cubicBezTo>
              </a:path>
            </a:pathLst>
          </a:cu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6" name="未知"/>
          <p:cNvSpPr/>
          <p:nvPr/>
        </p:nvSpPr>
        <p:spPr bwMode="auto">
          <a:xfrm>
            <a:off x="3371850" y="927100"/>
            <a:ext cx="1889125" cy="2376488"/>
          </a:xfrm>
          <a:custGeom>
            <a:avLst/>
            <a:gdLst>
              <a:gd name="T0" fmla="*/ 0 w 1008"/>
              <a:gd name="T1" fmla="*/ 0 h 1056"/>
              <a:gd name="T2" fmla="*/ 359833 w 1008"/>
              <a:gd name="T3" fmla="*/ 1404288 h 1056"/>
              <a:gd name="T4" fmla="*/ 719667 w 1008"/>
              <a:gd name="T5" fmla="*/ 2160444 h 1056"/>
              <a:gd name="T6" fmla="*/ 989542 w 1008"/>
              <a:gd name="T7" fmla="*/ 2376488 h 1056"/>
              <a:gd name="T8" fmla="*/ 1259417 w 1008"/>
              <a:gd name="T9" fmla="*/ 2160444 h 1056"/>
              <a:gd name="T10" fmla="*/ 1619250 w 1008"/>
              <a:gd name="T11" fmla="*/ 1296266 h 1056"/>
              <a:gd name="T12" fmla="*/ 1889125 w 1008"/>
              <a:gd name="T13" fmla="*/ 0 h 10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08"/>
              <a:gd name="T22" fmla="*/ 0 h 1056"/>
              <a:gd name="T23" fmla="*/ 1008 w 1008"/>
              <a:gd name="T24" fmla="*/ 1056 h 10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08" h="1056">
                <a:moveTo>
                  <a:pt x="0" y="0"/>
                </a:moveTo>
                <a:cubicBezTo>
                  <a:pt x="64" y="232"/>
                  <a:pt x="128" y="464"/>
                  <a:pt x="192" y="624"/>
                </a:cubicBezTo>
                <a:cubicBezTo>
                  <a:pt x="256" y="784"/>
                  <a:pt x="328" y="888"/>
                  <a:pt x="384" y="960"/>
                </a:cubicBezTo>
                <a:cubicBezTo>
                  <a:pt x="440" y="1032"/>
                  <a:pt x="480" y="1056"/>
                  <a:pt x="528" y="1056"/>
                </a:cubicBezTo>
                <a:cubicBezTo>
                  <a:pt x="576" y="1056"/>
                  <a:pt x="616" y="1040"/>
                  <a:pt x="672" y="960"/>
                </a:cubicBezTo>
                <a:cubicBezTo>
                  <a:pt x="728" y="880"/>
                  <a:pt x="808" y="736"/>
                  <a:pt x="864" y="576"/>
                </a:cubicBezTo>
                <a:cubicBezTo>
                  <a:pt x="920" y="416"/>
                  <a:pt x="984" y="96"/>
                  <a:pt x="1008" y="0"/>
                </a:cubicBezTo>
              </a:path>
            </a:pathLst>
          </a:custGeom>
          <a:noFill/>
          <a:ln w="28575" cap="rnd">
            <a:solidFill>
              <a:srgbClr val="0000CC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7" name="Oval 67"/>
          <p:cNvSpPr>
            <a:spLocks noChangeArrowheads="1"/>
          </p:cNvSpPr>
          <p:nvPr/>
        </p:nvSpPr>
        <p:spPr bwMode="auto">
          <a:xfrm>
            <a:off x="3352800" y="1200150"/>
            <a:ext cx="90488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8" name="Oval 68"/>
          <p:cNvSpPr>
            <a:spLocks noChangeArrowheads="1"/>
          </p:cNvSpPr>
          <p:nvPr/>
        </p:nvSpPr>
        <p:spPr bwMode="auto">
          <a:xfrm>
            <a:off x="3641725" y="2547938"/>
            <a:ext cx="90488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9" name="Oval 69"/>
          <p:cNvSpPr>
            <a:spLocks noChangeArrowheads="1"/>
          </p:cNvSpPr>
          <p:nvPr/>
        </p:nvSpPr>
        <p:spPr bwMode="auto">
          <a:xfrm>
            <a:off x="4002088" y="3303588"/>
            <a:ext cx="88900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0" name="Oval 70"/>
          <p:cNvSpPr>
            <a:spLocks noChangeArrowheads="1"/>
          </p:cNvSpPr>
          <p:nvPr/>
        </p:nvSpPr>
        <p:spPr bwMode="auto">
          <a:xfrm>
            <a:off x="4271963" y="3519488"/>
            <a:ext cx="90487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1" name="Oval 71"/>
          <p:cNvSpPr>
            <a:spLocks noChangeArrowheads="1"/>
          </p:cNvSpPr>
          <p:nvPr/>
        </p:nvSpPr>
        <p:spPr bwMode="auto">
          <a:xfrm>
            <a:off x="4632325" y="3303588"/>
            <a:ext cx="88900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2" name="Oval 72"/>
          <p:cNvSpPr>
            <a:spLocks noChangeArrowheads="1"/>
          </p:cNvSpPr>
          <p:nvPr/>
        </p:nvSpPr>
        <p:spPr bwMode="auto">
          <a:xfrm>
            <a:off x="4902200" y="2547938"/>
            <a:ext cx="88900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3" name="Oval 73"/>
          <p:cNvSpPr>
            <a:spLocks noChangeArrowheads="1"/>
          </p:cNvSpPr>
          <p:nvPr/>
        </p:nvSpPr>
        <p:spPr bwMode="auto">
          <a:xfrm>
            <a:off x="5260975" y="1143000"/>
            <a:ext cx="90488" cy="1079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4" name="Text Box 74"/>
          <p:cNvSpPr txBox="1">
            <a:spLocks noChangeArrowheads="1"/>
          </p:cNvSpPr>
          <p:nvPr/>
        </p:nvSpPr>
        <p:spPr bwMode="auto">
          <a:xfrm>
            <a:off x="4902200" y="2655888"/>
            <a:ext cx="132598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dirty="0">
                <a:solidFill>
                  <a:srgbClr val="006600"/>
                </a:solidFill>
                <a:latin typeface="EU-BX" pitchFamily="65" charset="-122"/>
              </a:rPr>
              <a:t>y</a:t>
            </a:r>
            <a:r>
              <a:rPr lang="en-US" altLang="zh-CN" sz="2400" b="0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400" b="0" dirty="0">
                <a:solidFill>
                  <a:srgbClr val="006600"/>
                </a:solidFill>
                <a:latin typeface="EU-BX" pitchFamily="65" charset="-122"/>
              </a:rPr>
              <a:t>x</a:t>
            </a:r>
            <a:r>
              <a:rPr lang="en-US" altLang="zh-CN" sz="2400" b="0" baseline="30000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b="0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11285" name="Text Box 75"/>
          <p:cNvSpPr txBox="1">
            <a:spLocks noChangeArrowheads="1"/>
          </p:cNvSpPr>
          <p:nvPr/>
        </p:nvSpPr>
        <p:spPr bwMode="auto">
          <a:xfrm>
            <a:off x="4362450" y="603250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0" dirty="0">
                <a:solidFill>
                  <a:srgbClr val="006600"/>
                </a:solidFill>
                <a:latin typeface="EU-BX" pitchFamily="65" charset="-122"/>
              </a:rPr>
              <a:t>y</a:t>
            </a:r>
            <a:r>
              <a:rPr lang="en-US" altLang="zh-CN" sz="2000" b="0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000" b="0" dirty="0">
                <a:solidFill>
                  <a:srgbClr val="006600"/>
                </a:solidFill>
                <a:latin typeface="EU-BX" pitchFamily="65" charset="-122"/>
              </a:rPr>
              <a:t>x</a:t>
            </a:r>
            <a:r>
              <a:rPr lang="en-US" altLang="zh-CN" sz="2000" b="0" baseline="30000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000" b="0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11286" name="Line 76"/>
          <p:cNvSpPr>
            <a:spLocks noChangeShapeType="1"/>
          </p:cNvSpPr>
          <p:nvPr/>
        </p:nvSpPr>
        <p:spPr bwMode="auto">
          <a:xfrm flipV="1">
            <a:off x="4284663" y="549275"/>
            <a:ext cx="0" cy="3563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7" name="Oval 77"/>
          <p:cNvSpPr>
            <a:spLocks noChangeArrowheads="1"/>
          </p:cNvSpPr>
          <p:nvPr/>
        </p:nvSpPr>
        <p:spPr bwMode="auto">
          <a:xfrm>
            <a:off x="4271963" y="2979738"/>
            <a:ext cx="174625" cy="20955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Oval 78"/>
          <p:cNvSpPr>
            <a:spLocks noChangeArrowheads="1"/>
          </p:cNvSpPr>
          <p:nvPr/>
        </p:nvSpPr>
        <p:spPr bwMode="auto">
          <a:xfrm>
            <a:off x="4271963" y="3519488"/>
            <a:ext cx="174625" cy="20955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9" name="Rectangle 81"/>
          <p:cNvSpPr>
            <a:spLocks noChangeArrowheads="1"/>
          </p:cNvSpPr>
          <p:nvPr/>
        </p:nvSpPr>
        <p:spPr bwMode="auto">
          <a:xfrm>
            <a:off x="4716463" y="4592638"/>
            <a:ext cx="2255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ea typeface="华文新魏" panose="02010800040101010101" pitchFamily="2" charset="-122"/>
              </a:rPr>
              <a:t>            结论</a:t>
            </a:r>
          </a:p>
          <a:p>
            <a:r>
              <a:rPr lang="zh-CN" altLang="en-US">
                <a:solidFill>
                  <a:srgbClr val="0000FF"/>
                </a:solidFill>
                <a:ea typeface="华文新魏" panose="02010800040101010101" pitchFamily="2" charset="-122"/>
              </a:rPr>
              <a:t>上下平移，上加下减</a:t>
            </a:r>
          </a:p>
        </p:txBody>
      </p:sp>
      <p:sp>
        <p:nvSpPr>
          <p:cNvPr id="11290" name="Text Box 85"/>
          <p:cNvSpPr txBox="1">
            <a:spLocks noChangeArrowheads="1"/>
          </p:cNvSpPr>
          <p:nvPr/>
        </p:nvSpPr>
        <p:spPr bwMode="auto">
          <a:xfrm>
            <a:off x="1187450" y="2432050"/>
            <a:ext cx="2255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ea typeface="华文新魏" panose="02010800040101010101" pitchFamily="2" charset="-122"/>
              </a:rPr>
              <a:t>想一想：三条抛物线</a:t>
            </a:r>
          </a:p>
          <a:p>
            <a:r>
              <a:rPr lang="zh-CN" altLang="en-US" dirty="0">
                <a:solidFill>
                  <a:srgbClr val="FF0000"/>
                </a:solidFill>
                <a:ea typeface="华文新魏" panose="02010800040101010101" pitchFamily="2" charset="-122"/>
              </a:rPr>
              <a:t>有什么关系？</a:t>
            </a:r>
          </a:p>
        </p:txBody>
      </p:sp>
      <p:sp>
        <p:nvSpPr>
          <p:cNvPr id="11291" name="Text Box 86"/>
          <p:cNvSpPr txBox="1">
            <a:spLocks noChangeArrowheads="1"/>
          </p:cNvSpPr>
          <p:nvPr/>
        </p:nvSpPr>
        <p:spPr bwMode="auto">
          <a:xfrm>
            <a:off x="971550" y="4592638"/>
            <a:ext cx="29464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ea typeface="华文新魏" panose="02010800040101010101" pitchFamily="2" charset="-122"/>
              </a:rPr>
              <a:t>答：形状相同，位置不同。</a:t>
            </a:r>
          </a:p>
          <a:p>
            <a:r>
              <a:rPr lang="zh-CN" altLang="en-US" dirty="0">
                <a:solidFill>
                  <a:srgbClr val="FF0000"/>
                </a:solidFill>
                <a:ea typeface="华文新魏" panose="02010800040101010101" pitchFamily="2" charset="-122"/>
              </a:rPr>
              <a:t>三个图象之间通过沿</a:t>
            </a:r>
            <a:r>
              <a:rPr lang="en-US" altLang="zh-CN" dirty="0">
                <a:solidFill>
                  <a:srgbClr val="FF0000"/>
                </a:solidFill>
                <a:ea typeface="华文新魏" panose="02010800040101010101" pitchFamily="2" charset="-122"/>
              </a:rPr>
              <a:t>y</a:t>
            </a:r>
            <a:r>
              <a:rPr lang="zh-CN" altLang="en-US" dirty="0">
                <a:solidFill>
                  <a:srgbClr val="FF0000"/>
                </a:solidFill>
                <a:ea typeface="华文新魏" panose="02010800040101010101" pitchFamily="2" charset="-122"/>
              </a:rPr>
              <a:t>轴平</a:t>
            </a:r>
          </a:p>
          <a:p>
            <a:r>
              <a:rPr lang="zh-CN" altLang="en-US" dirty="0">
                <a:solidFill>
                  <a:srgbClr val="FF0000"/>
                </a:solidFill>
                <a:ea typeface="华文新魏" panose="02010800040101010101" pitchFamily="2" charset="-122"/>
              </a:rPr>
              <a:t>移可重合。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447800" y="8382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kumimoji="1"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二次函数</a:t>
            </a:r>
            <a:r>
              <a:rPr lang="en-US" altLang="zh-CN" sz="2400" b="0" dirty="0">
                <a:latin typeface="EU-BX" pitchFamily="65" charset="-122"/>
              </a:rPr>
              <a:t>y</a:t>
            </a:r>
            <a:r>
              <a:rPr kumimoji="1"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400" b="0" dirty="0">
                <a:latin typeface="EU-BX" pitchFamily="65" charset="-122"/>
              </a:rPr>
              <a:t>x</a:t>
            </a:r>
            <a:r>
              <a:rPr kumimoji="1" lang="en-US" altLang="zh-CN" sz="2400" baseline="300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400" b="0" dirty="0">
                <a:latin typeface="EU-BX" pitchFamily="65" charset="-122"/>
              </a:rPr>
              <a:t>c</a:t>
            </a:r>
            <a:r>
              <a:rPr kumimoji="1"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的图象是什么？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940425" y="765175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答：是抛物线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447800" y="1365704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kumimoji="1"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二次函数的性质有哪些？请填写下表：</a:t>
            </a:r>
          </a:p>
        </p:txBody>
      </p:sp>
      <p:grpSp>
        <p:nvGrpSpPr>
          <p:cNvPr id="2" name="Group 86"/>
          <p:cNvGrpSpPr/>
          <p:nvPr/>
        </p:nvGrpSpPr>
        <p:grpSpPr bwMode="auto">
          <a:xfrm>
            <a:off x="250825" y="1844675"/>
            <a:ext cx="8734425" cy="4692650"/>
            <a:chOff x="0" y="1298"/>
            <a:chExt cx="5502" cy="2956"/>
          </a:xfrm>
        </p:grpSpPr>
        <p:grpSp>
          <p:nvGrpSpPr>
            <p:cNvPr id="13318" name="Group 85"/>
            <p:cNvGrpSpPr/>
            <p:nvPr/>
          </p:nvGrpSpPr>
          <p:grpSpPr bwMode="auto">
            <a:xfrm>
              <a:off x="0" y="1298"/>
              <a:ext cx="5412" cy="2901"/>
              <a:chOff x="0" y="1298"/>
              <a:chExt cx="5412" cy="2901"/>
            </a:xfrm>
          </p:grpSpPr>
          <p:sp>
            <p:nvSpPr>
              <p:cNvPr id="13343" name="Rectangle 7"/>
              <p:cNvSpPr>
                <a:spLocks noChangeArrowheads="1"/>
              </p:cNvSpPr>
              <p:nvPr/>
            </p:nvSpPr>
            <p:spPr bwMode="auto">
              <a:xfrm>
                <a:off x="4059" y="1298"/>
                <a:ext cx="1353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zh-CN" altLang="en-US" sz="2800" b="0">
                    <a:ea typeface="宋体" panose="02010600030101010101" pitchFamily="2" charset="-122"/>
                  </a:rPr>
                  <a:t>  增减性</a:t>
                </a:r>
              </a:p>
            </p:txBody>
          </p:sp>
          <p:sp>
            <p:nvSpPr>
              <p:cNvPr id="13344" name="Rectangle 8"/>
              <p:cNvSpPr>
                <a:spLocks noChangeArrowheads="1"/>
              </p:cNvSpPr>
              <p:nvPr/>
            </p:nvSpPr>
            <p:spPr bwMode="auto">
              <a:xfrm>
                <a:off x="3470" y="1298"/>
                <a:ext cx="589" cy="1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altLang="zh-CN" sz="2400" b="0">
                    <a:latin typeface="EU-BX" pitchFamily="65" charset="-122"/>
                  </a:rPr>
                  <a:t>y</a:t>
                </a:r>
                <a:r>
                  <a:rPr lang="zh-CN" altLang="en-US" sz="2800" b="0">
                    <a:ea typeface="宋体" panose="02010600030101010101" pitchFamily="2" charset="-122"/>
                  </a:rPr>
                  <a:t>的最值</a:t>
                </a:r>
              </a:p>
            </p:txBody>
          </p:sp>
          <p:sp>
            <p:nvSpPr>
              <p:cNvPr id="13345" name="Rectangle 9"/>
              <p:cNvSpPr>
                <a:spLocks noChangeArrowheads="1"/>
              </p:cNvSpPr>
              <p:nvPr/>
            </p:nvSpPr>
            <p:spPr bwMode="auto">
              <a:xfrm>
                <a:off x="4800" y="3748"/>
                <a:ext cx="612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46" name="Rectangle 10"/>
              <p:cNvSpPr>
                <a:spLocks noChangeArrowheads="1"/>
              </p:cNvSpPr>
              <p:nvPr/>
            </p:nvSpPr>
            <p:spPr bwMode="auto">
              <a:xfrm>
                <a:off x="4059" y="3748"/>
                <a:ext cx="741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47" name="Rectangle 11"/>
              <p:cNvSpPr>
                <a:spLocks noChangeArrowheads="1"/>
              </p:cNvSpPr>
              <p:nvPr/>
            </p:nvSpPr>
            <p:spPr bwMode="auto">
              <a:xfrm>
                <a:off x="3470" y="3748"/>
                <a:ext cx="589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48" name="Rectangle 12"/>
              <p:cNvSpPr>
                <a:spLocks noChangeArrowheads="1"/>
              </p:cNvSpPr>
              <p:nvPr/>
            </p:nvSpPr>
            <p:spPr bwMode="auto">
              <a:xfrm>
                <a:off x="2653" y="3748"/>
                <a:ext cx="817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49" name="Rectangle 13"/>
              <p:cNvSpPr>
                <a:spLocks noChangeArrowheads="1"/>
              </p:cNvSpPr>
              <p:nvPr/>
            </p:nvSpPr>
            <p:spPr bwMode="auto">
              <a:xfrm>
                <a:off x="2064" y="3748"/>
                <a:ext cx="589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50" name="Rectangle 14"/>
              <p:cNvSpPr>
                <a:spLocks noChangeArrowheads="1"/>
              </p:cNvSpPr>
              <p:nvPr/>
            </p:nvSpPr>
            <p:spPr bwMode="auto">
              <a:xfrm>
                <a:off x="1565" y="3748"/>
                <a:ext cx="499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51" name="Rectangle 15"/>
              <p:cNvSpPr>
                <a:spLocks noChangeArrowheads="1"/>
              </p:cNvSpPr>
              <p:nvPr/>
            </p:nvSpPr>
            <p:spPr bwMode="auto">
              <a:xfrm>
                <a:off x="884" y="3748"/>
                <a:ext cx="681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altLang="zh-CN" sz="2400">
                    <a:latin typeface="EU-BX" pitchFamily="65" charset="-122"/>
                  </a:rPr>
                  <a:t>a</a:t>
                </a:r>
                <a:r>
                  <a:rPr lang="zh-CN" altLang="en-US" sz="2400">
                    <a:latin typeface="EU-BX" pitchFamily="65" charset="-122"/>
                  </a:rPr>
                  <a:t>＜</a:t>
                </a:r>
                <a:r>
                  <a:rPr lang="en-US" altLang="zh-CN" sz="2400">
                    <a:latin typeface="EU-BX" pitchFamily="65" charset="-122"/>
                  </a:rPr>
                  <a:t>0</a:t>
                </a:r>
              </a:p>
            </p:txBody>
          </p:sp>
          <p:sp>
            <p:nvSpPr>
              <p:cNvPr id="13352" name="Rectangle 16"/>
              <p:cNvSpPr>
                <a:spLocks noChangeArrowheads="1"/>
              </p:cNvSpPr>
              <p:nvPr/>
            </p:nvSpPr>
            <p:spPr bwMode="auto">
              <a:xfrm>
                <a:off x="4800" y="3310"/>
                <a:ext cx="612" cy="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53" name="Rectangle 17"/>
              <p:cNvSpPr>
                <a:spLocks noChangeArrowheads="1"/>
              </p:cNvSpPr>
              <p:nvPr/>
            </p:nvSpPr>
            <p:spPr bwMode="auto">
              <a:xfrm>
                <a:off x="4059" y="3310"/>
                <a:ext cx="741" cy="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54" name="Rectangle 18"/>
              <p:cNvSpPr>
                <a:spLocks noChangeArrowheads="1"/>
              </p:cNvSpPr>
              <p:nvPr/>
            </p:nvSpPr>
            <p:spPr bwMode="auto">
              <a:xfrm>
                <a:off x="3470" y="3310"/>
                <a:ext cx="589" cy="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55" name="Rectangle 19"/>
              <p:cNvSpPr>
                <a:spLocks noChangeArrowheads="1"/>
              </p:cNvSpPr>
              <p:nvPr/>
            </p:nvSpPr>
            <p:spPr bwMode="auto">
              <a:xfrm>
                <a:off x="2653" y="3310"/>
                <a:ext cx="817" cy="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56" name="Rectangle 20"/>
              <p:cNvSpPr>
                <a:spLocks noChangeArrowheads="1"/>
              </p:cNvSpPr>
              <p:nvPr/>
            </p:nvSpPr>
            <p:spPr bwMode="auto">
              <a:xfrm>
                <a:off x="2064" y="3310"/>
                <a:ext cx="589" cy="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57" name="Rectangle 21"/>
              <p:cNvSpPr>
                <a:spLocks noChangeArrowheads="1"/>
              </p:cNvSpPr>
              <p:nvPr/>
            </p:nvSpPr>
            <p:spPr bwMode="auto">
              <a:xfrm>
                <a:off x="1565" y="3310"/>
                <a:ext cx="499" cy="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58" name="Rectangle 22"/>
              <p:cNvSpPr>
                <a:spLocks noChangeArrowheads="1"/>
              </p:cNvSpPr>
              <p:nvPr/>
            </p:nvSpPr>
            <p:spPr bwMode="auto">
              <a:xfrm>
                <a:off x="884" y="3310"/>
                <a:ext cx="681" cy="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altLang="zh-CN" sz="2400">
                    <a:latin typeface="EU-BX" pitchFamily="65" charset="-122"/>
                  </a:rPr>
                  <a:t>a</a:t>
                </a:r>
                <a:r>
                  <a:rPr lang="zh-CN" altLang="en-US" sz="2400">
                    <a:latin typeface="EU-BX" pitchFamily="65" charset="-122"/>
                  </a:rPr>
                  <a:t>＞</a:t>
                </a:r>
                <a:r>
                  <a:rPr lang="en-US" altLang="zh-CN" sz="2400">
                    <a:latin typeface="EU-BX" pitchFamily="65" charset="-122"/>
                  </a:rPr>
                  <a:t>0</a:t>
                </a:r>
              </a:p>
            </p:txBody>
          </p:sp>
          <p:sp>
            <p:nvSpPr>
              <p:cNvPr id="13359" name="Rectangle 23"/>
              <p:cNvSpPr>
                <a:spLocks noChangeArrowheads="1"/>
              </p:cNvSpPr>
              <p:nvPr/>
            </p:nvSpPr>
            <p:spPr bwMode="auto">
              <a:xfrm>
                <a:off x="0" y="3310"/>
                <a:ext cx="884" cy="8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altLang="zh-CN" sz="2400" b="0">
                    <a:latin typeface="EU-BX" pitchFamily="65" charset="-122"/>
                  </a:rPr>
                  <a:t>y</a:t>
                </a:r>
                <a:r>
                  <a:rPr lang="en-US" altLang="zh-CN" sz="2400" b="0">
                    <a:ea typeface="宋体" panose="02010600030101010101" pitchFamily="2" charset="-122"/>
                  </a:rPr>
                  <a:t>=</a:t>
                </a:r>
                <a:r>
                  <a:rPr lang="en-US" altLang="zh-CN" sz="2400" b="0">
                    <a:latin typeface="EU-BX" pitchFamily="65" charset="-122"/>
                  </a:rPr>
                  <a:t>ax</a:t>
                </a:r>
                <a:r>
                  <a:rPr lang="en-US" altLang="zh-CN" sz="2400" b="0" baseline="30000">
                    <a:ea typeface="宋体" panose="02010600030101010101" pitchFamily="2" charset="-122"/>
                  </a:rPr>
                  <a:t>2</a:t>
                </a:r>
                <a:r>
                  <a:rPr lang="en-US" altLang="zh-CN" sz="2400" b="0">
                    <a:ea typeface="宋体" panose="02010600030101010101" pitchFamily="2" charset="-122"/>
                  </a:rPr>
                  <a:t>+</a:t>
                </a:r>
                <a:r>
                  <a:rPr lang="en-US" altLang="zh-CN" sz="2400" b="0">
                    <a:latin typeface="EU-BX" pitchFamily="65" charset="-122"/>
                  </a:rPr>
                  <a:t>c</a:t>
                </a:r>
              </a:p>
            </p:txBody>
          </p:sp>
          <p:sp>
            <p:nvSpPr>
              <p:cNvPr id="13360" name="Rectangle 24"/>
              <p:cNvSpPr>
                <a:spLocks noChangeArrowheads="1"/>
              </p:cNvSpPr>
              <p:nvPr/>
            </p:nvSpPr>
            <p:spPr bwMode="auto">
              <a:xfrm>
                <a:off x="4800" y="2859"/>
                <a:ext cx="612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61" name="Rectangle 25"/>
              <p:cNvSpPr>
                <a:spLocks noChangeArrowheads="1"/>
              </p:cNvSpPr>
              <p:nvPr/>
            </p:nvSpPr>
            <p:spPr bwMode="auto">
              <a:xfrm>
                <a:off x="4059" y="2859"/>
                <a:ext cx="741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62" name="Rectangle 26"/>
              <p:cNvSpPr>
                <a:spLocks noChangeArrowheads="1"/>
              </p:cNvSpPr>
              <p:nvPr/>
            </p:nvSpPr>
            <p:spPr bwMode="auto">
              <a:xfrm>
                <a:off x="3470" y="2859"/>
                <a:ext cx="589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63" name="Rectangle 27"/>
              <p:cNvSpPr>
                <a:spLocks noChangeArrowheads="1"/>
              </p:cNvSpPr>
              <p:nvPr/>
            </p:nvSpPr>
            <p:spPr bwMode="auto">
              <a:xfrm>
                <a:off x="2653" y="2859"/>
                <a:ext cx="817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64" name="Rectangle 28"/>
              <p:cNvSpPr>
                <a:spLocks noChangeArrowheads="1"/>
              </p:cNvSpPr>
              <p:nvPr/>
            </p:nvSpPr>
            <p:spPr bwMode="auto">
              <a:xfrm>
                <a:off x="2064" y="2859"/>
                <a:ext cx="589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65" name="Rectangle 29"/>
              <p:cNvSpPr>
                <a:spLocks noChangeArrowheads="1"/>
              </p:cNvSpPr>
              <p:nvPr/>
            </p:nvSpPr>
            <p:spPr bwMode="auto">
              <a:xfrm>
                <a:off x="1565" y="2859"/>
                <a:ext cx="499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66" name="Rectangle 30"/>
              <p:cNvSpPr>
                <a:spLocks noChangeArrowheads="1"/>
              </p:cNvSpPr>
              <p:nvPr/>
            </p:nvSpPr>
            <p:spPr bwMode="auto">
              <a:xfrm>
                <a:off x="884" y="2859"/>
                <a:ext cx="681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altLang="zh-CN" sz="2400">
                    <a:latin typeface="EU-BX" pitchFamily="65" charset="-122"/>
                  </a:rPr>
                  <a:t>a</a:t>
                </a:r>
                <a:r>
                  <a:rPr lang="zh-CN" altLang="en-US" sz="2400">
                    <a:latin typeface="EU-BX" pitchFamily="65" charset="-122"/>
                  </a:rPr>
                  <a:t>＜</a:t>
                </a:r>
                <a:r>
                  <a:rPr lang="en-US" altLang="zh-CN" sz="2400">
                    <a:latin typeface="EU-BX" pitchFamily="65" charset="-122"/>
                  </a:rPr>
                  <a:t>0</a:t>
                </a:r>
              </a:p>
            </p:txBody>
          </p:sp>
          <p:sp>
            <p:nvSpPr>
              <p:cNvPr id="13367" name="Rectangle 31"/>
              <p:cNvSpPr>
                <a:spLocks noChangeArrowheads="1"/>
              </p:cNvSpPr>
              <p:nvPr/>
            </p:nvSpPr>
            <p:spPr bwMode="auto">
              <a:xfrm>
                <a:off x="4800" y="2409"/>
                <a:ext cx="612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68" name="Rectangle 32"/>
              <p:cNvSpPr>
                <a:spLocks noChangeArrowheads="1"/>
              </p:cNvSpPr>
              <p:nvPr/>
            </p:nvSpPr>
            <p:spPr bwMode="auto">
              <a:xfrm>
                <a:off x="4059" y="2409"/>
                <a:ext cx="74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69" name="Rectangle 33"/>
              <p:cNvSpPr>
                <a:spLocks noChangeArrowheads="1"/>
              </p:cNvSpPr>
              <p:nvPr/>
            </p:nvSpPr>
            <p:spPr bwMode="auto">
              <a:xfrm>
                <a:off x="3470" y="2409"/>
                <a:ext cx="589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70" name="Rectangle 34"/>
              <p:cNvSpPr>
                <a:spLocks noChangeArrowheads="1"/>
              </p:cNvSpPr>
              <p:nvPr/>
            </p:nvSpPr>
            <p:spPr bwMode="auto">
              <a:xfrm>
                <a:off x="2653" y="2409"/>
                <a:ext cx="817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71" name="Rectangle 35"/>
              <p:cNvSpPr>
                <a:spLocks noChangeArrowheads="1"/>
              </p:cNvSpPr>
              <p:nvPr/>
            </p:nvSpPr>
            <p:spPr bwMode="auto">
              <a:xfrm>
                <a:off x="2064" y="2409"/>
                <a:ext cx="589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72" name="Rectangle 36"/>
              <p:cNvSpPr>
                <a:spLocks noChangeArrowheads="1"/>
              </p:cNvSpPr>
              <p:nvPr/>
            </p:nvSpPr>
            <p:spPr bwMode="auto">
              <a:xfrm>
                <a:off x="1565" y="2409"/>
                <a:ext cx="499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endParaRPr lang="zh-CN" altLang="en-US" sz="28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73" name="Rectangle 37"/>
              <p:cNvSpPr>
                <a:spLocks noChangeArrowheads="1"/>
              </p:cNvSpPr>
              <p:nvPr/>
            </p:nvSpPr>
            <p:spPr bwMode="auto">
              <a:xfrm>
                <a:off x="884" y="2409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altLang="zh-CN" sz="2400">
                    <a:latin typeface="EU-BX" pitchFamily="65" charset="-122"/>
                  </a:rPr>
                  <a:t>a</a:t>
                </a:r>
                <a:r>
                  <a:rPr lang="zh-CN" altLang="en-US" sz="2400">
                    <a:latin typeface="EU-BX" pitchFamily="65" charset="-122"/>
                  </a:rPr>
                  <a:t>＞</a:t>
                </a:r>
                <a:r>
                  <a:rPr lang="en-US" altLang="zh-CN" sz="2400">
                    <a:latin typeface="EU-BX" pitchFamily="65" charset="-122"/>
                  </a:rPr>
                  <a:t>0</a:t>
                </a:r>
              </a:p>
            </p:txBody>
          </p:sp>
          <p:sp>
            <p:nvSpPr>
              <p:cNvPr id="13374" name="Rectangle 38"/>
              <p:cNvSpPr>
                <a:spLocks noChangeArrowheads="1"/>
              </p:cNvSpPr>
              <p:nvPr/>
            </p:nvSpPr>
            <p:spPr bwMode="auto">
              <a:xfrm>
                <a:off x="0" y="2409"/>
                <a:ext cx="884" cy="9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altLang="zh-CN" sz="2400" b="0">
                    <a:latin typeface="EU-BX" pitchFamily="65" charset="-122"/>
                  </a:rPr>
                  <a:t>y</a:t>
                </a:r>
                <a:r>
                  <a:rPr lang="en-US" altLang="zh-CN" sz="2800" b="0">
                    <a:ea typeface="宋体" panose="02010600030101010101" pitchFamily="2" charset="-122"/>
                  </a:rPr>
                  <a:t>=</a:t>
                </a:r>
                <a:r>
                  <a:rPr lang="en-US" altLang="zh-CN" sz="2400" b="0">
                    <a:latin typeface="EU-BX" pitchFamily="65" charset="-122"/>
                  </a:rPr>
                  <a:t>ax</a:t>
                </a:r>
                <a:r>
                  <a:rPr lang="en-US" altLang="zh-CN" sz="2400" b="0" baseline="30000"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13375" name="Rectangle 39"/>
              <p:cNvSpPr>
                <a:spLocks noChangeArrowheads="1"/>
              </p:cNvSpPr>
              <p:nvPr/>
            </p:nvSpPr>
            <p:spPr bwMode="auto">
              <a:xfrm>
                <a:off x="4800" y="1730"/>
                <a:ext cx="612" cy="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zh-CN" altLang="en-US" b="0">
                    <a:ea typeface="宋体" panose="02010600030101010101" pitchFamily="2" charset="-122"/>
                  </a:rPr>
                  <a:t>在对称轴右侧</a:t>
                </a:r>
                <a:endParaRPr lang="zh-CN" altLang="en-US" sz="2400" b="0">
                  <a:ea typeface="宋体" panose="02010600030101010101" pitchFamily="2" charset="-122"/>
                </a:endParaRPr>
              </a:p>
              <a:p>
                <a:pPr algn="ctr" eaLnBrk="1" hangingPunct="1">
                  <a:spcBef>
                    <a:spcPct val="20000"/>
                  </a:spcBef>
                </a:pPr>
                <a:endParaRPr lang="zh-CN" altLang="en-US" sz="2400" b="0">
                  <a:ea typeface="宋体" panose="02010600030101010101" pitchFamily="2" charset="-122"/>
                </a:endParaRPr>
              </a:p>
            </p:txBody>
          </p:sp>
          <p:sp>
            <p:nvSpPr>
              <p:cNvPr id="13376" name="Rectangle 40"/>
              <p:cNvSpPr>
                <a:spLocks noChangeArrowheads="1"/>
              </p:cNvSpPr>
              <p:nvPr/>
            </p:nvSpPr>
            <p:spPr bwMode="auto">
              <a:xfrm>
                <a:off x="4059" y="1730"/>
                <a:ext cx="741" cy="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zh-CN" altLang="en-US" b="0">
                    <a:ea typeface="宋体" panose="02010600030101010101" pitchFamily="2" charset="-122"/>
                  </a:rPr>
                  <a:t>在对称轴左侧</a:t>
                </a:r>
              </a:p>
            </p:txBody>
          </p:sp>
          <p:sp>
            <p:nvSpPr>
              <p:cNvPr id="13377" name="Rectangle 41"/>
              <p:cNvSpPr>
                <a:spLocks noChangeArrowheads="1"/>
              </p:cNvSpPr>
              <p:nvPr/>
            </p:nvSpPr>
            <p:spPr bwMode="auto">
              <a:xfrm>
                <a:off x="2653" y="1298"/>
                <a:ext cx="817" cy="1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zh-CN" altLang="en-US" sz="2400" b="0">
                    <a:ea typeface="宋体" panose="02010600030101010101" pitchFamily="2" charset="-122"/>
                  </a:rPr>
                  <a:t>顶 点坐 标</a:t>
                </a:r>
              </a:p>
            </p:txBody>
          </p:sp>
          <p:sp>
            <p:nvSpPr>
              <p:cNvPr id="13378" name="Rectangle 42"/>
              <p:cNvSpPr>
                <a:spLocks noChangeArrowheads="1"/>
              </p:cNvSpPr>
              <p:nvPr/>
            </p:nvSpPr>
            <p:spPr bwMode="auto">
              <a:xfrm>
                <a:off x="2064" y="1298"/>
                <a:ext cx="589" cy="1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zh-CN" altLang="en-US" sz="2800" b="0" dirty="0">
                    <a:ea typeface="宋体" panose="02010600030101010101" pitchFamily="2" charset="-122"/>
                  </a:rPr>
                  <a:t>对称轴</a:t>
                </a:r>
              </a:p>
            </p:txBody>
          </p:sp>
          <p:sp>
            <p:nvSpPr>
              <p:cNvPr id="13379" name="Rectangle 43"/>
              <p:cNvSpPr>
                <a:spLocks noChangeArrowheads="1"/>
              </p:cNvSpPr>
              <p:nvPr/>
            </p:nvSpPr>
            <p:spPr bwMode="auto">
              <a:xfrm>
                <a:off x="884" y="1298"/>
                <a:ext cx="1180" cy="1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zh-CN" altLang="en-US" sz="2200" b="0">
                    <a:ea typeface="宋体" panose="02010600030101010101" pitchFamily="2" charset="-122"/>
                  </a:rPr>
                  <a:t>开口方向</a:t>
                </a:r>
              </a:p>
            </p:txBody>
          </p:sp>
          <p:sp>
            <p:nvSpPr>
              <p:cNvPr id="13380" name="Rectangle 44"/>
              <p:cNvSpPr>
                <a:spLocks noChangeArrowheads="1"/>
              </p:cNvSpPr>
              <p:nvPr/>
            </p:nvSpPr>
            <p:spPr bwMode="auto">
              <a:xfrm>
                <a:off x="0" y="1298"/>
                <a:ext cx="884" cy="1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anchor="ctr" anchorCtr="1"/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zh-CN" altLang="en-US" sz="2800" b="0">
                    <a:ea typeface="宋体" panose="02010600030101010101" pitchFamily="2" charset="-122"/>
                  </a:rPr>
                  <a:t>函数</a:t>
                </a:r>
              </a:p>
            </p:txBody>
          </p:sp>
          <p:sp>
            <p:nvSpPr>
              <p:cNvPr id="13381" name="Line 45"/>
              <p:cNvSpPr>
                <a:spLocks noChangeShapeType="1"/>
              </p:cNvSpPr>
              <p:nvPr/>
            </p:nvSpPr>
            <p:spPr bwMode="auto">
              <a:xfrm>
                <a:off x="0" y="1298"/>
                <a:ext cx="5412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2" name="Line 46"/>
              <p:cNvSpPr>
                <a:spLocks noChangeShapeType="1"/>
              </p:cNvSpPr>
              <p:nvPr/>
            </p:nvSpPr>
            <p:spPr bwMode="auto">
              <a:xfrm>
                <a:off x="0" y="2409"/>
                <a:ext cx="541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3" name="Line 47"/>
              <p:cNvSpPr>
                <a:spLocks noChangeShapeType="1"/>
              </p:cNvSpPr>
              <p:nvPr/>
            </p:nvSpPr>
            <p:spPr bwMode="auto">
              <a:xfrm>
                <a:off x="0" y="3310"/>
                <a:ext cx="541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4" name="Line 48"/>
              <p:cNvSpPr>
                <a:spLocks noChangeShapeType="1"/>
              </p:cNvSpPr>
              <p:nvPr/>
            </p:nvSpPr>
            <p:spPr bwMode="auto">
              <a:xfrm>
                <a:off x="0" y="4199"/>
                <a:ext cx="5412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5" name="Line 49"/>
              <p:cNvSpPr>
                <a:spLocks noChangeShapeType="1"/>
              </p:cNvSpPr>
              <p:nvPr/>
            </p:nvSpPr>
            <p:spPr bwMode="auto">
              <a:xfrm>
                <a:off x="0" y="1298"/>
                <a:ext cx="0" cy="2901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6" name="Line 50"/>
              <p:cNvSpPr>
                <a:spLocks noChangeShapeType="1"/>
              </p:cNvSpPr>
              <p:nvPr/>
            </p:nvSpPr>
            <p:spPr bwMode="auto">
              <a:xfrm>
                <a:off x="884" y="1298"/>
                <a:ext cx="0" cy="290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7" name="Line 51"/>
              <p:cNvSpPr>
                <a:spLocks noChangeShapeType="1"/>
              </p:cNvSpPr>
              <p:nvPr/>
            </p:nvSpPr>
            <p:spPr bwMode="auto">
              <a:xfrm>
                <a:off x="2064" y="1298"/>
                <a:ext cx="0" cy="290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8" name="Line 52"/>
              <p:cNvSpPr>
                <a:spLocks noChangeShapeType="1"/>
              </p:cNvSpPr>
              <p:nvPr/>
            </p:nvSpPr>
            <p:spPr bwMode="auto">
              <a:xfrm>
                <a:off x="2653" y="1298"/>
                <a:ext cx="0" cy="290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89" name="Line 53"/>
              <p:cNvSpPr>
                <a:spLocks noChangeShapeType="1"/>
              </p:cNvSpPr>
              <p:nvPr/>
            </p:nvSpPr>
            <p:spPr bwMode="auto">
              <a:xfrm>
                <a:off x="3470" y="1298"/>
                <a:ext cx="0" cy="290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90" name="Line 54"/>
              <p:cNvSpPr>
                <a:spLocks noChangeShapeType="1"/>
              </p:cNvSpPr>
              <p:nvPr/>
            </p:nvSpPr>
            <p:spPr bwMode="auto">
              <a:xfrm>
                <a:off x="4059" y="1298"/>
                <a:ext cx="0" cy="290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91" name="Line 55"/>
              <p:cNvSpPr>
                <a:spLocks noChangeShapeType="1"/>
              </p:cNvSpPr>
              <p:nvPr/>
            </p:nvSpPr>
            <p:spPr bwMode="auto">
              <a:xfrm>
                <a:off x="5412" y="1298"/>
                <a:ext cx="0" cy="2901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92" name="Line 56"/>
              <p:cNvSpPr>
                <a:spLocks noChangeShapeType="1"/>
              </p:cNvSpPr>
              <p:nvPr/>
            </p:nvSpPr>
            <p:spPr bwMode="auto">
              <a:xfrm>
                <a:off x="1565" y="2409"/>
                <a:ext cx="0" cy="17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93" name="Line 57"/>
              <p:cNvSpPr>
                <a:spLocks noChangeShapeType="1"/>
              </p:cNvSpPr>
              <p:nvPr/>
            </p:nvSpPr>
            <p:spPr bwMode="auto">
              <a:xfrm>
                <a:off x="884" y="2859"/>
                <a:ext cx="452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94" name="Line 58"/>
              <p:cNvSpPr>
                <a:spLocks noChangeShapeType="1"/>
              </p:cNvSpPr>
              <p:nvPr/>
            </p:nvSpPr>
            <p:spPr bwMode="auto">
              <a:xfrm>
                <a:off x="884" y="3748"/>
                <a:ext cx="452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95" name="Line 59"/>
              <p:cNvSpPr>
                <a:spLocks noChangeShapeType="1"/>
              </p:cNvSpPr>
              <p:nvPr/>
            </p:nvSpPr>
            <p:spPr bwMode="auto">
              <a:xfrm>
                <a:off x="4059" y="1730"/>
                <a:ext cx="1353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96" name="Line 60"/>
              <p:cNvSpPr>
                <a:spLocks noChangeShapeType="1"/>
              </p:cNvSpPr>
              <p:nvPr/>
            </p:nvSpPr>
            <p:spPr bwMode="auto">
              <a:xfrm>
                <a:off x="4800" y="1730"/>
                <a:ext cx="0" cy="2469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3319" name="Text Box 61"/>
            <p:cNvSpPr txBox="1">
              <a:spLocks noChangeArrowheads="1"/>
            </p:cNvSpPr>
            <p:nvPr/>
          </p:nvSpPr>
          <p:spPr bwMode="auto">
            <a:xfrm>
              <a:off x="1610" y="2568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向上</a:t>
              </a:r>
            </a:p>
          </p:txBody>
        </p:sp>
        <p:sp>
          <p:nvSpPr>
            <p:cNvPr id="13320" name="Text Box 62"/>
            <p:cNvSpPr txBox="1">
              <a:spLocks noChangeArrowheads="1"/>
            </p:cNvSpPr>
            <p:nvPr/>
          </p:nvSpPr>
          <p:spPr bwMode="auto">
            <a:xfrm>
              <a:off x="2154" y="2523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EU-BX" pitchFamily="65" charset="-122"/>
                </a:rPr>
                <a:t>y</a:t>
              </a: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轴</a:t>
              </a:r>
            </a:p>
          </p:txBody>
        </p:sp>
        <p:sp>
          <p:nvSpPr>
            <p:cNvPr id="13321" name="Text Box 63"/>
            <p:cNvSpPr txBox="1">
              <a:spLocks noChangeArrowheads="1"/>
            </p:cNvSpPr>
            <p:nvPr/>
          </p:nvSpPr>
          <p:spPr bwMode="auto">
            <a:xfrm>
              <a:off x="2744" y="2568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0,0</a:t>
              </a: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</a:p>
          </p:txBody>
        </p:sp>
        <p:sp>
          <p:nvSpPr>
            <p:cNvPr id="13322" name="Text Box 64"/>
            <p:cNvSpPr txBox="1">
              <a:spLocks noChangeArrowheads="1"/>
            </p:cNvSpPr>
            <p:nvPr/>
          </p:nvSpPr>
          <p:spPr bwMode="auto">
            <a:xfrm>
              <a:off x="3515" y="2478"/>
              <a:ext cx="5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最小值是</a:t>
              </a:r>
              <a:r>
                <a:rPr kumimoji="1" lang="en-US" altLang="zh-CN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3323" name="Text Box 65"/>
            <p:cNvSpPr txBox="1">
              <a:spLocks noChangeArrowheads="1"/>
            </p:cNvSpPr>
            <p:nvPr/>
          </p:nvSpPr>
          <p:spPr bwMode="auto">
            <a:xfrm>
              <a:off x="4091" y="2455"/>
              <a:ext cx="672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dirty="0">
                  <a:solidFill>
                    <a:schemeClr val="tx2"/>
                  </a:solidFill>
                  <a:latin typeface="EU-BX" pitchFamily="65" charset="-122"/>
                </a:rPr>
                <a:t>y</a:t>
              </a:r>
              <a:r>
                <a:rPr kumimoji="1" lang="zh-CN" altLang="en-US" sz="160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随</a:t>
              </a:r>
              <a:r>
                <a:rPr lang="en-US" altLang="zh-CN" dirty="0">
                  <a:solidFill>
                    <a:schemeClr val="tx2"/>
                  </a:solidFill>
                  <a:latin typeface="EU-BX" pitchFamily="65" charset="-122"/>
                </a:rPr>
                <a:t>x</a:t>
              </a:r>
              <a:r>
                <a:rPr kumimoji="1" lang="zh-CN" altLang="en-US" sz="160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的增大而减小</a:t>
              </a:r>
            </a:p>
          </p:txBody>
        </p:sp>
        <p:sp>
          <p:nvSpPr>
            <p:cNvPr id="13324" name="Text Box 66"/>
            <p:cNvSpPr txBox="1">
              <a:spLocks noChangeArrowheads="1"/>
            </p:cNvSpPr>
            <p:nvPr/>
          </p:nvSpPr>
          <p:spPr bwMode="auto">
            <a:xfrm>
              <a:off x="4830" y="2432"/>
              <a:ext cx="672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y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随</a:t>
              </a:r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x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的增大而增大</a:t>
              </a:r>
            </a:p>
          </p:txBody>
        </p:sp>
        <p:sp>
          <p:nvSpPr>
            <p:cNvPr id="13325" name="Text Box 67"/>
            <p:cNvSpPr txBox="1">
              <a:spLocks noChangeArrowheads="1"/>
            </p:cNvSpPr>
            <p:nvPr/>
          </p:nvSpPr>
          <p:spPr bwMode="auto">
            <a:xfrm>
              <a:off x="1610" y="3022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向下</a:t>
              </a:r>
            </a:p>
          </p:txBody>
        </p:sp>
        <p:sp>
          <p:nvSpPr>
            <p:cNvPr id="13326" name="Text Box 68"/>
            <p:cNvSpPr txBox="1">
              <a:spLocks noChangeArrowheads="1"/>
            </p:cNvSpPr>
            <p:nvPr/>
          </p:nvSpPr>
          <p:spPr bwMode="auto">
            <a:xfrm>
              <a:off x="2109" y="2976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EU-BX" pitchFamily="65" charset="-122"/>
                </a:rPr>
                <a:t>y</a:t>
              </a: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轴</a:t>
              </a:r>
            </a:p>
          </p:txBody>
        </p:sp>
        <p:sp>
          <p:nvSpPr>
            <p:cNvPr id="13327" name="Text Box 69"/>
            <p:cNvSpPr txBox="1">
              <a:spLocks noChangeArrowheads="1"/>
            </p:cNvSpPr>
            <p:nvPr/>
          </p:nvSpPr>
          <p:spPr bwMode="auto">
            <a:xfrm>
              <a:off x="2789" y="2976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0,0</a:t>
              </a: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</a:p>
          </p:txBody>
        </p:sp>
        <p:sp>
          <p:nvSpPr>
            <p:cNvPr id="13328" name="Text Box 70"/>
            <p:cNvSpPr txBox="1">
              <a:spLocks noChangeArrowheads="1"/>
            </p:cNvSpPr>
            <p:nvPr/>
          </p:nvSpPr>
          <p:spPr bwMode="auto">
            <a:xfrm>
              <a:off x="3515" y="2840"/>
              <a:ext cx="5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最大值是</a:t>
              </a:r>
              <a:r>
                <a:rPr kumimoji="1" lang="en-US" altLang="zh-CN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3329" name="Text Box 71"/>
            <p:cNvSpPr txBox="1">
              <a:spLocks noChangeArrowheads="1"/>
            </p:cNvSpPr>
            <p:nvPr/>
          </p:nvSpPr>
          <p:spPr bwMode="auto">
            <a:xfrm>
              <a:off x="4059" y="2931"/>
              <a:ext cx="672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y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随</a:t>
              </a:r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x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的增大而增大</a:t>
              </a:r>
            </a:p>
          </p:txBody>
        </p:sp>
        <p:sp>
          <p:nvSpPr>
            <p:cNvPr id="13330" name="Text Box 72"/>
            <p:cNvSpPr txBox="1">
              <a:spLocks noChangeArrowheads="1"/>
            </p:cNvSpPr>
            <p:nvPr/>
          </p:nvSpPr>
          <p:spPr bwMode="auto">
            <a:xfrm>
              <a:off x="4785" y="2886"/>
              <a:ext cx="672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y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随</a:t>
              </a:r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x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的增大而减小</a:t>
              </a:r>
            </a:p>
          </p:txBody>
        </p:sp>
        <p:sp>
          <p:nvSpPr>
            <p:cNvPr id="13331" name="Text Box 73"/>
            <p:cNvSpPr txBox="1">
              <a:spLocks noChangeArrowheads="1"/>
            </p:cNvSpPr>
            <p:nvPr/>
          </p:nvSpPr>
          <p:spPr bwMode="auto">
            <a:xfrm>
              <a:off x="1610" y="3430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向上</a:t>
              </a:r>
            </a:p>
          </p:txBody>
        </p:sp>
        <p:sp>
          <p:nvSpPr>
            <p:cNvPr id="13332" name="Text Box 74"/>
            <p:cNvSpPr txBox="1">
              <a:spLocks noChangeArrowheads="1"/>
            </p:cNvSpPr>
            <p:nvPr/>
          </p:nvSpPr>
          <p:spPr bwMode="auto">
            <a:xfrm>
              <a:off x="2109" y="3385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EU-BX" pitchFamily="65" charset="-122"/>
                </a:rPr>
                <a:t>y</a:t>
              </a: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轴</a:t>
              </a:r>
            </a:p>
          </p:txBody>
        </p:sp>
        <p:sp>
          <p:nvSpPr>
            <p:cNvPr id="13333" name="Text Box 75"/>
            <p:cNvSpPr txBox="1">
              <a:spLocks noChangeArrowheads="1"/>
            </p:cNvSpPr>
            <p:nvPr/>
          </p:nvSpPr>
          <p:spPr bwMode="auto">
            <a:xfrm>
              <a:off x="2789" y="343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0,</a:t>
              </a:r>
              <a:r>
                <a:rPr lang="en-US" altLang="zh-CN" sz="2400">
                  <a:latin typeface="EU-BX" pitchFamily="65" charset="-122"/>
                </a:rPr>
                <a:t>c</a:t>
              </a: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</a:p>
          </p:txBody>
        </p:sp>
        <p:sp>
          <p:nvSpPr>
            <p:cNvPr id="13334" name="Text Box 76"/>
            <p:cNvSpPr txBox="1">
              <a:spLocks noChangeArrowheads="1"/>
            </p:cNvSpPr>
            <p:nvPr/>
          </p:nvSpPr>
          <p:spPr bwMode="auto">
            <a:xfrm>
              <a:off x="3515" y="3294"/>
              <a:ext cx="576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最小值是</a:t>
              </a:r>
              <a:r>
                <a:rPr lang="en-US" altLang="zh-CN" sz="2400">
                  <a:latin typeface="EU-BX" pitchFamily="65" charset="-122"/>
                </a:rPr>
                <a:t>c</a:t>
              </a:r>
            </a:p>
          </p:txBody>
        </p:sp>
        <p:sp>
          <p:nvSpPr>
            <p:cNvPr id="13335" name="Text Box 77"/>
            <p:cNvSpPr txBox="1">
              <a:spLocks noChangeArrowheads="1"/>
            </p:cNvSpPr>
            <p:nvPr/>
          </p:nvSpPr>
          <p:spPr bwMode="auto">
            <a:xfrm>
              <a:off x="4059" y="3339"/>
              <a:ext cx="672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y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随</a:t>
              </a:r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x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的增大而减小</a:t>
              </a:r>
            </a:p>
          </p:txBody>
        </p:sp>
        <p:sp>
          <p:nvSpPr>
            <p:cNvPr id="13336" name="Text Box 78"/>
            <p:cNvSpPr txBox="1">
              <a:spLocks noChangeArrowheads="1"/>
            </p:cNvSpPr>
            <p:nvPr/>
          </p:nvSpPr>
          <p:spPr bwMode="auto">
            <a:xfrm>
              <a:off x="4785" y="3385"/>
              <a:ext cx="672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y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随</a:t>
              </a:r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x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的增大而增大</a:t>
              </a:r>
            </a:p>
          </p:txBody>
        </p:sp>
        <p:sp>
          <p:nvSpPr>
            <p:cNvPr id="13337" name="Text Box 79"/>
            <p:cNvSpPr txBox="1">
              <a:spLocks noChangeArrowheads="1"/>
            </p:cNvSpPr>
            <p:nvPr/>
          </p:nvSpPr>
          <p:spPr bwMode="auto">
            <a:xfrm>
              <a:off x="1610" y="3838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向下</a:t>
              </a:r>
            </a:p>
          </p:txBody>
        </p:sp>
        <p:sp>
          <p:nvSpPr>
            <p:cNvPr id="13338" name="Text Box 80"/>
            <p:cNvSpPr txBox="1">
              <a:spLocks noChangeArrowheads="1"/>
            </p:cNvSpPr>
            <p:nvPr/>
          </p:nvSpPr>
          <p:spPr bwMode="auto">
            <a:xfrm>
              <a:off x="2109" y="388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EU-BX" pitchFamily="65" charset="-122"/>
                </a:rPr>
                <a:t>y</a:t>
              </a: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轴</a:t>
              </a:r>
            </a:p>
          </p:txBody>
        </p:sp>
        <p:sp>
          <p:nvSpPr>
            <p:cNvPr id="13339" name="Text Box 81"/>
            <p:cNvSpPr txBox="1">
              <a:spLocks noChangeArrowheads="1"/>
            </p:cNvSpPr>
            <p:nvPr/>
          </p:nvSpPr>
          <p:spPr bwMode="auto">
            <a:xfrm>
              <a:off x="2789" y="3884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1" lang="en-US" altLang="zh-CN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0,</a:t>
              </a:r>
              <a:r>
                <a:rPr lang="en-US" altLang="zh-CN" sz="2400">
                  <a:latin typeface="EU-BX" pitchFamily="65" charset="-122"/>
                </a:rPr>
                <a:t>c</a:t>
              </a:r>
              <a:r>
                <a:rPr kumimoji="1" lang="zh-CN" altLang="en-US" sz="20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</a:p>
          </p:txBody>
        </p:sp>
        <p:sp>
          <p:nvSpPr>
            <p:cNvPr id="13340" name="Text Box 82"/>
            <p:cNvSpPr txBox="1">
              <a:spLocks noChangeArrowheads="1"/>
            </p:cNvSpPr>
            <p:nvPr/>
          </p:nvSpPr>
          <p:spPr bwMode="auto">
            <a:xfrm>
              <a:off x="3470" y="3793"/>
              <a:ext cx="576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最大值是</a:t>
              </a:r>
              <a:r>
                <a:rPr lang="en-US" altLang="zh-CN" sz="2400">
                  <a:latin typeface="EU-BX" pitchFamily="65" charset="-122"/>
                </a:rPr>
                <a:t>c</a:t>
              </a:r>
            </a:p>
          </p:txBody>
        </p:sp>
        <p:sp>
          <p:nvSpPr>
            <p:cNvPr id="13341" name="Text Box 83"/>
            <p:cNvSpPr txBox="1">
              <a:spLocks noChangeArrowheads="1"/>
            </p:cNvSpPr>
            <p:nvPr/>
          </p:nvSpPr>
          <p:spPr bwMode="auto">
            <a:xfrm>
              <a:off x="4059" y="3793"/>
              <a:ext cx="672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y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随</a:t>
              </a:r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x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的增大而增大</a:t>
              </a:r>
            </a:p>
          </p:txBody>
        </p:sp>
        <p:sp>
          <p:nvSpPr>
            <p:cNvPr id="13342" name="Text Box 84"/>
            <p:cNvSpPr txBox="1">
              <a:spLocks noChangeArrowheads="1"/>
            </p:cNvSpPr>
            <p:nvPr/>
          </p:nvSpPr>
          <p:spPr bwMode="auto">
            <a:xfrm>
              <a:off x="4785" y="3748"/>
              <a:ext cx="672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y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随</a:t>
              </a:r>
              <a:r>
                <a:rPr lang="en-US" altLang="zh-CN">
                  <a:solidFill>
                    <a:schemeClr val="tx2"/>
                  </a:solidFill>
                  <a:latin typeface="EU-BX" pitchFamily="65" charset="-122"/>
                </a:rPr>
                <a:t>x</a:t>
              </a:r>
              <a:r>
                <a:rPr kumimoji="1" lang="zh-CN" altLang="en-US" sz="1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的增大而减小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build="p" autoUpdateAnimBg="0"/>
      <p:bldP spid="327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平面几何--抛物线1"/>
          <p:cNvSpPr/>
          <p:nvPr/>
        </p:nvSpPr>
        <p:spPr bwMode="auto">
          <a:xfrm rot="10800000">
            <a:off x="1576388" y="4510088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0213" y="763588"/>
            <a:ext cx="8462962" cy="1225550"/>
          </a:xfrm>
          <a:prstGeom prst="rect">
            <a:avLst/>
          </a:prstGeom>
          <a:solidFill>
            <a:schemeClr val="accent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755650" y="908050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画出二次函数                                                            的图象，并考虑它们的开口方向、对称轴和顶点．</a:t>
            </a:r>
          </a:p>
        </p:txBody>
      </p:sp>
      <p:graphicFrame>
        <p:nvGraphicFramePr>
          <p:cNvPr id="29707" name="Group 11"/>
          <p:cNvGraphicFramePr>
            <a:graphicFrameLocks noGrp="1"/>
          </p:cNvGraphicFramePr>
          <p:nvPr/>
        </p:nvGraphicFramePr>
        <p:xfrm>
          <a:off x="228600" y="2092325"/>
          <a:ext cx="8664575" cy="1619250"/>
        </p:xfrm>
        <a:graphic>
          <a:graphicData uri="http://schemas.openxmlformats.org/drawingml/2006/table">
            <a:tbl>
              <a:tblPr/>
              <a:tblGrid>
                <a:gridCol w="159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EU-BX" pitchFamily="65" charset="-122"/>
                          <a:ea typeface="EU-BX" pitchFamily="65" charset="-122"/>
                          <a:sym typeface="Wingdings" panose="05000000000000000000" pitchFamily="2" charset="2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···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753" name="Object 57"/>
          <p:cNvGraphicFramePr>
            <a:graphicFrameLocks noChangeAspect="1"/>
          </p:cNvGraphicFramePr>
          <p:nvPr/>
        </p:nvGraphicFramePr>
        <p:xfrm>
          <a:off x="2916238" y="809625"/>
          <a:ext cx="40322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4" name="Equation" r:id="rId4" imgW="1917065" imgH="393700" progId="Equation.DSMT4">
                  <p:embed/>
                </p:oleObj>
              </mc:Choice>
              <mc:Fallback>
                <p:oleObj name="Equation" r:id="rId4" imgW="1917065" imgH="3937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809625"/>
                        <a:ext cx="403225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4" name="Object 58"/>
          <p:cNvGraphicFramePr>
            <a:graphicFrameLocks noChangeAspect="1"/>
          </p:cNvGraphicFramePr>
          <p:nvPr/>
        </p:nvGraphicFramePr>
        <p:xfrm>
          <a:off x="477838" y="2638425"/>
          <a:ext cx="122396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5" name="公式" r:id="rId6" imgW="1206500" imgH="508000" progId="Equation.3">
                  <p:embed/>
                </p:oleObj>
              </mc:Choice>
              <mc:Fallback>
                <p:oleObj name="公式" r:id="rId6" imgW="1206500" imgH="5080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2638425"/>
                        <a:ext cx="1223962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5" name="Object 59"/>
          <p:cNvGraphicFramePr>
            <a:graphicFrameLocks noChangeAspect="1"/>
          </p:cNvGraphicFramePr>
          <p:nvPr/>
        </p:nvGraphicFramePr>
        <p:xfrm>
          <a:off x="477838" y="3190875"/>
          <a:ext cx="122396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6" name="公式" r:id="rId8" imgW="1206500" imgH="508000" progId="Equation.3">
                  <p:embed/>
                </p:oleObj>
              </mc:Choice>
              <mc:Fallback>
                <p:oleObj name="公式" r:id="rId8" imgW="1206500" imgH="5080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190875"/>
                        <a:ext cx="1223962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2652713" y="2711450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2652713" y="3265488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29758" name="Text Box 62"/>
          <p:cNvSpPr txBox="1">
            <a:spLocks noChangeArrowheads="1"/>
          </p:cNvSpPr>
          <p:nvPr/>
        </p:nvSpPr>
        <p:spPr bwMode="auto">
          <a:xfrm>
            <a:off x="3373438" y="3284538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4.5</a:t>
            </a:r>
          </a:p>
        </p:txBody>
      </p:sp>
      <p:sp>
        <p:nvSpPr>
          <p:cNvPr id="29759" name="Text Box 63"/>
          <p:cNvSpPr txBox="1">
            <a:spLocks noChangeArrowheads="1"/>
          </p:cNvSpPr>
          <p:nvPr/>
        </p:nvSpPr>
        <p:spPr bwMode="auto">
          <a:xfrm>
            <a:off x="4262438" y="3246438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9760" name="Text Box 64"/>
          <p:cNvSpPr txBox="1">
            <a:spLocks noChangeArrowheads="1"/>
          </p:cNvSpPr>
          <p:nvPr/>
        </p:nvSpPr>
        <p:spPr bwMode="auto">
          <a:xfrm>
            <a:off x="4438650" y="269240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9761" name="Text Box 65"/>
          <p:cNvSpPr txBox="1">
            <a:spLocks noChangeArrowheads="1"/>
          </p:cNvSpPr>
          <p:nvPr/>
        </p:nvSpPr>
        <p:spPr bwMode="auto">
          <a:xfrm>
            <a:off x="6080125" y="3208338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9762" name="Text Box 66"/>
          <p:cNvSpPr txBox="1">
            <a:spLocks noChangeArrowheads="1"/>
          </p:cNvSpPr>
          <p:nvPr/>
        </p:nvSpPr>
        <p:spPr bwMode="auto">
          <a:xfrm>
            <a:off x="5861050" y="2684463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9763" name="Text Box 67"/>
          <p:cNvSpPr txBox="1">
            <a:spLocks noChangeArrowheads="1"/>
          </p:cNvSpPr>
          <p:nvPr/>
        </p:nvSpPr>
        <p:spPr bwMode="auto">
          <a:xfrm>
            <a:off x="7445375" y="2684463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29764" name="Text Box 68"/>
          <p:cNvSpPr txBox="1">
            <a:spLocks noChangeArrowheads="1"/>
          </p:cNvSpPr>
          <p:nvPr/>
        </p:nvSpPr>
        <p:spPr bwMode="auto">
          <a:xfrm>
            <a:off x="6580188" y="2709863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4.5</a:t>
            </a:r>
          </a:p>
        </p:txBody>
      </p:sp>
      <p:sp>
        <p:nvSpPr>
          <p:cNvPr id="29765" name="Text Box 69"/>
          <p:cNvSpPr txBox="1">
            <a:spLocks noChangeArrowheads="1"/>
          </p:cNvSpPr>
          <p:nvPr/>
        </p:nvSpPr>
        <p:spPr bwMode="auto">
          <a:xfrm>
            <a:off x="7445375" y="3187700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graphicFrame>
        <p:nvGraphicFramePr>
          <p:cNvPr id="29766" name="Object 70"/>
          <p:cNvGraphicFramePr>
            <a:graphicFrameLocks noChangeAspect="1"/>
          </p:cNvGraphicFramePr>
          <p:nvPr/>
        </p:nvGraphicFramePr>
        <p:xfrm>
          <a:off x="3627438" y="2559050"/>
          <a:ext cx="4175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7" name="Equation" r:id="rId10" imgW="330200" imgH="508000" progId="Equation.DSMT4">
                  <p:embed/>
                </p:oleObj>
              </mc:Choice>
              <mc:Fallback>
                <p:oleObj name="Equation" r:id="rId10" imgW="330200" imgH="50800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2559050"/>
                        <a:ext cx="4175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67" name="Object 71"/>
          <p:cNvGraphicFramePr>
            <a:graphicFrameLocks noChangeAspect="1"/>
          </p:cNvGraphicFramePr>
          <p:nvPr/>
        </p:nvGraphicFramePr>
        <p:xfrm>
          <a:off x="5207000" y="2559050"/>
          <a:ext cx="4175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8" name="Equation" r:id="rId12" imgW="330200" imgH="508000" progId="Equation.DSMT4">
                  <p:embed/>
                </p:oleObj>
              </mc:Choice>
              <mc:Fallback>
                <p:oleObj name="Equation" r:id="rId12" imgW="330200" imgH="508000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2559050"/>
                        <a:ext cx="4175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68" name="Object 72"/>
          <p:cNvGraphicFramePr>
            <a:graphicFrameLocks noChangeAspect="1"/>
          </p:cNvGraphicFramePr>
          <p:nvPr/>
        </p:nvGraphicFramePr>
        <p:xfrm>
          <a:off x="5207000" y="3141663"/>
          <a:ext cx="4175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9" name="Equation" r:id="rId14" imgW="330200" imgH="508000" progId="Equation.DSMT4">
                  <p:embed/>
                </p:oleObj>
              </mc:Choice>
              <mc:Fallback>
                <p:oleObj name="Equation" r:id="rId14" imgW="330200" imgH="50800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3141663"/>
                        <a:ext cx="4175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69" name="Object 73"/>
          <p:cNvGraphicFramePr>
            <a:graphicFrameLocks noChangeAspect="1"/>
          </p:cNvGraphicFramePr>
          <p:nvPr/>
        </p:nvGraphicFramePr>
        <p:xfrm>
          <a:off x="6848475" y="3111500"/>
          <a:ext cx="4175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0" name="Equation" r:id="rId16" imgW="330200" imgH="508000" progId="Equation.DSMT4">
                  <p:embed/>
                </p:oleObj>
              </mc:Choice>
              <mc:Fallback>
                <p:oleObj name="Equation" r:id="rId16" imgW="330200" imgH="50800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3111500"/>
                        <a:ext cx="4175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428" name="Group 74"/>
          <p:cNvGrpSpPr/>
          <p:nvPr/>
        </p:nvGrpSpPr>
        <p:grpSpPr bwMode="auto">
          <a:xfrm>
            <a:off x="1331913" y="3933825"/>
            <a:ext cx="4032250" cy="2708275"/>
            <a:chOff x="657" y="2614"/>
            <a:chExt cx="2540" cy="1706"/>
          </a:xfrm>
        </p:grpSpPr>
        <p:sp>
          <p:nvSpPr>
            <p:cNvPr id="15446" name="d82Line 2"/>
            <p:cNvSpPr>
              <a:spLocks noChangeShapeType="1"/>
            </p:cNvSpPr>
            <p:nvPr/>
          </p:nvSpPr>
          <p:spPr bwMode="auto">
            <a:xfrm rot="10800000">
              <a:off x="703" y="2976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7" name="d82Line 3"/>
            <p:cNvSpPr>
              <a:spLocks noChangeShapeType="1"/>
            </p:cNvSpPr>
            <p:nvPr/>
          </p:nvSpPr>
          <p:spPr bwMode="auto">
            <a:xfrm rot="10800000" flipV="1">
              <a:off x="1827" y="2614"/>
              <a:ext cx="0" cy="17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8" name="d82Line 4"/>
            <p:cNvSpPr>
              <a:spLocks noChangeShapeType="1"/>
            </p:cNvSpPr>
            <p:nvPr/>
          </p:nvSpPr>
          <p:spPr bwMode="auto">
            <a:xfrm rot="10800000" flipV="1">
              <a:off x="1597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9" name="d82Line 5"/>
            <p:cNvSpPr>
              <a:spLocks noChangeShapeType="1"/>
            </p:cNvSpPr>
            <p:nvPr/>
          </p:nvSpPr>
          <p:spPr bwMode="auto">
            <a:xfrm rot="10800000" flipV="1">
              <a:off x="136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0" name="d82Line 6"/>
            <p:cNvSpPr>
              <a:spLocks noChangeShapeType="1"/>
            </p:cNvSpPr>
            <p:nvPr/>
          </p:nvSpPr>
          <p:spPr bwMode="auto">
            <a:xfrm rot="10800000" flipV="1">
              <a:off x="113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1" name="d82Line 7"/>
            <p:cNvSpPr>
              <a:spLocks noChangeShapeType="1"/>
            </p:cNvSpPr>
            <p:nvPr/>
          </p:nvSpPr>
          <p:spPr bwMode="auto">
            <a:xfrm rot="10800000" flipV="1">
              <a:off x="90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2" name="d82Line 10"/>
            <p:cNvSpPr>
              <a:spLocks noChangeShapeType="1"/>
            </p:cNvSpPr>
            <p:nvPr/>
          </p:nvSpPr>
          <p:spPr bwMode="auto">
            <a:xfrm rot="10800000" flipV="1">
              <a:off x="2057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3" name="d82Line 11"/>
            <p:cNvSpPr>
              <a:spLocks noChangeShapeType="1"/>
            </p:cNvSpPr>
            <p:nvPr/>
          </p:nvSpPr>
          <p:spPr bwMode="auto">
            <a:xfrm rot="10800000" flipV="1">
              <a:off x="2285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4" name="d82Line 12"/>
            <p:cNvSpPr>
              <a:spLocks noChangeShapeType="1"/>
            </p:cNvSpPr>
            <p:nvPr/>
          </p:nvSpPr>
          <p:spPr bwMode="auto">
            <a:xfrm rot="10800000" flipV="1">
              <a:off x="2515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5" name="d82Line 14"/>
            <p:cNvSpPr>
              <a:spLocks noChangeShapeType="1"/>
            </p:cNvSpPr>
            <p:nvPr/>
          </p:nvSpPr>
          <p:spPr bwMode="auto">
            <a:xfrm rot="10800000" flipV="1">
              <a:off x="2744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6" name="d82Line 16"/>
            <p:cNvSpPr>
              <a:spLocks noChangeShapeType="1"/>
            </p:cNvSpPr>
            <p:nvPr/>
          </p:nvSpPr>
          <p:spPr bwMode="auto">
            <a:xfrm rot="10800000">
              <a:off x="1837" y="3735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7" name="d82Line 17"/>
            <p:cNvSpPr>
              <a:spLocks noChangeShapeType="1"/>
            </p:cNvSpPr>
            <p:nvPr/>
          </p:nvSpPr>
          <p:spPr bwMode="auto">
            <a:xfrm rot="10800000">
              <a:off x="1837" y="392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8" name="d82Line 18"/>
            <p:cNvSpPr>
              <a:spLocks noChangeShapeType="1"/>
            </p:cNvSpPr>
            <p:nvPr/>
          </p:nvSpPr>
          <p:spPr bwMode="auto">
            <a:xfrm rot="10800000">
              <a:off x="1837" y="4104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9" name="d82Line 21"/>
            <p:cNvSpPr>
              <a:spLocks noChangeShapeType="1"/>
            </p:cNvSpPr>
            <p:nvPr/>
          </p:nvSpPr>
          <p:spPr bwMode="auto">
            <a:xfrm rot="10800000">
              <a:off x="1837" y="336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0" name="d82Line 22"/>
            <p:cNvSpPr>
              <a:spLocks noChangeShapeType="1"/>
            </p:cNvSpPr>
            <p:nvPr/>
          </p:nvSpPr>
          <p:spPr bwMode="auto">
            <a:xfrm rot="10800000">
              <a:off x="1837" y="3181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1" name="d82Line 25"/>
            <p:cNvSpPr>
              <a:spLocks noChangeShapeType="1"/>
            </p:cNvSpPr>
            <p:nvPr/>
          </p:nvSpPr>
          <p:spPr bwMode="auto">
            <a:xfrm rot="10800000">
              <a:off x="1837" y="355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2" name="d82WordArt 28"/>
            <p:cNvSpPr>
              <a:spLocks noChangeArrowheads="1" noChangeShapeType="1" noTextEdit="1"/>
            </p:cNvSpPr>
            <p:nvPr/>
          </p:nvSpPr>
          <p:spPr bwMode="auto">
            <a:xfrm rot="10800000">
              <a:off x="2925" y="3068"/>
              <a:ext cx="103" cy="1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x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5463" name="d82WordArt 29"/>
            <p:cNvSpPr>
              <a:spLocks noChangeArrowheads="1" noChangeShapeType="1" noTextEdit="1"/>
            </p:cNvSpPr>
            <p:nvPr/>
          </p:nvSpPr>
          <p:spPr bwMode="auto">
            <a:xfrm>
              <a:off x="1655" y="2659"/>
              <a:ext cx="103" cy="1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464" name="d82WordArt 120"/>
            <p:cNvSpPr>
              <a:spLocks noChangeArrowheads="1" noChangeShapeType="1" noTextEdit="1"/>
            </p:cNvSpPr>
            <p:nvPr/>
          </p:nvSpPr>
          <p:spPr bwMode="auto">
            <a:xfrm rot="10800000">
              <a:off x="1882" y="2865"/>
              <a:ext cx="110" cy="8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O</a:t>
              </a:r>
              <a:endParaRPr lang="zh-CN" altLang="en-US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5465" name="Text Box 94"/>
            <p:cNvSpPr txBox="1">
              <a:spLocks noChangeArrowheads="1"/>
            </p:cNvSpPr>
            <p:nvPr/>
          </p:nvSpPr>
          <p:spPr bwMode="auto">
            <a:xfrm>
              <a:off x="1156" y="2977"/>
              <a:ext cx="6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5466" name="Text Box 95"/>
            <p:cNvSpPr txBox="1">
              <a:spLocks noChangeArrowheads="1"/>
            </p:cNvSpPr>
            <p:nvPr/>
          </p:nvSpPr>
          <p:spPr bwMode="auto">
            <a:xfrm>
              <a:off x="2200" y="2977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5467" name="Text Box 96"/>
            <p:cNvSpPr txBox="1">
              <a:spLocks noChangeArrowheads="1"/>
            </p:cNvSpPr>
            <p:nvPr/>
          </p:nvSpPr>
          <p:spPr bwMode="auto">
            <a:xfrm>
              <a:off x="1474" y="3249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5468" name="Text Box 97"/>
            <p:cNvSpPr txBox="1">
              <a:spLocks noChangeArrowheads="1"/>
            </p:cNvSpPr>
            <p:nvPr/>
          </p:nvSpPr>
          <p:spPr bwMode="auto">
            <a:xfrm>
              <a:off x="1474" y="3567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15469" name="Text Box 98"/>
            <p:cNvSpPr txBox="1">
              <a:spLocks noChangeArrowheads="1"/>
            </p:cNvSpPr>
            <p:nvPr/>
          </p:nvSpPr>
          <p:spPr bwMode="auto">
            <a:xfrm>
              <a:off x="1428" y="3975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15470" name="Text Box 99"/>
            <p:cNvSpPr txBox="1">
              <a:spLocks noChangeArrowheads="1"/>
            </p:cNvSpPr>
            <p:nvPr/>
          </p:nvSpPr>
          <p:spPr bwMode="auto">
            <a:xfrm>
              <a:off x="2648" y="2977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15471" name="Text Box 100"/>
            <p:cNvSpPr txBox="1">
              <a:spLocks noChangeArrowheads="1"/>
            </p:cNvSpPr>
            <p:nvPr/>
          </p:nvSpPr>
          <p:spPr bwMode="auto">
            <a:xfrm>
              <a:off x="657" y="2977"/>
              <a:ext cx="5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</p:grpSp>
      <p:sp>
        <p:nvSpPr>
          <p:cNvPr id="29797" name="平面几何--抛物线1"/>
          <p:cNvSpPr/>
          <p:nvPr/>
        </p:nvSpPr>
        <p:spPr bwMode="auto">
          <a:xfrm rot="10800000">
            <a:off x="2311400" y="4510088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98" name="Oval 102"/>
          <p:cNvSpPr>
            <a:spLocks noChangeArrowheads="1"/>
          </p:cNvSpPr>
          <p:nvPr/>
        </p:nvSpPr>
        <p:spPr bwMode="auto">
          <a:xfrm rot="10800000">
            <a:off x="3146425" y="46243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99" name="Oval 103"/>
          <p:cNvSpPr>
            <a:spLocks noChangeArrowheads="1"/>
          </p:cNvSpPr>
          <p:nvPr/>
        </p:nvSpPr>
        <p:spPr bwMode="auto">
          <a:xfrm rot="10800000">
            <a:off x="3838575" y="58213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800" name="Oval 104"/>
          <p:cNvSpPr>
            <a:spLocks noChangeArrowheads="1"/>
          </p:cNvSpPr>
          <p:nvPr/>
        </p:nvSpPr>
        <p:spPr bwMode="auto">
          <a:xfrm rot="10800000">
            <a:off x="2787650" y="44672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801" name="Oval 105"/>
          <p:cNvSpPr>
            <a:spLocks noChangeArrowheads="1"/>
          </p:cNvSpPr>
          <p:nvPr/>
        </p:nvSpPr>
        <p:spPr bwMode="auto">
          <a:xfrm rot="10800000">
            <a:off x="2427288" y="46101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802" name="Oval 106"/>
          <p:cNvSpPr>
            <a:spLocks noChangeArrowheads="1"/>
          </p:cNvSpPr>
          <p:nvPr/>
        </p:nvSpPr>
        <p:spPr bwMode="auto">
          <a:xfrm rot="10800000">
            <a:off x="4213225" y="507206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803" name="Oval 107"/>
          <p:cNvSpPr>
            <a:spLocks noChangeArrowheads="1"/>
          </p:cNvSpPr>
          <p:nvPr/>
        </p:nvSpPr>
        <p:spPr bwMode="auto">
          <a:xfrm rot="10800000">
            <a:off x="2038350" y="50720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804" name="Oval 108"/>
          <p:cNvSpPr>
            <a:spLocks noChangeArrowheads="1"/>
          </p:cNvSpPr>
          <p:nvPr/>
        </p:nvSpPr>
        <p:spPr bwMode="auto">
          <a:xfrm rot="10800000">
            <a:off x="3506788" y="4465638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805" name="Oval 109"/>
          <p:cNvSpPr>
            <a:spLocks noChangeArrowheads="1"/>
          </p:cNvSpPr>
          <p:nvPr/>
        </p:nvSpPr>
        <p:spPr bwMode="auto">
          <a:xfrm rot="10800000">
            <a:off x="2773363" y="5086350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806" name="Oval 110"/>
          <p:cNvSpPr>
            <a:spLocks noChangeArrowheads="1"/>
          </p:cNvSpPr>
          <p:nvPr/>
        </p:nvSpPr>
        <p:spPr bwMode="auto">
          <a:xfrm rot="10800000">
            <a:off x="2413000" y="5848350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807" name="Oval 111"/>
          <p:cNvSpPr>
            <a:spLocks noChangeArrowheads="1"/>
          </p:cNvSpPr>
          <p:nvPr/>
        </p:nvSpPr>
        <p:spPr bwMode="auto">
          <a:xfrm rot="10800000">
            <a:off x="3478213" y="50720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808" name="Oval 112"/>
          <p:cNvSpPr>
            <a:spLocks noChangeArrowheads="1"/>
          </p:cNvSpPr>
          <p:nvPr/>
        </p:nvSpPr>
        <p:spPr bwMode="auto">
          <a:xfrm rot="10800000">
            <a:off x="3867150" y="4610100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41" name="平面几何--抛物线1"/>
          <p:cNvSpPr/>
          <p:nvPr/>
        </p:nvSpPr>
        <p:spPr bwMode="auto">
          <a:xfrm rot="10800000">
            <a:off x="1952625" y="4510088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5442" name="Object 114"/>
          <p:cNvGraphicFramePr>
            <a:graphicFrameLocks noChangeAspect="1"/>
          </p:cNvGraphicFramePr>
          <p:nvPr/>
        </p:nvGraphicFramePr>
        <p:xfrm>
          <a:off x="3657600" y="6113463"/>
          <a:ext cx="120173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1" name="Equation" r:id="rId18" imgW="635000" imgH="393700" progId="Equation.DSMT4">
                  <p:embed/>
                </p:oleObj>
              </mc:Choice>
              <mc:Fallback>
                <p:oleObj name="Equation" r:id="rId18" imgW="635000" imgH="393700" progId="Equation.DSMT4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113463"/>
                        <a:ext cx="1201738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811" name="Object 115"/>
          <p:cNvGraphicFramePr>
            <a:graphicFrameLocks noChangeAspect="1"/>
          </p:cNvGraphicFramePr>
          <p:nvPr/>
        </p:nvGraphicFramePr>
        <p:xfrm>
          <a:off x="4648200" y="5334000"/>
          <a:ext cx="13716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2" name="Equation" r:id="rId20" imgW="939165" imgH="393700" progId="Equation.DSMT4">
                  <p:embed/>
                </p:oleObj>
              </mc:Choice>
              <mc:Fallback>
                <p:oleObj name="Equation" r:id="rId20" imgW="939165" imgH="393700" progId="Equation.DSMT4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334000"/>
                        <a:ext cx="13716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812" name="Object 116"/>
          <p:cNvGraphicFramePr>
            <a:graphicFrameLocks noChangeAspect="1"/>
          </p:cNvGraphicFramePr>
          <p:nvPr/>
        </p:nvGraphicFramePr>
        <p:xfrm>
          <a:off x="381000" y="5899150"/>
          <a:ext cx="15240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3" name="Equation" r:id="rId22" imgW="939165" imgH="393700" progId="Equation.DSMT4">
                  <p:embed/>
                </p:oleObj>
              </mc:Choice>
              <mc:Fallback>
                <p:oleObj name="Equation" r:id="rId22" imgW="939165" imgH="393700" progId="Equation.DSMT4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899150"/>
                        <a:ext cx="15240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45" name="Picture 117" descr="教材精析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611188" y="476250"/>
            <a:ext cx="2449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9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9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3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2" dur="2000"/>
                                        <p:tgtEl>
                                          <p:spTgt spid="2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9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9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9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9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9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9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9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9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9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2" dur="500" fill="hold"/>
                                        <p:tgtEl>
                                          <p:spTgt spid="29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3" dur="500" fill="hold"/>
                                        <p:tgtEl>
                                          <p:spTgt spid="29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4" dur="500" fill="hold"/>
                                        <p:tgtEl>
                                          <p:spTgt spid="297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29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9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9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9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9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9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9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9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29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9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3000"/>
                                        <p:tgtEl>
                                          <p:spTgt spid="2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3000"/>
                            </p:stCondLst>
                            <p:childTnLst>
                              <p:par>
                                <p:cTn id="24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0" dur="2000"/>
                                        <p:tgtEl>
                                          <p:spTgt spid="2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06" grpId="0"/>
      <p:bldP spid="29756" grpId="0"/>
      <p:bldP spid="29757" grpId="0"/>
      <p:bldP spid="29758" grpId="0"/>
      <p:bldP spid="29759" grpId="0"/>
      <p:bldP spid="29760" grpId="0"/>
      <p:bldP spid="29761" grpId="0"/>
      <p:bldP spid="29762" grpId="0"/>
      <p:bldP spid="29763" grpId="0"/>
      <p:bldP spid="29764" grpId="0"/>
      <p:bldP spid="29765" grpId="0"/>
      <p:bldP spid="29797" grpId="0" animBg="1"/>
      <p:bldP spid="29798" grpId="0" animBg="1"/>
      <p:bldP spid="29798" grpId="1" animBg="1"/>
      <p:bldP spid="29799" grpId="0" animBg="1"/>
      <p:bldP spid="29800" grpId="0" animBg="1"/>
      <p:bldP spid="29801" grpId="0" animBg="1"/>
      <p:bldP spid="29802" grpId="0" animBg="1"/>
      <p:bldP spid="29803" grpId="0" animBg="1"/>
      <p:bldP spid="29804" grpId="0" animBg="1"/>
      <p:bldP spid="29805" grpId="0" animBg="1"/>
      <p:bldP spid="29806" grpId="0" animBg="1"/>
      <p:bldP spid="29807" grpId="0" animBg="1"/>
      <p:bldP spid="298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4213" y="3146425"/>
            <a:ext cx="7920037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lnSpc>
                <a:spcPct val="180000"/>
              </a:lnSpc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  可以看出，抛物线                               的开口向下，对称轴是经过点（－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）且与</a:t>
            </a:r>
            <a:r>
              <a:rPr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轴垂直的直线，我们把它记作</a:t>
            </a:r>
            <a:r>
              <a:rPr lang="en-US" altLang="zh-CN" sz="2400" i="1">
                <a:solidFill>
                  <a:schemeClr val="hlink"/>
                </a:solidFill>
                <a:latin typeface="EU-BX" pitchFamily="65" charset="-122"/>
              </a:rPr>
              <a:t>x</a:t>
            </a:r>
            <a:r>
              <a:rPr lang="en-US" altLang="zh-CN" sz="2400">
                <a:solidFill>
                  <a:schemeClr val="hlink"/>
                </a:solidFill>
                <a:latin typeface="EU-BX" pitchFamily="65" charset="-122"/>
              </a:rPr>
              <a:t>=</a:t>
            </a:r>
            <a:r>
              <a:rPr lang="zh-CN" altLang="en-US" sz="2400">
                <a:solidFill>
                  <a:schemeClr val="hlink"/>
                </a:solidFill>
                <a:latin typeface="EU-BX" pitchFamily="65" charset="-122"/>
              </a:rPr>
              <a:t>－</a:t>
            </a:r>
            <a:r>
              <a:rPr lang="en-US" altLang="zh-CN" sz="2400">
                <a:solidFill>
                  <a:schemeClr val="hlink"/>
                </a:solidFill>
                <a:latin typeface="EU-BX" pitchFamily="65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，顶点是</a:t>
            </a:r>
            <a:r>
              <a:rPr lang="zh-CN" altLang="en-US" sz="240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（－</a:t>
            </a:r>
            <a:r>
              <a:rPr lang="en-US" altLang="zh-CN" sz="240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40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；抛物线                                   的开口向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_________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，对称轴是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________________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，顶点是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_________________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387725" y="3059113"/>
          <a:ext cx="2366963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9" name="Equation" r:id="rId4" imgW="939165" imgH="393700" progId="Equation.DSMT4">
                  <p:embed/>
                </p:oleObj>
              </mc:Choice>
              <mc:Fallback>
                <p:oleObj name="Equation" r:id="rId4" imgW="939165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3059113"/>
                        <a:ext cx="2366963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621338" y="4457700"/>
          <a:ext cx="22209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Equation" r:id="rId6" imgW="939165" imgH="393700" progId="Equation.DSMT4">
                  <p:embed/>
                </p:oleObj>
              </mc:Choice>
              <mc:Fallback>
                <p:oleObj name="Equation" r:id="rId6" imgW="939165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338" y="4457700"/>
                        <a:ext cx="2220912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979613" y="5300663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下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040313" y="5218113"/>
            <a:ext cx="1692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EU-BX" pitchFamily="65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1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547813" y="5876925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( 1 , 0 )</a:t>
            </a:r>
          </a:p>
        </p:txBody>
      </p:sp>
      <p:sp>
        <p:nvSpPr>
          <p:cNvPr id="17416" name="平面几何--抛物线1"/>
          <p:cNvSpPr/>
          <p:nvPr/>
        </p:nvSpPr>
        <p:spPr bwMode="auto">
          <a:xfrm rot="10800000">
            <a:off x="2728913" y="909638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7417" name="Group 9"/>
          <p:cNvGrpSpPr/>
          <p:nvPr/>
        </p:nvGrpSpPr>
        <p:grpSpPr bwMode="auto">
          <a:xfrm>
            <a:off x="2484438" y="333375"/>
            <a:ext cx="4032250" cy="2708275"/>
            <a:chOff x="657" y="2614"/>
            <a:chExt cx="2540" cy="1706"/>
          </a:xfrm>
        </p:grpSpPr>
        <p:sp>
          <p:nvSpPr>
            <p:cNvPr id="17435" name="d82Line 2"/>
            <p:cNvSpPr>
              <a:spLocks noChangeShapeType="1"/>
            </p:cNvSpPr>
            <p:nvPr/>
          </p:nvSpPr>
          <p:spPr bwMode="auto">
            <a:xfrm rot="10800000">
              <a:off x="703" y="2976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6" name="d82Line 3"/>
            <p:cNvSpPr>
              <a:spLocks noChangeShapeType="1"/>
            </p:cNvSpPr>
            <p:nvPr/>
          </p:nvSpPr>
          <p:spPr bwMode="auto">
            <a:xfrm rot="10800000" flipV="1">
              <a:off x="1827" y="2614"/>
              <a:ext cx="0" cy="17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7" name="d82Line 4"/>
            <p:cNvSpPr>
              <a:spLocks noChangeShapeType="1"/>
            </p:cNvSpPr>
            <p:nvPr/>
          </p:nvSpPr>
          <p:spPr bwMode="auto">
            <a:xfrm rot="10800000" flipV="1">
              <a:off x="1597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8" name="d82Line 5"/>
            <p:cNvSpPr>
              <a:spLocks noChangeShapeType="1"/>
            </p:cNvSpPr>
            <p:nvPr/>
          </p:nvSpPr>
          <p:spPr bwMode="auto">
            <a:xfrm rot="10800000" flipV="1">
              <a:off x="136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9" name="d82Line 6"/>
            <p:cNvSpPr>
              <a:spLocks noChangeShapeType="1"/>
            </p:cNvSpPr>
            <p:nvPr/>
          </p:nvSpPr>
          <p:spPr bwMode="auto">
            <a:xfrm rot="10800000" flipV="1">
              <a:off x="113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0" name="d82Line 7"/>
            <p:cNvSpPr>
              <a:spLocks noChangeShapeType="1"/>
            </p:cNvSpPr>
            <p:nvPr/>
          </p:nvSpPr>
          <p:spPr bwMode="auto">
            <a:xfrm rot="10800000" flipV="1">
              <a:off x="90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1" name="d82Line 10"/>
            <p:cNvSpPr>
              <a:spLocks noChangeShapeType="1"/>
            </p:cNvSpPr>
            <p:nvPr/>
          </p:nvSpPr>
          <p:spPr bwMode="auto">
            <a:xfrm rot="10800000" flipV="1">
              <a:off x="2057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2" name="d82Line 11"/>
            <p:cNvSpPr>
              <a:spLocks noChangeShapeType="1"/>
            </p:cNvSpPr>
            <p:nvPr/>
          </p:nvSpPr>
          <p:spPr bwMode="auto">
            <a:xfrm rot="10800000" flipV="1">
              <a:off x="2285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3" name="d82Line 12"/>
            <p:cNvSpPr>
              <a:spLocks noChangeShapeType="1"/>
            </p:cNvSpPr>
            <p:nvPr/>
          </p:nvSpPr>
          <p:spPr bwMode="auto">
            <a:xfrm rot="10800000" flipV="1">
              <a:off x="2515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4" name="d82Line 14"/>
            <p:cNvSpPr>
              <a:spLocks noChangeShapeType="1"/>
            </p:cNvSpPr>
            <p:nvPr/>
          </p:nvSpPr>
          <p:spPr bwMode="auto">
            <a:xfrm rot="10800000" flipV="1">
              <a:off x="2744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5" name="d82Line 16"/>
            <p:cNvSpPr>
              <a:spLocks noChangeShapeType="1"/>
            </p:cNvSpPr>
            <p:nvPr/>
          </p:nvSpPr>
          <p:spPr bwMode="auto">
            <a:xfrm rot="10800000">
              <a:off x="1837" y="3735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6" name="d82Line 17"/>
            <p:cNvSpPr>
              <a:spLocks noChangeShapeType="1"/>
            </p:cNvSpPr>
            <p:nvPr/>
          </p:nvSpPr>
          <p:spPr bwMode="auto">
            <a:xfrm rot="10800000">
              <a:off x="1837" y="392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7" name="d82Line 18"/>
            <p:cNvSpPr>
              <a:spLocks noChangeShapeType="1"/>
            </p:cNvSpPr>
            <p:nvPr/>
          </p:nvSpPr>
          <p:spPr bwMode="auto">
            <a:xfrm rot="10800000">
              <a:off x="1837" y="4104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8" name="d82Line 21"/>
            <p:cNvSpPr>
              <a:spLocks noChangeShapeType="1"/>
            </p:cNvSpPr>
            <p:nvPr/>
          </p:nvSpPr>
          <p:spPr bwMode="auto">
            <a:xfrm rot="10800000">
              <a:off x="1837" y="336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9" name="d82Line 22"/>
            <p:cNvSpPr>
              <a:spLocks noChangeShapeType="1"/>
            </p:cNvSpPr>
            <p:nvPr/>
          </p:nvSpPr>
          <p:spPr bwMode="auto">
            <a:xfrm rot="10800000">
              <a:off x="1837" y="3181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0" name="d82Line 25"/>
            <p:cNvSpPr>
              <a:spLocks noChangeShapeType="1"/>
            </p:cNvSpPr>
            <p:nvPr/>
          </p:nvSpPr>
          <p:spPr bwMode="auto">
            <a:xfrm rot="10800000">
              <a:off x="1837" y="355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1" name="d82WordArt 28"/>
            <p:cNvSpPr>
              <a:spLocks noChangeArrowheads="1" noChangeShapeType="1" noTextEdit="1"/>
            </p:cNvSpPr>
            <p:nvPr/>
          </p:nvSpPr>
          <p:spPr bwMode="auto">
            <a:xfrm rot="10800000">
              <a:off x="2925" y="3068"/>
              <a:ext cx="103" cy="1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x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7452" name="d82WordArt 29"/>
            <p:cNvSpPr>
              <a:spLocks noChangeArrowheads="1" noChangeShapeType="1" noTextEdit="1"/>
            </p:cNvSpPr>
            <p:nvPr/>
          </p:nvSpPr>
          <p:spPr bwMode="auto">
            <a:xfrm>
              <a:off x="1655" y="2659"/>
              <a:ext cx="103" cy="1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7453" name="d82WordArt 120"/>
            <p:cNvSpPr>
              <a:spLocks noChangeArrowheads="1" noChangeShapeType="1" noTextEdit="1"/>
            </p:cNvSpPr>
            <p:nvPr/>
          </p:nvSpPr>
          <p:spPr bwMode="auto">
            <a:xfrm rot="10800000">
              <a:off x="1882" y="2865"/>
              <a:ext cx="110" cy="8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O</a:t>
              </a:r>
              <a:endParaRPr lang="zh-CN" altLang="en-US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7454" name="Text Box 29"/>
            <p:cNvSpPr txBox="1">
              <a:spLocks noChangeArrowheads="1"/>
            </p:cNvSpPr>
            <p:nvPr/>
          </p:nvSpPr>
          <p:spPr bwMode="auto">
            <a:xfrm>
              <a:off x="1156" y="2977"/>
              <a:ext cx="6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7455" name="Text Box 30"/>
            <p:cNvSpPr txBox="1">
              <a:spLocks noChangeArrowheads="1"/>
            </p:cNvSpPr>
            <p:nvPr/>
          </p:nvSpPr>
          <p:spPr bwMode="auto">
            <a:xfrm>
              <a:off x="2200" y="2977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7456" name="Text Box 31"/>
            <p:cNvSpPr txBox="1">
              <a:spLocks noChangeArrowheads="1"/>
            </p:cNvSpPr>
            <p:nvPr/>
          </p:nvSpPr>
          <p:spPr bwMode="auto">
            <a:xfrm>
              <a:off x="1474" y="3249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7457" name="Text Box 32"/>
            <p:cNvSpPr txBox="1">
              <a:spLocks noChangeArrowheads="1"/>
            </p:cNvSpPr>
            <p:nvPr/>
          </p:nvSpPr>
          <p:spPr bwMode="auto">
            <a:xfrm>
              <a:off x="1474" y="3567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17458" name="Text Box 33"/>
            <p:cNvSpPr txBox="1">
              <a:spLocks noChangeArrowheads="1"/>
            </p:cNvSpPr>
            <p:nvPr/>
          </p:nvSpPr>
          <p:spPr bwMode="auto">
            <a:xfrm>
              <a:off x="1428" y="3975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17459" name="Text Box 34"/>
            <p:cNvSpPr txBox="1">
              <a:spLocks noChangeArrowheads="1"/>
            </p:cNvSpPr>
            <p:nvPr/>
          </p:nvSpPr>
          <p:spPr bwMode="auto">
            <a:xfrm>
              <a:off x="2648" y="2977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17460" name="Text Box 35"/>
            <p:cNvSpPr txBox="1">
              <a:spLocks noChangeArrowheads="1"/>
            </p:cNvSpPr>
            <p:nvPr/>
          </p:nvSpPr>
          <p:spPr bwMode="auto">
            <a:xfrm>
              <a:off x="657" y="2977"/>
              <a:ext cx="5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</p:grpSp>
      <p:sp>
        <p:nvSpPr>
          <p:cNvPr id="17418" name="平面几何--抛物线1"/>
          <p:cNvSpPr/>
          <p:nvPr/>
        </p:nvSpPr>
        <p:spPr bwMode="auto">
          <a:xfrm rot="10800000">
            <a:off x="3463925" y="909638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9" name="Oval 37"/>
          <p:cNvSpPr>
            <a:spLocks noChangeArrowheads="1"/>
          </p:cNvSpPr>
          <p:nvPr/>
        </p:nvSpPr>
        <p:spPr bwMode="auto">
          <a:xfrm rot="10800000">
            <a:off x="4298950" y="1023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0" name="Oval 38"/>
          <p:cNvSpPr>
            <a:spLocks noChangeArrowheads="1"/>
          </p:cNvSpPr>
          <p:nvPr/>
        </p:nvSpPr>
        <p:spPr bwMode="auto">
          <a:xfrm rot="10800000">
            <a:off x="4991100" y="22209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1" name="Oval 39"/>
          <p:cNvSpPr>
            <a:spLocks noChangeArrowheads="1"/>
          </p:cNvSpPr>
          <p:nvPr/>
        </p:nvSpPr>
        <p:spPr bwMode="auto">
          <a:xfrm rot="10800000">
            <a:off x="3940175" y="8667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2" name="Oval 40"/>
          <p:cNvSpPr>
            <a:spLocks noChangeArrowheads="1"/>
          </p:cNvSpPr>
          <p:nvPr/>
        </p:nvSpPr>
        <p:spPr bwMode="auto">
          <a:xfrm rot="10800000">
            <a:off x="3579813" y="10096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3" name="Oval 41"/>
          <p:cNvSpPr>
            <a:spLocks noChangeArrowheads="1"/>
          </p:cNvSpPr>
          <p:nvPr/>
        </p:nvSpPr>
        <p:spPr bwMode="auto">
          <a:xfrm rot="10800000">
            <a:off x="5365750" y="147161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4" name="Oval 42"/>
          <p:cNvSpPr>
            <a:spLocks noChangeArrowheads="1"/>
          </p:cNvSpPr>
          <p:nvPr/>
        </p:nvSpPr>
        <p:spPr bwMode="auto">
          <a:xfrm rot="10800000">
            <a:off x="3190875" y="14716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5" name="Oval 43"/>
          <p:cNvSpPr>
            <a:spLocks noChangeArrowheads="1"/>
          </p:cNvSpPr>
          <p:nvPr/>
        </p:nvSpPr>
        <p:spPr bwMode="auto">
          <a:xfrm rot="10800000">
            <a:off x="4659313" y="865188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6" name="Oval 44"/>
          <p:cNvSpPr>
            <a:spLocks noChangeArrowheads="1"/>
          </p:cNvSpPr>
          <p:nvPr/>
        </p:nvSpPr>
        <p:spPr bwMode="auto">
          <a:xfrm rot="10800000">
            <a:off x="3925888" y="1485900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7" name="Oval 45"/>
          <p:cNvSpPr>
            <a:spLocks noChangeArrowheads="1"/>
          </p:cNvSpPr>
          <p:nvPr/>
        </p:nvSpPr>
        <p:spPr bwMode="auto">
          <a:xfrm rot="10800000">
            <a:off x="3565525" y="2247900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8" name="Oval 46"/>
          <p:cNvSpPr>
            <a:spLocks noChangeArrowheads="1"/>
          </p:cNvSpPr>
          <p:nvPr/>
        </p:nvSpPr>
        <p:spPr bwMode="auto">
          <a:xfrm rot="10800000">
            <a:off x="4630738" y="14716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9" name="Oval 47"/>
          <p:cNvSpPr>
            <a:spLocks noChangeArrowheads="1"/>
          </p:cNvSpPr>
          <p:nvPr/>
        </p:nvSpPr>
        <p:spPr bwMode="auto">
          <a:xfrm rot="10800000">
            <a:off x="5019675" y="1009650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30" name="平面几何--抛物线1"/>
          <p:cNvSpPr/>
          <p:nvPr/>
        </p:nvSpPr>
        <p:spPr bwMode="auto">
          <a:xfrm rot="10800000">
            <a:off x="3105150" y="909638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1" name="Line 49"/>
          <p:cNvSpPr>
            <a:spLocks noChangeShapeType="1"/>
          </p:cNvSpPr>
          <p:nvPr/>
        </p:nvSpPr>
        <p:spPr bwMode="auto">
          <a:xfrm>
            <a:off x="3976688" y="433388"/>
            <a:ext cx="0" cy="27082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2" name="Line 50"/>
          <p:cNvSpPr>
            <a:spLocks noChangeShapeType="1"/>
          </p:cNvSpPr>
          <p:nvPr/>
        </p:nvSpPr>
        <p:spPr bwMode="auto">
          <a:xfrm>
            <a:off x="4716463" y="379413"/>
            <a:ext cx="0" cy="27082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7433" name="Object 51"/>
          <p:cNvGraphicFramePr>
            <a:graphicFrameLocks noChangeAspect="1"/>
          </p:cNvGraphicFramePr>
          <p:nvPr/>
        </p:nvGraphicFramePr>
        <p:xfrm>
          <a:off x="1600200" y="2590800"/>
          <a:ext cx="13716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Equation" r:id="rId8" imgW="939165" imgH="393700" progId="Equation.DSMT4">
                  <p:embed/>
                </p:oleObj>
              </mc:Choice>
              <mc:Fallback>
                <p:oleObj name="Equation" r:id="rId8" imgW="939165" imgH="3937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90800"/>
                        <a:ext cx="13716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4" name="Object 52"/>
          <p:cNvGraphicFramePr>
            <a:graphicFrameLocks noChangeAspect="1"/>
          </p:cNvGraphicFramePr>
          <p:nvPr/>
        </p:nvGraphicFramePr>
        <p:xfrm>
          <a:off x="5715000" y="2362200"/>
          <a:ext cx="13716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Equation" r:id="rId9" imgW="939165" imgH="393700" progId="Equation.DSMT4">
                  <p:embed/>
                </p:oleObj>
              </mc:Choice>
              <mc:Fallback>
                <p:oleObj name="Equation" r:id="rId9" imgW="939165" imgH="3937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362200"/>
                        <a:ext cx="13716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250825" y="549275"/>
            <a:ext cx="8569325" cy="1871663"/>
            <a:chOff x="521" y="2024"/>
            <a:chExt cx="4627" cy="1769"/>
          </a:xfrm>
        </p:grpSpPr>
        <p:sp>
          <p:nvSpPr>
            <p:cNvPr id="19505" name="Rectangle 3"/>
            <p:cNvSpPr>
              <a:spLocks noChangeArrowheads="1"/>
            </p:cNvSpPr>
            <p:nvPr/>
          </p:nvSpPr>
          <p:spPr bwMode="auto">
            <a:xfrm>
              <a:off x="521" y="2024"/>
              <a:ext cx="4627" cy="176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6" name="Rectangle 4"/>
            <p:cNvSpPr>
              <a:spLocks noChangeArrowheads="1"/>
            </p:cNvSpPr>
            <p:nvPr/>
          </p:nvSpPr>
          <p:spPr bwMode="auto">
            <a:xfrm>
              <a:off x="521" y="2051"/>
              <a:ext cx="4627" cy="1724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7" name="Rectangle 5"/>
            <p:cNvSpPr>
              <a:spLocks noChangeArrowheads="1"/>
            </p:cNvSpPr>
            <p:nvPr/>
          </p:nvSpPr>
          <p:spPr bwMode="auto">
            <a:xfrm>
              <a:off x="730" y="2042"/>
              <a:ext cx="4173" cy="17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971550" y="1125538"/>
            <a:ext cx="77771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lnSpc>
                <a:spcPct val="180000"/>
              </a:lnSpc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抛物线                                                         与抛物线                                有什么关系？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88925" y="2481263"/>
            <a:ext cx="8675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lnSpc>
                <a:spcPct val="180000"/>
              </a:lnSpc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可以发现，把抛物线                      向左平移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个单位，就得到抛物线                        ；把抛物线                        向右平移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个单位，就得到抛物线                          ．</a:t>
            </a:r>
          </a:p>
        </p:txBody>
      </p:sp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1957388" y="1125538"/>
          <a:ext cx="17748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0" name="Equation" r:id="rId4" imgW="939165" imgH="393700" progId="Equation.DSMT4">
                  <p:embed/>
                </p:oleObj>
              </mc:Choice>
              <mc:Fallback>
                <p:oleObj name="Equation" r:id="rId4" imgW="939165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1125538"/>
                        <a:ext cx="177482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3759200" y="1125538"/>
          <a:ext cx="170338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1" name="Equation" r:id="rId6" imgW="939165" imgH="393700" progId="Equation.DSMT4">
                  <p:embed/>
                </p:oleObj>
              </mc:Choice>
              <mc:Fallback>
                <p:oleObj name="Equation" r:id="rId6" imgW="939165" imgH="393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1125538"/>
                        <a:ext cx="170338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6672263" y="1125538"/>
          <a:ext cx="1201737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2" name="Equation" r:id="rId8" imgW="635000" imgH="393700" progId="Equation.DSMT4">
                  <p:embed/>
                </p:oleObj>
              </mc:Choice>
              <mc:Fallback>
                <p:oleObj name="Equation" r:id="rId8" imgW="6350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1125538"/>
                        <a:ext cx="1201737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2782888" y="2492375"/>
          <a:ext cx="120015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3" name="Equation" r:id="rId10" imgW="635000" imgH="393700" progId="Equation.DSMT4">
                  <p:embed/>
                </p:oleObj>
              </mc:Choice>
              <mc:Fallback>
                <p:oleObj name="Equation" r:id="rId10" imgW="635000" imgH="3937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2492375"/>
                        <a:ext cx="120015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611188" y="3068638"/>
          <a:ext cx="169386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4" name="Equation" r:id="rId12" imgW="939165" imgH="393700" progId="Equation.DSMT4">
                  <p:embed/>
                </p:oleObj>
              </mc:Choice>
              <mc:Fallback>
                <p:oleObj name="Equation" r:id="rId12" imgW="939165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068638"/>
                        <a:ext cx="1693862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3635375" y="2997200"/>
          <a:ext cx="1144588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5" name="Equation" r:id="rId14" imgW="635000" imgH="393700" progId="Equation.DSMT4">
                  <p:embed/>
                </p:oleObj>
              </mc:Choice>
              <mc:Fallback>
                <p:oleObj name="Equation" r:id="rId14" imgW="635000" imgH="3937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997200"/>
                        <a:ext cx="1144588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6" name="Object 22"/>
          <p:cNvGraphicFramePr>
            <a:graphicFrameLocks noChangeAspect="1"/>
          </p:cNvGraphicFramePr>
          <p:nvPr/>
        </p:nvGraphicFramePr>
        <p:xfrm>
          <a:off x="684213" y="3716338"/>
          <a:ext cx="15684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6" name="Equation" r:id="rId16" imgW="939165" imgH="393700" progId="Equation.DSMT4">
                  <p:embed/>
                </p:oleObj>
              </mc:Choice>
              <mc:Fallback>
                <p:oleObj name="Equation" r:id="rId16" imgW="939165" imgH="3937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716338"/>
                        <a:ext cx="15684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7" name="平面几何--抛物线1"/>
          <p:cNvSpPr/>
          <p:nvPr/>
        </p:nvSpPr>
        <p:spPr bwMode="auto">
          <a:xfrm rot="10800000">
            <a:off x="3621088" y="4437063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9469" name="Group 24"/>
          <p:cNvGrpSpPr/>
          <p:nvPr/>
        </p:nvGrpSpPr>
        <p:grpSpPr bwMode="auto">
          <a:xfrm>
            <a:off x="3376613" y="3860800"/>
            <a:ext cx="4032250" cy="2708275"/>
            <a:chOff x="657" y="2614"/>
            <a:chExt cx="2540" cy="1706"/>
          </a:xfrm>
        </p:grpSpPr>
        <p:sp>
          <p:nvSpPr>
            <p:cNvPr id="19479" name="d82Line 2"/>
            <p:cNvSpPr>
              <a:spLocks noChangeShapeType="1"/>
            </p:cNvSpPr>
            <p:nvPr/>
          </p:nvSpPr>
          <p:spPr bwMode="auto">
            <a:xfrm rot="10800000">
              <a:off x="703" y="2976"/>
              <a:ext cx="21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0" name="d82Line 3"/>
            <p:cNvSpPr>
              <a:spLocks noChangeShapeType="1"/>
            </p:cNvSpPr>
            <p:nvPr/>
          </p:nvSpPr>
          <p:spPr bwMode="auto">
            <a:xfrm rot="10800000" flipV="1">
              <a:off x="1827" y="2614"/>
              <a:ext cx="0" cy="17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1" name="d82Line 4"/>
            <p:cNvSpPr>
              <a:spLocks noChangeShapeType="1"/>
            </p:cNvSpPr>
            <p:nvPr/>
          </p:nvSpPr>
          <p:spPr bwMode="auto">
            <a:xfrm rot="10800000" flipV="1">
              <a:off x="1597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2" name="d82Line 5"/>
            <p:cNvSpPr>
              <a:spLocks noChangeShapeType="1"/>
            </p:cNvSpPr>
            <p:nvPr/>
          </p:nvSpPr>
          <p:spPr bwMode="auto">
            <a:xfrm rot="10800000" flipV="1">
              <a:off x="136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3" name="d82Line 6"/>
            <p:cNvSpPr>
              <a:spLocks noChangeShapeType="1"/>
            </p:cNvSpPr>
            <p:nvPr/>
          </p:nvSpPr>
          <p:spPr bwMode="auto">
            <a:xfrm rot="10800000" flipV="1">
              <a:off x="113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4" name="d82Line 7"/>
            <p:cNvSpPr>
              <a:spLocks noChangeShapeType="1"/>
            </p:cNvSpPr>
            <p:nvPr/>
          </p:nvSpPr>
          <p:spPr bwMode="auto">
            <a:xfrm rot="10800000" flipV="1">
              <a:off x="909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5" name="d82Line 10"/>
            <p:cNvSpPr>
              <a:spLocks noChangeShapeType="1"/>
            </p:cNvSpPr>
            <p:nvPr/>
          </p:nvSpPr>
          <p:spPr bwMode="auto">
            <a:xfrm rot="10800000" flipV="1">
              <a:off x="2057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6" name="d82Line 11"/>
            <p:cNvSpPr>
              <a:spLocks noChangeShapeType="1"/>
            </p:cNvSpPr>
            <p:nvPr/>
          </p:nvSpPr>
          <p:spPr bwMode="auto">
            <a:xfrm rot="10800000" flipV="1">
              <a:off x="2285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7" name="d82Line 12"/>
            <p:cNvSpPr>
              <a:spLocks noChangeShapeType="1"/>
            </p:cNvSpPr>
            <p:nvPr/>
          </p:nvSpPr>
          <p:spPr bwMode="auto">
            <a:xfrm rot="10800000" flipV="1">
              <a:off x="2515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8" name="d82Line 14"/>
            <p:cNvSpPr>
              <a:spLocks noChangeShapeType="1"/>
            </p:cNvSpPr>
            <p:nvPr/>
          </p:nvSpPr>
          <p:spPr bwMode="auto">
            <a:xfrm rot="10800000" flipV="1">
              <a:off x="2744" y="2923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9" name="d82Line 16"/>
            <p:cNvSpPr>
              <a:spLocks noChangeShapeType="1"/>
            </p:cNvSpPr>
            <p:nvPr/>
          </p:nvSpPr>
          <p:spPr bwMode="auto">
            <a:xfrm rot="10800000">
              <a:off x="1837" y="3735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0" name="d82Line 17"/>
            <p:cNvSpPr>
              <a:spLocks noChangeShapeType="1"/>
            </p:cNvSpPr>
            <p:nvPr/>
          </p:nvSpPr>
          <p:spPr bwMode="auto">
            <a:xfrm rot="10800000">
              <a:off x="1837" y="392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1" name="d82Line 18"/>
            <p:cNvSpPr>
              <a:spLocks noChangeShapeType="1"/>
            </p:cNvSpPr>
            <p:nvPr/>
          </p:nvSpPr>
          <p:spPr bwMode="auto">
            <a:xfrm rot="10800000">
              <a:off x="1837" y="4104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2" name="d82Line 21"/>
            <p:cNvSpPr>
              <a:spLocks noChangeShapeType="1"/>
            </p:cNvSpPr>
            <p:nvPr/>
          </p:nvSpPr>
          <p:spPr bwMode="auto">
            <a:xfrm rot="10800000">
              <a:off x="1837" y="336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3" name="d82Line 22"/>
            <p:cNvSpPr>
              <a:spLocks noChangeShapeType="1"/>
            </p:cNvSpPr>
            <p:nvPr/>
          </p:nvSpPr>
          <p:spPr bwMode="auto">
            <a:xfrm rot="10800000">
              <a:off x="1837" y="3181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4" name="d82Line 25"/>
            <p:cNvSpPr>
              <a:spLocks noChangeShapeType="1"/>
            </p:cNvSpPr>
            <p:nvPr/>
          </p:nvSpPr>
          <p:spPr bwMode="auto">
            <a:xfrm rot="10800000">
              <a:off x="1837" y="355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5" name="d82WordArt 28"/>
            <p:cNvSpPr>
              <a:spLocks noChangeArrowheads="1" noChangeShapeType="1" noTextEdit="1"/>
            </p:cNvSpPr>
            <p:nvPr/>
          </p:nvSpPr>
          <p:spPr bwMode="auto">
            <a:xfrm rot="10800000">
              <a:off x="2925" y="3068"/>
              <a:ext cx="103" cy="1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x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9496" name="d82WordArt 29"/>
            <p:cNvSpPr>
              <a:spLocks noChangeArrowheads="1" noChangeShapeType="1" noTextEdit="1"/>
            </p:cNvSpPr>
            <p:nvPr/>
          </p:nvSpPr>
          <p:spPr bwMode="auto">
            <a:xfrm>
              <a:off x="1655" y="2659"/>
              <a:ext cx="103" cy="1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9497" name="d82WordArt 120"/>
            <p:cNvSpPr>
              <a:spLocks noChangeArrowheads="1" noChangeShapeType="1" noTextEdit="1"/>
            </p:cNvSpPr>
            <p:nvPr/>
          </p:nvSpPr>
          <p:spPr bwMode="auto">
            <a:xfrm rot="10800000">
              <a:off x="1882" y="2865"/>
              <a:ext cx="110" cy="8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O</a:t>
              </a:r>
              <a:endParaRPr lang="zh-CN" altLang="en-US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9498" name="Text Box 44"/>
            <p:cNvSpPr txBox="1">
              <a:spLocks noChangeArrowheads="1"/>
            </p:cNvSpPr>
            <p:nvPr/>
          </p:nvSpPr>
          <p:spPr bwMode="auto">
            <a:xfrm>
              <a:off x="1156" y="2977"/>
              <a:ext cx="6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9499" name="Text Box 45"/>
            <p:cNvSpPr txBox="1">
              <a:spLocks noChangeArrowheads="1"/>
            </p:cNvSpPr>
            <p:nvPr/>
          </p:nvSpPr>
          <p:spPr bwMode="auto">
            <a:xfrm>
              <a:off x="2200" y="2977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9500" name="Text Box 46"/>
            <p:cNvSpPr txBox="1">
              <a:spLocks noChangeArrowheads="1"/>
            </p:cNvSpPr>
            <p:nvPr/>
          </p:nvSpPr>
          <p:spPr bwMode="auto">
            <a:xfrm>
              <a:off x="1474" y="3249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9501" name="Text Box 47"/>
            <p:cNvSpPr txBox="1">
              <a:spLocks noChangeArrowheads="1"/>
            </p:cNvSpPr>
            <p:nvPr/>
          </p:nvSpPr>
          <p:spPr bwMode="auto">
            <a:xfrm>
              <a:off x="1474" y="3567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19502" name="Text Box 48"/>
            <p:cNvSpPr txBox="1">
              <a:spLocks noChangeArrowheads="1"/>
            </p:cNvSpPr>
            <p:nvPr/>
          </p:nvSpPr>
          <p:spPr bwMode="auto">
            <a:xfrm>
              <a:off x="1428" y="3975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19503" name="Text Box 49"/>
            <p:cNvSpPr txBox="1">
              <a:spLocks noChangeArrowheads="1"/>
            </p:cNvSpPr>
            <p:nvPr/>
          </p:nvSpPr>
          <p:spPr bwMode="auto">
            <a:xfrm>
              <a:off x="2648" y="2977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19504" name="Text Box 50"/>
            <p:cNvSpPr txBox="1">
              <a:spLocks noChangeArrowheads="1"/>
            </p:cNvSpPr>
            <p:nvPr/>
          </p:nvSpPr>
          <p:spPr bwMode="auto">
            <a:xfrm>
              <a:off x="657" y="2977"/>
              <a:ext cx="5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</p:grpSp>
      <p:sp>
        <p:nvSpPr>
          <p:cNvPr id="31795" name="平面几何--抛物线1"/>
          <p:cNvSpPr/>
          <p:nvPr/>
        </p:nvSpPr>
        <p:spPr bwMode="auto">
          <a:xfrm rot="10800000">
            <a:off x="4356100" y="4437063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1" name="Oval 52"/>
          <p:cNvSpPr>
            <a:spLocks noChangeArrowheads="1"/>
          </p:cNvSpPr>
          <p:nvPr/>
        </p:nvSpPr>
        <p:spPr bwMode="auto">
          <a:xfrm rot="10800000">
            <a:off x="4832350" y="43942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2" name="Oval 53"/>
          <p:cNvSpPr>
            <a:spLocks noChangeArrowheads="1"/>
          </p:cNvSpPr>
          <p:nvPr/>
        </p:nvSpPr>
        <p:spPr bwMode="auto">
          <a:xfrm rot="10800000">
            <a:off x="5551488" y="4392613"/>
            <a:ext cx="73025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3" name="平面几何--抛物线1"/>
          <p:cNvSpPr/>
          <p:nvPr/>
        </p:nvSpPr>
        <p:spPr bwMode="auto">
          <a:xfrm rot="10800000">
            <a:off x="3997325" y="4437063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99" name="平面几何--抛物线1"/>
          <p:cNvSpPr/>
          <p:nvPr/>
        </p:nvSpPr>
        <p:spPr bwMode="auto">
          <a:xfrm rot="10800000">
            <a:off x="3995738" y="4437063"/>
            <a:ext cx="2447925" cy="1755775"/>
          </a:xfrm>
          <a:custGeom>
            <a:avLst/>
            <a:gdLst>
              <a:gd name="T0" fmla="*/ 29027 w 1265"/>
              <a:gd name="T1" fmla="*/ 82604 h 1998"/>
              <a:gd name="T2" fmla="*/ 87080 w 1265"/>
              <a:gd name="T3" fmla="*/ 240782 h 1998"/>
              <a:gd name="T4" fmla="*/ 145134 w 1265"/>
              <a:gd name="T5" fmla="*/ 391930 h 1998"/>
              <a:gd name="T6" fmla="*/ 203187 w 1265"/>
              <a:gd name="T7" fmla="*/ 534290 h 1998"/>
              <a:gd name="T8" fmla="*/ 261241 w 1265"/>
              <a:gd name="T9" fmla="*/ 669620 h 1998"/>
              <a:gd name="T10" fmla="*/ 319295 w 1265"/>
              <a:gd name="T11" fmla="*/ 797041 h 1998"/>
              <a:gd name="T12" fmla="*/ 377348 w 1265"/>
              <a:gd name="T13" fmla="*/ 915674 h 1998"/>
              <a:gd name="T14" fmla="*/ 435402 w 1265"/>
              <a:gd name="T15" fmla="*/ 1027278 h 1998"/>
              <a:gd name="T16" fmla="*/ 493455 w 1265"/>
              <a:gd name="T17" fmla="*/ 1130093 h 1998"/>
              <a:gd name="T18" fmla="*/ 551509 w 1265"/>
              <a:gd name="T19" fmla="*/ 1225879 h 1998"/>
              <a:gd name="T20" fmla="*/ 609562 w 1265"/>
              <a:gd name="T21" fmla="*/ 1313756 h 1998"/>
              <a:gd name="T22" fmla="*/ 667616 w 1265"/>
              <a:gd name="T23" fmla="*/ 1392845 h 1998"/>
              <a:gd name="T24" fmla="*/ 725669 w 1265"/>
              <a:gd name="T25" fmla="*/ 1464903 h 1998"/>
              <a:gd name="T26" fmla="*/ 783723 w 1265"/>
              <a:gd name="T27" fmla="*/ 1528175 h 1998"/>
              <a:gd name="T28" fmla="*/ 841777 w 1265"/>
              <a:gd name="T29" fmla="*/ 1584416 h 1998"/>
              <a:gd name="T30" fmla="*/ 899830 w 1265"/>
              <a:gd name="T31" fmla="*/ 1632748 h 1998"/>
              <a:gd name="T32" fmla="*/ 957884 w 1265"/>
              <a:gd name="T33" fmla="*/ 1672292 h 1998"/>
              <a:gd name="T34" fmla="*/ 1015937 w 1265"/>
              <a:gd name="T35" fmla="*/ 1704807 h 1998"/>
              <a:gd name="T36" fmla="*/ 1073991 w 1265"/>
              <a:gd name="T37" fmla="*/ 1728533 h 1998"/>
              <a:gd name="T38" fmla="*/ 1132044 w 1265"/>
              <a:gd name="T39" fmla="*/ 1745230 h 1998"/>
              <a:gd name="T40" fmla="*/ 1190098 w 1265"/>
              <a:gd name="T41" fmla="*/ 1754017 h 1998"/>
              <a:gd name="T42" fmla="*/ 1248151 w 1265"/>
              <a:gd name="T43" fmla="*/ 1754017 h 1998"/>
              <a:gd name="T44" fmla="*/ 1306205 w 1265"/>
              <a:gd name="T45" fmla="*/ 1746987 h 1998"/>
              <a:gd name="T46" fmla="*/ 1364259 w 1265"/>
              <a:gd name="T47" fmla="*/ 1731170 h 1998"/>
              <a:gd name="T48" fmla="*/ 1422312 w 1265"/>
              <a:gd name="T49" fmla="*/ 1708322 h 1998"/>
              <a:gd name="T50" fmla="*/ 1480366 w 1265"/>
              <a:gd name="T51" fmla="*/ 1677565 h 1998"/>
              <a:gd name="T52" fmla="*/ 1538419 w 1265"/>
              <a:gd name="T53" fmla="*/ 1638020 h 1998"/>
              <a:gd name="T54" fmla="*/ 1596473 w 1265"/>
              <a:gd name="T55" fmla="*/ 1591446 h 1998"/>
              <a:gd name="T56" fmla="*/ 1654526 w 1265"/>
              <a:gd name="T57" fmla="*/ 1536083 h 1998"/>
              <a:gd name="T58" fmla="*/ 1712580 w 1265"/>
              <a:gd name="T59" fmla="*/ 1473691 h 1998"/>
              <a:gd name="T60" fmla="*/ 1770633 w 1265"/>
              <a:gd name="T61" fmla="*/ 1403390 h 1998"/>
              <a:gd name="T62" fmla="*/ 1828687 w 1265"/>
              <a:gd name="T63" fmla="*/ 1324301 h 1998"/>
              <a:gd name="T64" fmla="*/ 1886741 w 1265"/>
              <a:gd name="T65" fmla="*/ 1238182 h 1998"/>
              <a:gd name="T66" fmla="*/ 1944794 w 1265"/>
              <a:gd name="T67" fmla="*/ 1143275 h 1998"/>
              <a:gd name="T68" fmla="*/ 2002848 w 1265"/>
              <a:gd name="T69" fmla="*/ 1041338 h 1998"/>
              <a:gd name="T70" fmla="*/ 2060901 w 1265"/>
              <a:gd name="T71" fmla="*/ 931492 h 1998"/>
              <a:gd name="T72" fmla="*/ 2118955 w 1265"/>
              <a:gd name="T73" fmla="*/ 812859 h 1998"/>
              <a:gd name="T74" fmla="*/ 2177008 w 1265"/>
              <a:gd name="T75" fmla="*/ 687195 h 1998"/>
              <a:gd name="T76" fmla="*/ 2235062 w 1265"/>
              <a:gd name="T77" fmla="*/ 552744 h 1998"/>
              <a:gd name="T78" fmla="*/ 2293116 w 1265"/>
              <a:gd name="T79" fmla="*/ 411263 h 1998"/>
              <a:gd name="T80" fmla="*/ 2351169 w 1265"/>
              <a:gd name="T81" fmla="*/ 261872 h 1998"/>
              <a:gd name="T82" fmla="*/ 2409223 w 1265"/>
              <a:gd name="T83" fmla="*/ 103694 h 1998"/>
              <a:gd name="T84" fmla="*/ 2445990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1800" name="Object 56"/>
          <p:cNvGraphicFramePr>
            <a:graphicFrameLocks noChangeAspect="1"/>
          </p:cNvGraphicFramePr>
          <p:nvPr/>
        </p:nvGraphicFramePr>
        <p:xfrm>
          <a:off x="2124075" y="5133975"/>
          <a:ext cx="1727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7" name="公式" r:id="rId18" imgW="914400" imgH="393700" progId="Equation.3">
                  <p:embed/>
                </p:oleObj>
              </mc:Choice>
              <mc:Fallback>
                <p:oleObj name="公式" r:id="rId18" imgW="914400" imgH="3937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133975"/>
                        <a:ext cx="17272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01" name="Object 57"/>
          <p:cNvGraphicFramePr>
            <a:graphicFrameLocks noChangeAspect="1"/>
          </p:cNvGraphicFramePr>
          <p:nvPr/>
        </p:nvGraphicFramePr>
        <p:xfrm>
          <a:off x="6586538" y="5084763"/>
          <a:ext cx="1657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" name="公式" r:id="rId20" imgW="914400" imgH="393700" progId="Equation.3">
                  <p:embed/>
                </p:oleObj>
              </mc:Choice>
              <mc:Fallback>
                <p:oleObj name="公式" r:id="rId20" imgW="914400" imgH="3937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538" y="5084763"/>
                        <a:ext cx="165735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7" name="Object 58"/>
          <p:cNvGraphicFramePr>
            <a:graphicFrameLocks noChangeAspect="1"/>
          </p:cNvGraphicFramePr>
          <p:nvPr/>
        </p:nvGraphicFramePr>
        <p:xfrm>
          <a:off x="3203575" y="6140450"/>
          <a:ext cx="122555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公式" r:id="rId22" imgW="647700" imgH="393700" progId="Equation.3">
                  <p:embed/>
                </p:oleObj>
              </mc:Choice>
              <mc:Fallback>
                <p:oleObj name="公式" r:id="rId22" imgW="647700" imgH="3937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6140450"/>
                        <a:ext cx="122555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78" name="Picture 59" descr="讨论质疑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468313" y="549275"/>
            <a:ext cx="2376487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7168E-6 L -0.03941 1.27168E-6 " pathEditMode="relative" ptsTypes="AA">
                                      <p:cBhvr>
                                        <p:cTn id="88" dur="20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7168E-6 L 0.03941 1.27168E-6 " pathEditMode="relative" ptsTypes="AA">
                                      <p:cBhvr>
                                        <p:cTn id="113" dur="20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/>
      <p:bldP spid="31759" grpId="0"/>
      <p:bldP spid="31767" grpId="0" animBg="1"/>
      <p:bldP spid="31795" grpId="0" animBg="1"/>
      <p:bldP spid="31799" grpId="0" animBg="1"/>
      <p:bldP spid="31799" grpId="1" animBg="1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EU-BX" pitchFamily="65" charset="-122"/>
            <a:sym typeface="Wingdings" panose="05000000000000000000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EU-BX" pitchFamily="65" charset="-122"/>
            <a:sym typeface="Wingdings" panose="05000000000000000000" pitchFamily="2" charset="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数学模板8下</Template>
  <TotalTime>0</TotalTime>
  <Words>1218</Words>
  <Application>Microsoft Office PowerPoint</Application>
  <PresentationFormat>全屏显示(4:3)</PresentationFormat>
  <Paragraphs>357</Paragraphs>
  <Slides>15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EU-BX</vt:lpstr>
      <vt:lpstr>黑体</vt:lpstr>
      <vt:lpstr>华文新魏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WWW.2PPT.COM
</vt:lpstr>
      <vt:lpstr>Bitmap Image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2015-01-21T09:14:00Z</dcterms:created>
  <dcterms:modified xsi:type="dcterms:W3CDTF">2023-01-17T01:29:59Z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E2EE0C15089B4B998AF6E8616C22F0EE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