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42" r:id="rId2"/>
    <p:sldId id="486" r:id="rId3"/>
    <p:sldId id="355" r:id="rId4"/>
    <p:sldId id="405" r:id="rId5"/>
    <p:sldId id="277" r:id="rId6"/>
    <p:sldId id="498" r:id="rId7"/>
    <p:sldId id="424" r:id="rId8"/>
    <p:sldId id="446" r:id="rId9"/>
    <p:sldId id="285" r:id="rId10"/>
    <p:sldId id="500" r:id="rId11"/>
    <p:sldId id="499" r:id="rId12"/>
    <p:sldId id="286" r:id="rId13"/>
    <p:sldId id="501" r:id="rId14"/>
    <p:sldId id="299" r:id="rId15"/>
    <p:sldId id="304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99CC"/>
    <a:srgbClr val="00CCFF"/>
    <a:srgbClr val="FF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804"/>
      </p:cViewPr>
      <p:guideLst>
        <p:guide orient="horz" pos="1586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页眉占位符 532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日期占位符 532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2" name="幻灯片图像占位符 5325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文本占位符 53252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3254" name="页脚占位符 532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5" name="灯片编号占位符 532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DC4C283-E18D-40E1-9516-235D8E561E1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22458PICkZz_102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 descr="22458PICkZz_10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912519"/>
            <a:ext cx="9144000" cy="2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9200" rtl="0" eaLnBrk="0" fontAlgn="base" hangingPunct="0">
        <a:spcBef>
          <a:spcPts val="125"/>
        </a:spcBef>
        <a:spcAft>
          <a:spcPct val="0"/>
        </a:spcAft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rtl="0" eaLnBrk="0" fontAlgn="base" hangingPunct="0">
        <a:spcBef>
          <a:spcPts val="125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rtl="0" eaLnBrk="0" fontAlgn="base" hangingPunct="0">
        <a:spcBef>
          <a:spcPts val="125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rtl="0" eaLnBrk="0" fontAlgn="base" hangingPunct="0">
        <a:spcBef>
          <a:spcPts val="125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rtl="0" eaLnBrk="0" fontAlgn="base" hangingPunct="0">
        <a:spcBef>
          <a:spcPts val="125"/>
        </a:spcBef>
        <a:spcAft>
          <a:spcPct val="0"/>
        </a:spcAft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588" y="2408783"/>
            <a:ext cx="9144000" cy="1696492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075" name="文本框 4130"/>
          <p:cNvSpPr txBox="1">
            <a:spLocks noChangeArrowheads="1"/>
          </p:cNvSpPr>
          <p:nvPr/>
        </p:nvSpPr>
        <p:spPr bwMode="auto">
          <a:xfrm>
            <a:off x="2390775" y="2485729"/>
            <a:ext cx="4365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4400" b="1" noProof="1">
                <a:latin typeface="宋体" panose="02010600030101010101" pitchFamily="2" charset="-122"/>
                <a:sym typeface="+mn-ea"/>
              </a:rPr>
              <a:t>春夜洛城闻笛</a:t>
            </a:r>
            <a:endParaRPr lang="zh-CN" altLang="en-US" sz="4400" b="1" dirty="0" smtClean="0">
              <a:latin typeface="宋体" panose="02010600030101010101" pitchFamily="2" charset="-122"/>
              <a:cs typeface="+mj-cs"/>
              <a:sym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2227263" y="3407569"/>
            <a:ext cx="469265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7" name="文本框 4130"/>
          <p:cNvSpPr txBox="1">
            <a:spLocks noChangeArrowheads="1"/>
          </p:cNvSpPr>
          <p:nvPr/>
        </p:nvSpPr>
        <p:spPr bwMode="auto">
          <a:xfrm>
            <a:off x="3247232" y="3546812"/>
            <a:ext cx="2652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宋体" panose="02010600030101010101" pitchFamily="2" charset="-122"/>
              </a:rPr>
              <a:t>R·</a:t>
            </a:r>
            <a:r>
              <a:rPr lang="zh-CN" altLang="en-US" sz="2000" b="1">
                <a:latin typeface="宋体" panose="02010600030101010101" pitchFamily="2" charset="-122"/>
              </a:rPr>
              <a:t>七年级语文下册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32559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542925" y="885170"/>
            <a:ext cx="8058150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②此外，“暗”也有断续、隐约之意，这与诗的情境是一致的。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   ③“谁家”，意即不知谁家，“谁”与“暗”照应。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07453" y="3064669"/>
            <a:ext cx="1961516" cy="1665920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70661"/>
          <p:cNvSpPr txBox="1">
            <a:spLocks noChangeArrowheads="1"/>
          </p:cNvSpPr>
          <p:nvPr/>
        </p:nvSpPr>
        <p:spPr bwMode="auto">
          <a:xfrm>
            <a:off x="458788" y="690563"/>
            <a:ext cx="389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散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入春风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满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洛城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14342" name="文本框 70671"/>
          <p:cNvSpPr txBox="1">
            <a:spLocks noChangeArrowheads="1"/>
          </p:cNvSpPr>
          <p:nvPr/>
        </p:nvSpPr>
        <p:spPr bwMode="auto">
          <a:xfrm>
            <a:off x="458788" y="1443038"/>
            <a:ext cx="8228012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“散”是均匀、遍布。笛声“散入春风”，随着春风传到各处，无东无西，无南无北。即为“满洛城”的“满”字预设地步；“满”字从“散”字引绎而出，二者密合无间，同时写出其城之静，表达诗人的思乡心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519113" y="931718"/>
            <a:ext cx="394335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此夜曲中闻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折柳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何人不起故园情。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14342" name="文本框 70671"/>
          <p:cNvSpPr txBox="1">
            <a:spLocks noChangeArrowheads="1"/>
          </p:cNvSpPr>
          <p:nvPr/>
        </p:nvSpPr>
        <p:spPr bwMode="auto">
          <a:xfrm>
            <a:off x="519114" y="2182416"/>
            <a:ext cx="8105775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古人送别时折柳，盼望亲人归来也折柳。据说“柳”谐“留”音，故折柳送行表示别情。长安灞桥即为有名的送别之地，或指那个地方的杨柳为送行人攀折殆尽。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4891089" y="594122"/>
            <a:ext cx="2746375" cy="1023938"/>
          </a:xfrm>
          <a:prstGeom prst="cloudCallout">
            <a:avLst>
              <a:gd name="adj1" fmla="val -73052"/>
              <a:gd name="adj2" fmla="val 365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altLang="zh-CN" sz="30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《折杨柳》曲</a:t>
            </a:r>
            <a:endParaRPr lang="zh-CN" altLang="en-US" sz="3000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434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文本框 70671"/>
          <p:cNvSpPr txBox="1">
            <a:spLocks noChangeArrowheads="1"/>
          </p:cNvSpPr>
          <p:nvPr/>
        </p:nvSpPr>
        <p:spPr bwMode="auto">
          <a:xfrm>
            <a:off x="519114" y="559594"/>
            <a:ext cx="8105775" cy="33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诗人听到这首《折柳》曲，便引起客愁乡思。《折柳》为全诗点睛，也是“闻笛”的题义所在。三、四两句写诗人自己的情怀，却从他人反说。强调“此夜”，是面对所有客居洛阳城的人讲话，为结句“何人不起故园情”作势。这是主观情感的推衍，不言“我”，却更见“我”感触之深，思乡之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1500" y="1146573"/>
            <a:ext cx="8001000" cy="27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此诗抒发了作者客居洛阳夜深人静之时被笛声引起的思乡之情，其前两句描写笛声随春风而传遍洛阳城，后两句写因闻笛而思乡。全诗扣紧一个“闻”字，抒写自己闻笛的感受，合理运用想象和夸张，感情直率真挚又有余蕴，令人回味无穷。</a:t>
            </a:r>
          </a:p>
        </p:txBody>
      </p:sp>
      <p:grpSp>
        <p:nvGrpSpPr>
          <p:cNvPr id="30722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30723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主旨探究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31746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诵诗歌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57238" y="1318022"/>
            <a:ext cx="7097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结合自己的体会再读诗歌，读出感情。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9" y="2034779"/>
            <a:ext cx="4327525" cy="23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452439" y="1183482"/>
            <a:ext cx="8239125" cy="27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【李白】</a:t>
            </a:r>
            <a:r>
              <a:rPr lang="zh-CN" altLang="en-US" sz="2400" b="1" dirty="0">
                <a:latin typeface="宋体" panose="02010600030101010101" pitchFamily="2" charset="-122"/>
              </a:rPr>
              <a:t>（701年—762年），字太白，号青莲居士，又号“谪仙人”。是唐代伟大的浪漫主义诗人，被后人誉为“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诗仙</a:t>
            </a:r>
            <a:r>
              <a:rPr lang="zh-CN" altLang="en-US" sz="2400" b="1" dirty="0">
                <a:latin typeface="宋体" panose="02010600030101010101" pitchFamily="2" charset="-122"/>
              </a:rPr>
              <a:t>”。与杜甫并称为“李杜”，为了与另两位诗人李商隐与杜牧即“小李杜”区别，杜甫与李白又合称“大李杜”。其人爽朗大方，爱饮酒作诗，喜交友。</a:t>
            </a:r>
          </a:p>
        </p:txBody>
      </p:sp>
      <p:grpSp>
        <p:nvGrpSpPr>
          <p:cNvPr id="14338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4339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走近作者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434975" y="727740"/>
            <a:ext cx="5699125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李白有《李太白集》传世，诗作中多以醉时写的。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【代表作】</a:t>
            </a:r>
            <a:r>
              <a:rPr lang="zh-CN" altLang="zh-CN" sz="2800" b="1" dirty="0">
                <a:latin typeface="宋体" panose="02010600030101010101" pitchFamily="2" charset="-122"/>
              </a:rPr>
              <a:t>有《望庐山瀑布》《行路难》《蜀道难》《将进酒》《早发白帝城》等多首。</a:t>
            </a:r>
          </a:p>
        </p:txBody>
      </p:sp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4100" y="1345407"/>
            <a:ext cx="2362200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6386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写作背景</a:t>
              </a:r>
            </a:p>
          </p:txBody>
        </p:sp>
      </p:grpSp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508000" y="1141810"/>
            <a:ext cx="8128000" cy="28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这首诗是唐玄宗开元二十三年（735年）李白游洛城（即洛阳）时所作。洛阳在唐代是一个很繁华的都市，时称东都。当时李白客居洛城，大概正在客栈里，因偶然听到笛声而触发故园情，作此诗。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7410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读诗歌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11739" y="1841898"/>
            <a:ext cx="18573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朗读诗歌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读准字音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注意节奏</a:t>
            </a:r>
          </a:p>
        </p:txBody>
      </p:sp>
      <p:pic>
        <p:nvPicPr>
          <p:cNvPr id="17413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8263" y="1383506"/>
            <a:ext cx="28686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62051" y="245269"/>
            <a:ext cx="450532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春夜洛城闻笛  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李白</a:t>
            </a: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谁家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玉笛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暗飞声，</a:t>
            </a: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散入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春风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满洛城。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此夜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曲中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闻折柳，</a:t>
            </a: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何人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故园情。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5911" y="3208021"/>
            <a:ext cx="1637665" cy="123301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2275" y="910829"/>
            <a:ext cx="5848350" cy="584775"/>
          </a:xfrm>
          <a:prstGeom prst="rect">
            <a:avLst/>
          </a:prstGeom>
          <a:noFill/>
          <a:ln w="12700">
            <a:solidFill>
              <a:srgbClr val="385D8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再读诗歌，结合注释了解大意。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11213" y="2075260"/>
            <a:ext cx="7523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谁家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玉笛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暗飞声，散入春风满洛城。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此夜曲中闻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折柳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，何人不起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故园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情。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44600" y="1732360"/>
            <a:ext cx="2452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笛子的美称。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727700" y="3390900"/>
            <a:ext cx="247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故乡，家乡。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1501" y="3390900"/>
            <a:ext cx="4645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指《折杨柳》，汉代乐府曲名，内容多叙离别之情。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3" grpId="0" bldLvl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676275" y="635794"/>
            <a:ext cx="7791450" cy="28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大意：</a:t>
            </a:r>
          </a:p>
          <a:p>
            <a:pPr>
              <a:lnSpc>
                <a:spcPct val="17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是谁家的庭院，飞出幽隐的玉笛声？融入春风，飘满洛阳古城。客居之夜听到《折杨柳》的乐曲，谁又能不生出怀恋故乡的深情？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70661"/>
          <p:cNvSpPr txBox="1">
            <a:spLocks noChangeArrowheads="1"/>
          </p:cNvSpPr>
          <p:nvPr/>
        </p:nvSpPr>
        <p:spPr bwMode="auto">
          <a:xfrm>
            <a:off x="509588" y="1364457"/>
            <a:ext cx="396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家玉笛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暗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飞声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grpSp>
        <p:nvGrpSpPr>
          <p:cNvPr id="22530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22531" name="Picture 18" descr="未标题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品诗句</a:t>
              </a:r>
            </a:p>
          </p:txBody>
        </p:sp>
      </p:grpSp>
      <p:sp>
        <p:nvSpPr>
          <p:cNvPr id="22533" name="文本框 1"/>
          <p:cNvSpPr txBox="1">
            <a:spLocks noChangeArrowheads="1"/>
          </p:cNvSpPr>
          <p:nvPr/>
        </p:nvSpPr>
        <p:spPr bwMode="auto">
          <a:xfrm>
            <a:off x="509588" y="1943100"/>
            <a:ext cx="8056562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①</a:t>
            </a:r>
            <a:r>
              <a:rPr lang="en-US" altLang="zh-CN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暗</a:t>
            </a:r>
            <a:r>
              <a:rPr lang="en-US" altLang="zh-CN" sz="2800" b="1" dirty="0">
                <a:latin typeface="宋体" panose="02010600030101010101" pitchFamily="2" charset="-122"/>
              </a:rPr>
              <a:t>”</a:t>
            </a:r>
            <a:r>
              <a:rPr lang="zh-CN" altLang="zh-CN" sz="2800" b="1" dirty="0">
                <a:latin typeface="宋体" panose="02010600030101010101" pitchFamily="2" charset="-122"/>
              </a:rPr>
              <a:t>主要是说笛声暗送，似乎专意飞来给在外作客的人听，以动其离愁别恨。全句表现出一种难于为怀的心绪，以主观写客观。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2533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全屏显示(16:9)</PresentationFormat>
  <Paragraphs>43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2021-05-19T23:45:26Z</dcterms:created>
  <dcterms:modified xsi:type="dcterms:W3CDTF">2023-01-11T01:53:51Z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7F5A52678DE74BE68ABC1AB608B53F5D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