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7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A2940A5-00E9-42D4-AD95-9C31618EB69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zh-CN" altLang="en-US" sz="2000" dirty="0"/>
          </a:p>
        </p:txBody>
      </p:sp>
      <p:sp>
        <p:nvSpPr>
          <p:cNvPr id="512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298694A6-A9B5-4273-AD5F-8A65E7002875}" type="slidenum">
              <a:rPr lang="en-US" altLang="zh-CN" sz="1200"/>
              <a:t>1</a:t>
            </a:fld>
            <a:endParaRPr lang="en-US" altLang="zh-CN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256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BF85AE18-73DE-4A34-A315-F1C35FE2D684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276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248274A6-1D8E-4A82-98CD-A8C504546323}" type="slidenum">
              <a:rPr lang="en-US" altLang="zh-CN" sz="1200"/>
              <a:t>13</a:t>
            </a:fld>
            <a:endParaRPr lang="en-US" altLang="zh-CN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3072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C7957F8F-725D-4F8B-BCA3-8ED9F7A972E5}" type="slidenum">
              <a:rPr lang="en-US" altLang="zh-CN" sz="1200"/>
              <a:t>14</a:t>
            </a:fld>
            <a:endParaRPr lang="en-US" altLang="zh-CN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1413"/>
            <a:ext cx="4114800" cy="3086100"/>
          </a:xfrm>
          <a:ln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xfrm>
            <a:off x="684213" y="4398963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32772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2839C6E8-CA8B-43E5-9059-38AC290365AC}" type="slidenum">
              <a:rPr lang="en-US" altLang="zh-CN" sz="1200"/>
              <a:t>15</a:t>
            </a:fld>
            <a:endParaRPr lang="en-US" altLang="zh-CN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3482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095BF7D1-6F9E-48D8-95AA-1C235D29EC5A}" type="slidenum">
              <a:rPr lang="en-US" altLang="zh-CN" sz="1200"/>
              <a:t>16</a:t>
            </a:fld>
            <a:endParaRPr lang="en-US" altLang="zh-CN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819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EC98E7D6-FE89-485F-964F-1E1087C3C689}" type="slidenum">
              <a:rPr lang="en-US" altLang="zh-CN" sz="1200"/>
              <a:t>2</a:t>
            </a:fld>
            <a:endParaRPr lang="en-US" altLang="zh-CN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126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0CBCF41F-F3A4-4D8F-86DE-61230C93C7AD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940A5-00E9-42D4-AD95-9C31618EB69D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536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D4A2F707-F7A5-4284-B16E-FB76FE16647F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DCD0F0CA-76AF-4D5B-B610-59F5F65DC1FE}" type="slidenum">
              <a:rPr lang="en-US" altLang="zh-CN" sz="1200"/>
              <a:t>7</a:t>
            </a:fld>
            <a:endParaRPr lang="en-US" altLang="zh-CN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1413"/>
            <a:ext cx="4114800" cy="3086100"/>
          </a:xfrm>
          <a:ln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xfrm>
            <a:off x="684213" y="4398963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9460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50BB5573-9B7A-45EA-9D69-4A87C2BD05E5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2150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3562B1A5-3CEA-433A-A189-0C69D1955776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2355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452A1FCC-9F94-4DDA-B563-3558036D0134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8728A-7445-4F05-9DF9-FB71D2D4B10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81F8A-9CF4-4D2F-B7A4-AF4B93F2979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99099-51AA-4161-991C-E8ECE465F32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D6D1E-5640-4797-BD94-748193C389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2FDBC-33A2-4177-A10C-242A991430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F5542-2446-4B54-BB8B-09BC753E454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91131-26B9-42BA-8358-E74D6EABFF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B2788-4C6C-4F55-8135-88BDAEB6EC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3FD24-13D0-4966-92E5-57412F3F7D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53CDD-C83A-4A18-92B8-DD13482A0B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73541-DB96-43AF-8439-C50BE597F5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89A6472-C3E8-46F2-B8AD-C3D5F58999D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5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7.jpeg"/><Relationship Id="rId10" Type="http://schemas.openxmlformats.org/officeDocument/2006/relationships/image" Target="../media/image21.jpeg"/><Relationship Id="rId4" Type="http://schemas.openxmlformats.org/officeDocument/2006/relationships/image" Target="../media/image16.jpeg"/><Relationship Id="rId9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E:\2010&#23398;&#24180;&#31532;&#19968;&#23398;&#26399;&#19978;&#20132;&#36164;&#26009;\&#26032;&#24314;&#25991;&#20214;&#22841;%20(2)\Let%20us%20sing.sw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H:\2013&#24180;&#19977;&#24180;&#32423;&#35838;&#20214;\&#31532;&#20108;&#23398;&#26399;\&#35838;&#25991;.sw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hyperlink" Target="file:///H:\2013&#24180;&#19977;&#24180;&#32423;&#35838;&#20214;\&#31532;&#20108;&#23398;&#26399;\Listen%20and%20say..swf" TargetMode="Externa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E:\2010&#23398;&#24180;&#31532;&#19968;&#23398;&#26399;&#19978;&#20132;&#36164;&#26009;\&#26032;&#24314;&#25991;&#20214;&#22841;%20(2)\Let%20us%20sing.sw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E:\2010&#23398;&#24180;&#31532;&#19968;&#23398;&#26399;&#19978;&#20132;&#36164;&#26009;\&#26032;&#24314;&#25991;&#20214;&#22841;%20(2)\Let%20us%20sing.sw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0" name="Group 18"/>
          <p:cNvGrpSpPr/>
          <p:nvPr/>
        </p:nvGrpSpPr>
        <p:grpSpPr bwMode="auto">
          <a:xfrm>
            <a:off x="0" y="0"/>
            <a:ext cx="2214563" cy="1928813"/>
            <a:chOff x="0" y="0"/>
            <a:chExt cx="5486400" cy="4619625"/>
          </a:xfrm>
        </p:grpSpPr>
        <p:sp>
          <p:nvSpPr>
            <p:cNvPr id="3091" name="椭圆 21"/>
            <p:cNvSpPr>
              <a:spLocks noChangeArrowheads="1"/>
            </p:cNvSpPr>
            <p:nvPr/>
          </p:nvSpPr>
          <p:spPr bwMode="auto">
            <a:xfrm>
              <a:off x="3814770" y="1738309"/>
              <a:ext cx="785818" cy="5715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3092" name="Group 20"/>
            <p:cNvGrpSpPr/>
            <p:nvPr/>
          </p:nvGrpSpPr>
          <p:grpSpPr bwMode="auto">
            <a:xfrm>
              <a:off x="0" y="0"/>
              <a:ext cx="5486400" cy="4619625"/>
              <a:chOff x="0" y="0"/>
              <a:chExt cx="5486400" cy="4619625"/>
            </a:xfrm>
          </p:grpSpPr>
          <p:sp>
            <p:nvSpPr>
              <p:cNvPr id="3093" name="矩形 23"/>
              <p:cNvSpPr>
                <a:spLocks noChangeArrowheads="1"/>
              </p:cNvSpPr>
              <p:nvPr/>
            </p:nvSpPr>
            <p:spPr bwMode="auto">
              <a:xfrm>
                <a:off x="2814638" y="1095367"/>
                <a:ext cx="785818" cy="428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pic>
            <p:nvPicPr>
              <p:cNvPr id="3094" name="图片 24" descr="幻灯片1_图层 1.jpg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486400" cy="4619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111" name="矩形 41"/>
          <p:cNvSpPr>
            <a:spLocks noChangeArrowheads="1"/>
          </p:cNvSpPr>
          <p:nvPr/>
        </p:nvSpPr>
        <p:spPr bwMode="auto">
          <a:xfrm>
            <a:off x="0" y="2636912"/>
            <a:ext cx="9144001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Unit 8 Apples are good for us</a:t>
            </a:r>
            <a:endParaRPr lang="en-US" altLang="zh-CN" sz="4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3112" name="矩形 42"/>
          <p:cNvSpPr>
            <a:spLocks noChangeArrowheads="1"/>
          </p:cNvSpPr>
          <p:nvPr/>
        </p:nvSpPr>
        <p:spPr bwMode="auto">
          <a:xfrm>
            <a:off x="2915816" y="937721"/>
            <a:ext cx="471646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244061"/>
                </a:solidFill>
                <a:latin typeface="Arial Rounded MT Bold" panose="020F0704030504030204" pitchFamily="2" charset="0"/>
                <a:sym typeface="Arial Rounded MT Bold" panose="020F0704030504030204" pitchFamily="2" charset="0"/>
              </a:rPr>
              <a:t>义务教育教科书英语（广州版）  三年级下册</a:t>
            </a:r>
            <a:endParaRPr lang="en-US" b="1" dirty="0">
              <a:solidFill>
                <a:srgbClr val="244061"/>
              </a:solidFill>
              <a:latin typeface="Arial Rounded MT Bold" panose="020F0704030504030204" pitchFamily="2" charset="0"/>
              <a:sym typeface="Arial Rounded MT Bold" panose="020F0704030504030204" pitchFamily="2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244061"/>
                </a:solidFill>
                <a:latin typeface="Arial Rounded MT Bold" panose="020F0704030504030204" pitchFamily="2" charset="0"/>
                <a:sym typeface="Arial Rounded MT Bold" panose="020F0704030504030204" pitchFamily="2" charset="0"/>
              </a:rPr>
              <a:t>Module  4  Fruits  </a:t>
            </a:r>
            <a:endParaRPr lang="en-US" altLang="zh-CN" sz="3200" b="1" dirty="0">
              <a:solidFill>
                <a:srgbClr val="244061"/>
              </a:solidFill>
              <a:latin typeface="Arial Rounded MT Bold" panose="020F0704030504030204" pitchFamily="2" charset="0"/>
              <a:sym typeface="Arial Rounded MT Bold" panose="020F0704030504030204" pitchFamily="2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-1" y="5339754"/>
            <a:ext cx="9144001" cy="53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820">
                                      <p:cBhvr>
                                        <p:cTn id="15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820">
                                      <p:cBhvr>
                                        <p:cTn id="17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6"/>
          <p:cNvSpPr>
            <a:spLocks noChangeArrowheads="1"/>
          </p:cNvSpPr>
          <p:nvPr/>
        </p:nvSpPr>
        <p:spPr bwMode="auto">
          <a:xfrm>
            <a:off x="2195513" y="1198563"/>
            <a:ext cx="3887787" cy="37433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483" name="Oval 4"/>
          <p:cNvSpPr>
            <a:spLocks noChangeArrowheads="1"/>
          </p:cNvSpPr>
          <p:nvPr/>
        </p:nvSpPr>
        <p:spPr bwMode="auto">
          <a:xfrm>
            <a:off x="-395288" y="4221163"/>
            <a:ext cx="3527426" cy="20161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484" name="Oval 7"/>
          <p:cNvSpPr>
            <a:spLocks noChangeArrowheads="1"/>
          </p:cNvSpPr>
          <p:nvPr/>
        </p:nvSpPr>
        <p:spPr bwMode="auto">
          <a:xfrm>
            <a:off x="2195513" y="981075"/>
            <a:ext cx="4824412" cy="51117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20485" name="Group 5"/>
          <p:cNvGrpSpPr/>
          <p:nvPr/>
        </p:nvGrpSpPr>
        <p:grpSpPr bwMode="auto">
          <a:xfrm>
            <a:off x="1557338" y="547688"/>
            <a:ext cx="5903912" cy="5689600"/>
            <a:chOff x="0" y="0"/>
            <a:chExt cx="3719" cy="3584"/>
          </a:xfrm>
        </p:grpSpPr>
        <p:grpSp>
          <p:nvGrpSpPr>
            <p:cNvPr id="20486" name="Group 6"/>
            <p:cNvGrpSpPr/>
            <p:nvPr/>
          </p:nvGrpSpPr>
          <p:grpSpPr bwMode="auto">
            <a:xfrm>
              <a:off x="0" y="0"/>
              <a:ext cx="3719" cy="3584"/>
              <a:chOff x="0" y="0"/>
              <a:chExt cx="3719" cy="3584"/>
            </a:xfrm>
          </p:grpSpPr>
          <p:grpSp>
            <p:nvGrpSpPr>
              <p:cNvPr id="20487" name="Group 7"/>
              <p:cNvGrpSpPr/>
              <p:nvPr/>
            </p:nvGrpSpPr>
            <p:grpSpPr bwMode="auto">
              <a:xfrm>
                <a:off x="0" y="0"/>
                <a:ext cx="3719" cy="3538"/>
                <a:chOff x="0" y="0"/>
                <a:chExt cx="3719" cy="3538"/>
              </a:xfrm>
            </p:grpSpPr>
            <p:sp>
              <p:nvSpPr>
                <p:cNvPr id="20488" name="Oval 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719" cy="3538"/>
                </a:xfrm>
                <a:prstGeom prst="ellipse">
                  <a:avLst/>
                </a:prstGeom>
                <a:solidFill>
                  <a:srgbClr val="CCFFCC"/>
                </a:solidFill>
                <a:ln w="9525">
                  <a:solidFill>
                    <a:srgbClr val="FF3300"/>
                  </a:solidFill>
                  <a:round/>
                </a:ln>
              </p:spPr>
              <p:txBody>
                <a:bodyPr anchor="ctr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/>
                </a:p>
              </p:txBody>
            </p:sp>
            <p:pic>
              <p:nvPicPr>
                <p:cNvPr id="20489" name="Picture 2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26" y="952"/>
                  <a:ext cx="942" cy="7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490" name="Picture 5" descr="u=1522384049,4023566346&amp;fm=21&amp;gp=0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952" y="227"/>
                  <a:ext cx="862" cy="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491" name="Picture 5" descr="u=733465065,1591287175&amp;fm=21&amp;gp=0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1950" y="2721"/>
                  <a:ext cx="816" cy="6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492" name="Picture 2" descr="香蕉1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2630" y="907"/>
                  <a:ext cx="945" cy="8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493" name="Picture 22" descr="u=1579257125,3826276746&amp;fm=21&amp;gp=0"/>
                <p:cNvPicPr>
                  <a:picLocks noChangeAspect="1" noChangeArrowheads="1"/>
                </p:cNvPicPr>
                <p:nvPr/>
              </p:nvPicPr>
              <p:blipFill>
                <a:blip r:embed="rId7" cstate="email"/>
                <a:srcRect/>
                <a:stretch>
                  <a:fillRect/>
                </a:stretch>
              </p:blipFill>
              <p:spPr bwMode="auto">
                <a:xfrm>
                  <a:off x="1905" y="181"/>
                  <a:ext cx="725" cy="7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494" name="Picture 13" descr="u=3444575491,3659189702&amp;fm=59"/>
                <p:cNvPicPr>
                  <a:picLocks noChangeAspect="1" noChangeArrowheads="1"/>
                </p:cNvPicPr>
                <p:nvPr/>
              </p:nvPicPr>
              <p:blipFill>
                <a:blip r:embed="rId8" cstate="email"/>
                <a:srcRect/>
                <a:stretch>
                  <a:fillRect/>
                </a:stretch>
              </p:blipFill>
              <p:spPr bwMode="auto">
                <a:xfrm>
                  <a:off x="181" y="1859"/>
                  <a:ext cx="862" cy="8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495" name="Picture 25" descr="u=2646399765,450434584&amp;fm=21&amp;gp=0"/>
                <p:cNvPicPr>
                  <a:picLocks noChangeAspect="1" noChangeArrowheads="1"/>
                </p:cNvPicPr>
                <p:nvPr/>
              </p:nvPicPr>
              <p:blipFill>
                <a:blip r:embed="rId9" cstate="email"/>
                <a:srcRect/>
                <a:stretch>
                  <a:fillRect/>
                </a:stretch>
              </p:blipFill>
              <p:spPr bwMode="auto">
                <a:xfrm>
                  <a:off x="861" y="2706"/>
                  <a:ext cx="953" cy="6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496" name="Picture 22" descr="u=1493933666,2295349980&amp;fm=23&amp;gp=0"/>
                <p:cNvPicPr>
                  <a:picLocks noChangeAspect="1" noChangeArrowheads="1"/>
                </p:cNvPicPr>
                <p:nvPr/>
              </p:nvPicPr>
              <p:blipFill>
                <a:blip r:embed="rId10" cstate="email"/>
                <a:srcRect/>
                <a:stretch>
                  <a:fillRect/>
                </a:stretch>
              </p:blipFill>
              <p:spPr bwMode="auto">
                <a:xfrm>
                  <a:off x="2540" y="1909"/>
                  <a:ext cx="906" cy="6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0497" name="Line 11"/>
                <p:cNvSpPr>
                  <a:spLocks noChangeShapeType="1"/>
                </p:cNvSpPr>
                <p:nvPr/>
              </p:nvSpPr>
              <p:spPr bwMode="auto">
                <a:xfrm>
                  <a:off x="590" y="453"/>
                  <a:ext cx="2496" cy="2584"/>
                </a:xfrm>
                <a:prstGeom prst="line">
                  <a:avLst/>
                </a:prstGeom>
                <a:noFill/>
                <a:ln w="222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498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544" y="453"/>
                  <a:ext cx="2630" cy="2631"/>
                </a:xfrm>
                <a:prstGeom prst="line">
                  <a:avLst/>
                </a:prstGeom>
                <a:noFill/>
                <a:ln w="222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20499" name="Line 9"/>
              <p:cNvSpPr>
                <a:spLocks noChangeShapeType="1"/>
              </p:cNvSpPr>
              <p:nvPr/>
            </p:nvSpPr>
            <p:spPr bwMode="auto">
              <a:xfrm flipH="1">
                <a:off x="1814" y="0"/>
                <a:ext cx="91" cy="3584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0500" name="Line 10"/>
            <p:cNvSpPr>
              <a:spLocks noChangeShapeType="1"/>
            </p:cNvSpPr>
            <p:nvPr/>
          </p:nvSpPr>
          <p:spPr bwMode="auto">
            <a:xfrm>
              <a:off x="0" y="1724"/>
              <a:ext cx="3674" cy="4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20501" name="Line 29"/>
          <p:cNvSpPr>
            <a:spLocks noChangeShapeType="1"/>
          </p:cNvSpPr>
          <p:nvPr/>
        </p:nvSpPr>
        <p:spPr bwMode="auto">
          <a:xfrm flipV="1">
            <a:off x="4427538" y="3429000"/>
            <a:ext cx="1368425" cy="1444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0502" name="Line 30"/>
          <p:cNvSpPr>
            <a:spLocks noChangeShapeType="1"/>
          </p:cNvSpPr>
          <p:nvPr/>
        </p:nvSpPr>
        <p:spPr bwMode="auto">
          <a:xfrm flipH="1">
            <a:off x="4427538" y="3429000"/>
            <a:ext cx="2592387" cy="2159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0503" name="AutoShape 31"/>
          <p:cNvSpPr>
            <a:spLocks noChangeArrowheads="1"/>
          </p:cNvSpPr>
          <p:nvPr/>
        </p:nvSpPr>
        <p:spPr bwMode="auto">
          <a:xfrm rot="20056157">
            <a:off x="4427538" y="2708275"/>
            <a:ext cx="2430462" cy="179388"/>
          </a:xfrm>
          <a:prstGeom prst="rightArrow">
            <a:avLst>
              <a:gd name="adj1" fmla="val 50000"/>
              <a:gd name="adj2" fmla="val 338716"/>
            </a:avLst>
          </a:prstGeom>
          <a:solidFill>
            <a:srgbClr val="FF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504" name="Line 33"/>
          <p:cNvSpPr>
            <a:spLocks noChangeShapeType="1"/>
          </p:cNvSpPr>
          <p:nvPr/>
        </p:nvSpPr>
        <p:spPr bwMode="auto">
          <a:xfrm flipV="1">
            <a:off x="-755650" y="6092825"/>
            <a:ext cx="1439863" cy="1444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505" name="Text Box 5"/>
          <p:cNvSpPr txBox="1">
            <a:spLocks noChangeArrowheads="1"/>
          </p:cNvSpPr>
          <p:nvPr/>
        </p:nvSpPr>
        <p:spPr bwMode="auto">
          <a:xfrm>
            <a:off x="2022475" y="-6350"/>
            <a:ext cx="7083425" cy="766763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400">
                <a:latin typeface="Comic Sans MS" panose="030F0702030302020204" pitchFamily="66" charset="0"/>
              </a:rPr>
              <a:t>A:What fruit do you like ?</a:t>
            </a:r>
          </a:p>
        </p:txBody>
      </p:sp>
      <p:sp>
        <p:nvSpPr>
          <p:cNvPr id="20506" name="Text Box 7"/>
          <p:cNvSpPr txBox="1">
            <a:spLocks noChangeArrowheads="1"/>
          </p:cNvSpPr>
          <p:nvPr/>
        </p:nvSpPr>
        <p:spPr bwMode="auto">
          <a:xfrm>
            <a:off x="68263" y="6003925"/>
            <a:ext cx="2828925" cy="769938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400">
                <a:latin typeface="Comic Sans MS" panose="030F0702030302020204" pitchFamily="66" charset="0"/>
              </a:rPr>
              <a:t>B: I like 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5100000">
                                      <p:cBhvr>
                                        <p:cTn id="20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24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5100000">
                                      <p:cBhvr>
                                        <p:cTn id="28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0500000">
                                      <p:cBhvr>
                                        <p:cTn id="32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0000000">
                                      <p:cBhvr>
                                        <p:cTn id="36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9700000">
                                      <p:cBhvr>
                                        <p:cTn id="40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300000">
                                      <p:cBhvr>
                                        <p:cTn id="44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7800000">
                                      <p:cBhvr>
                                        <p:cTn id="48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 animBg="1" autoUpdateAnimBg="0"/>
      <p:bldP spid="2050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287463" y="6132513"/>
            <a:ext cx="5534025" cy="76200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400">
                <a:latin typeface="Comic Sans MS" panose="030F0702030302020204" pitchFamily="66" charset="0"/>
              </a:rPr>
              <a:t>B: …</a:t>
            </a:r>
            <a:r>
              <a:rPr lang="en-US" altLang="zh-CN" sz="4400">
                <a:latin typeface="Comic Sans MS" panose="030F0702030302020204" pitchFamily="66" charset="0"/>
              </a:rPr>
              <a:t> </a:t>
            </a:r>
            <a:r>
              <a:rPr lang="en-US" sz="4400">
                <a:latin typeface="Comic Sans MS" panose="030F0702030302020204" pitchFamily="66" charset="0"/>
              </a:rPr>
              <a:t>are good for us.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1260475" y="5326063"/>
            <a:ext cx="2828925" cy="769937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400">
                <a:latin typeface="Comic Sans MS" panose="030F0702030302020204" pitchFamily="66" charset="0"/>
              </a:rPr>
              <a:t>B: I like …</a:t>
            </a:r>
          </a:p>
        </p:txBody>
      </p:sp>
      <p:grpSp>
        <p:nvGrpSpPr>
          <p:cNvPr id="22535" name="Group 7"/>
          <p:cNvGrpSpPr/>
          <p:nvPr/>
        </p:nvGrpSpPr>
        <p:grpSpPr bwMode="auto">
          <a:xfrm>
            <a:off x="1355725" y="-49213"/>
            <a:ext cx="7416800" cy="1870076"/>
            <a:chOff x="0" y="0"/>
            <a:chExt cx="2586" cy="1179"/>
          </a:xfrm>
        </p:grpSpPr>
        <p:sp>
          <p:nvSpPr>
            <p:cNvPr id="22536" name="AutoShape 10"/>
            <p:cNvSpPr>
              <a:spLocks noChangeArrowheads="1"/>
            </p:cNvSpPr>
            <p:nvPr/>
          </p:nvSpPr>
          <p:spPr bwMode="auto">
            <a:xfrm rot="21457634">
              <a:off x="0" y="0"/>
              <a:ext cx="2586" cy="1179"/>
            </a:xfrm>
            <a:prstGeom prst="cloudCallout">
              <a:avLst>
                <a:gd name="adj1" fmla="val -98852"/>
                <a:gd name="adj2" fmla="val 24384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2537" name="Rectangle 11"/>
            <p:cNvSpPr>
              <a:spLocks noChangeArrowheads="1"/>
            </p:cNvSpPr>
            <p:nvPr/>
          </p:nvSpPr>
          <p:spPr bwMode="auto">
            <a:xfrm>
              <a:off x="326" y="347"/>
              <a:ext cx="2102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sz="3600">
                  <a:latin typeface="Comic Sans MS" panose="030F0702030302020204" pitchFamily="66" charset="0"/>
                </a:rPr>
                <a:t>A: What fruit do you like ?</a:t>
              </a:r>
            </a:p>
            <a:p>
              <a:pPr algn="ctr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en-US" altLang="zh-CN" sz="3600" b="1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22538" name="WordArt 19">
            <a:hlinkClick r:id="rId4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12700" y="-9525"/>
            <a:ext cx="1617663" cy="866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778"/>
              </a:avLst>
            </a:prstTxWarp>
          </a:bodyPr>
          <a:lstStyle/>
          <a:p>
            <a:pPr algn="ctr"/>
            <a:r>
              <a:rPr lang="en-US" altLang="zh-CN" sz="48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9"/>
                    </a:srgbClr>
                  </a:outerShdw>
                </a:effectLst>
                <a:latin typeface="Comic Sans MS" panose="030F0702030302020204"/>
              </a:rPr>
              <a:t>Let’s talk</a:t>
            </a:r>
            <a:endParaRPr lang="zh-CN" altLang="en-US" sz="48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8999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ldLvl="0" animBg="1" autoUpdateAnimBg="0"/>
      <p:bldP spid="2253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6"/>
          <p:cNvSpPr txBox="1">
            <a:spLocks noChangeArrowheads="1"/>
          </p:cNvSpPr>
          <p:nvPr/>
        </p:nvSpPr>
        <p:spPr bwMode="auto">
          <a:xfrm>
            <a:off x="250825" y="404813"/>
            <a:ext cx="4321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24579" name="Group 3"/>
          <p:cNvGrpSpPr/>
          <p:nvPr/>
        </p:nvGrpSpPr>
        <p:grpSpPr bwMode="auto">
          <a:xfrm>
            <a:off x="283354" y="188190"/>
            <a:ext cx="8604250" cy="6453188"/>
            <a:chOff x="-19" y="-35"/>
            <a:chExt cx="4037" cy="3130"/>
          </a:xfrm>
        </p:grpSpPr>
        <p:pic>
          <p:nvPicPr>
            <p:cNvPr id="24580" name="Picture 7" descr="课文图片">
              <a:hlinkClick r:id="rId3" action="ppaction://hlinkfile"/>
            </p:cNvPr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-19" y="-35"/>
              <a:ext cx="4037" cy="3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1" name="WordArt 8">
              <a:hlinkClick r:id="rId5" action="ppaction://hlinkfile"/>
            </p:cNvPr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901" y="175"/>
              <a:ext cx="2145" cy="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WordArt 2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1150" y="171450"/>
            <a:ext cx="8259763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11"/>
          <p:cNvSpPr txBox="1">
            <a:spLocks noChangeArrowheads="1"/>
          </p:cNvSpPr>
          <p:nvPr/>
        </p:nvSpPr>
        <p:spPr bwMode="auto">
          <a:xfrm>
            <a:off x="304800" y="1484313"/>
            <a:ext cx="84296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（</a:t>
            </a:r>
            <a:r>
              <a:rPr lang="en-US" sz="3600" dirty="0">
                <a:latin typeface="Comic Sans MS" panose="030F0702030302020204" pitchFamily="66" charset="0"/>
              </a:rPr>
              <a:t>1</a:t>
            </a:r>
            <a:r>
              <a:rPr lang="zh-CN" altLang="en-US" sz="3600" dirty="0">
                <a:latin typeface="Comic Sans MS" panose="030F0702030302020204" pitchFamily="66" charset="0"/>
              </a:rPr>
              <a:t>）</a:t>
            </a:r>
            <a:r>
              <a:rPr lang="en-US" sz="3600" dirty="0">
                <a:latin typeface="Comic Sans MS" panose="030F0702030302020204" pitchFamily="66" charset="0"/>
              </a:rPr>
              <a:t>The lady is Janet’s aunt.  (    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（</a:t>
            </a:r>
            <a:r>
              <a:rPr lang="en-US" sz="3600" dirty="0">
                <a:latin typeface="Comic Sans MS" panose="030F0702030302020204" pitchFamily="66" charset="0"/>
              </a:rPr>
              <a:t>2</a:t>
            </a:r>
            <a:r>
              <a:rPr lang="zh-CN" altLang="en-US" sz="3600" dirty="0">
                <a:latin typeface="Comic Sans MS" panose="030F0702030302020204" pitchFamily="66" charset="0"/>
              </a:rPr>
              <a:t>）</a:t>
            </a:r>
            <a:r>
              <a:rPr lang="en-US" sz="3600" dirty="0">
                <a:latin typeface="Comic Sans MS" panose="030F0702030302020204" pitchFamily="66" charset="0"/>
              </a:rPr>
              <a:t>The lady is </a:t>
            </a:r>
            <a:r>
              <a:rPr lang="en-US" sz="3600" u="sng" dirty="0">
                <a:latin typeface="Comic Sans MS" panose="030F0702030302020204" pitchFamily="66" charset="0"/>
              </a:rPr>
              <a:t>at home(</a:t>
            </a:r>
            <a:r>
              <a:rPr lang="zh-CN" altLang="en-US" sz="3600" u="sng" dirty="0">
                <a:latin typeface="Comic Sans MS" panose="030F0702030302020204" pitchFamily="66" charset="0"/>
              </a:rPr>
              <a:t>在家</a:t>
            </a:r>
            <a:r>
              <a:rPr lang="en-US" sz="3600" u="sng" dirty="0">
                <a:latin typeface="Comic Sans MS" panose="030F0702030302020204" pitchFamily="66" charset="0"/>
              </a:rPr>
              <a:t>)</a:t>
            </a:r>
            <a:r>
              <a:rPr lang="en-US" sz="3600" dirty="0">
                <a:latin typeface="Comic Sans MS" panose="030F0702030302020204" pitchFamily="66" charset="0"/>
              </a:rPr>
              <a:t>. (    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（</a:t>
            </a:r>
            <a:r>
              <a:rPr lang="en-US" sz="3600" dirty="0">
                <a:latin typeface="Comic Sans MS" panose="030F0702030302020204" pitchFamily="66" charset="0"/>
              </a:rPr>
              <a:t>3</a:t>
            </a:r>
            <a:r>
              <a:rPr lang="zh-CN" altLang="en-US" sz="3600" dirty="0">
                <a:latin typeface="Comic Sans MS" panose="030F0702030302020204" pitchFamily="66" charset="0"/>
              </a:rPr>
              <a:t>）</a:t>
            </a:r>
            <a:r>
              <a:rPr lang="en-US" sz="3600" dirty="0">
                <a:latin typeface="Comic Sans MS" panose="030F0702030302020204" pitchFamily="66" charset="0"/>
              </a:rPr>
              <a:t>Janet likes fruit. (    )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（</a:t>
            </a:r>
            <a:r>
              <a:rPr lang="en-US" sz="3600" dirty="0">
                <a:latin typeface="Comic Sans MS" panose="030F0702030302020204" pitchFamily="66" charset="0"/>
              </a:rPr>
              <a:t>4</a:t>
            </a:r>
            <a:r>
              <a:rPr lang="zh-CN" altLang="en-US" sz="3600" dirty="0">
                <a:latin typeface="Comic Sans MS" panose="030F0702030302020204" pitchFamily="66" charset="0"/>
              </a:rPr>
              <a:t>）</a:t>
            </a:r>
            <a:r>
              <a:rPr lang="en-US" sz="3600" dirty="0">
                <a:latin typeface="Comic Sans MS" panose="030F0702030302020204" pitchFamily="66" charset="0"/>
              </a:rPr>
              <a:t>Apples are good for us. (    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dirty="0">
                <a:latin typeface="Comic Sans MS" panose="030F0702030302020204" pitchFamily="66" charset="0"/>
              </a:rPr>
              <a:t>（</a:t>
            </a:r>
            <a:r>
              <a:rPr lang="en-US" sz="3600" dirty="0">
                <a:latin typeface="Comic Sans MS" panose="030F0702030302020204" pitchFamily="66" charset="0"/>
              </a:rPr>
              <a:t>5</a:t>
            </a:r>
            <a:r>
              <a:rPr lang="zh-CN" altLang="en-US" sz="3600" dirty="0">
                <a:latin typeface="Comic Sans MS" panose="030F0702030302020204" pitchFamily="66" charset="0"/>
              </a:rPr>
              <a:t>）</a:t>
            </a:r>
            <a:r>
              <a:rPr lang="en-US" sz="3600" dirty="0">
                <a:latin typeface="Comic Sans MS" panose="030F0702030302020204" pitchFamily="66" charset="0"/>
              </a:rPr>
              <a:t>Janet and her mother get seven apples.(    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dirty="0">
                <a:latin typeface="Comic Sans MS" panose="030F0702030302020204" pitchFamily="66" charset="0"/>
              </a:rPr>
              <a:t>  </a:t>
            </a:r>
            <a:r>
              <a:rPr lang="en-US" altLang="zh-CN" sz="3600" dirty="0">
                <a:latin typeface="Comic Sans MS" panose="030F0702030302020204" pitchFamily="66" charset="0"/>
                <a:sym typeface="Comic Sans MS" panose="030F0702030302020204" pitchFamily="66" charset="0"/>
              </a:rPr>
              <a:t>(6) Janet </a:t>
            </a:r>
            <a:r>
              <a:rPr lang="en-US" altLang="zh-CN" sz="3600" dirty="0" err="1">
                <a:latin typeface="Comic Sans MS" panose="030F0702030302020204" pitchFamily="66" charset="0"/>
                <a:sym typeface="Comic Sans MS" panose="030F0702030302020204" pitchFamily="66" charset="0"/>
              </a:rPr>
              <a:t>liks</a:t>
            </a:r>
            <a:r>
              <a:rPr lang="en-US" altLang="zh-CN" sz="3600" dirty="0">
                <a:latin typeface="Comic Sans MS" panose="030F0702030302020204" pitchFamily="66" charset="0"/>
                <a:sym typeface="Comic Sans MS" panose="030F0702030302020204" pitchFamily="66" charset="0"/>
              </a:rPr>
              <a:t> apples and grapes. (   )</a:t>
            </a:r>
            <a:endParaRPr lang="en-US" altLang="zh-CN" sz="3600" dirty="0"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3600" dirty="0">
              <a:latin typeface="Comic Sans MS" panose="030F0702030302020204" pitchFamily="66" charset="0"/>
            </a:endParaRPr>
          </a:p>
        </p:txBody>
      </p:sp>
      <p:sp>
        <p:nvSpPr>
          <p:cNvPr id="26628" name="文本框 1"/>
          <p:cNvSpPr txBox="1">
            <a:spLocks noChangeArrowheads="1"/>
          </p:cNvSpPr>
          <p:nvPr/>
        </p:nvSpPr>
        <p:spPr bwMode="auto">
          <a:xfrm>
            <a:off x="7019925" y="1484313"/>
            <a:ext cx="7921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40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endParaRPr lang="en-US" altLang="zh-CN" sz="44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629" name="文本框 5"/>
          <p:cNvSpPr txBox="1">
            <a:spLocks noChangeArrowheads="1"/>
          </p:cNvSpPr>
          <p:nvPr/>
        </p:nvSpPr>
        <p:spPr bwMode="auto">
          <a:xfrm>
            <a:off x="7416800" y="2022475"/>
            <a:ext cx="7921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40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endParaRPr lang="en-US" altLang="zh-CN" sz="44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630" name="文本框 6"/>
          <p:cNvSpPr txBox="1">
            <a:spLocks noChangeArrowheads="1"/>
          </p:cNvSpPr>
          <p:nvPr/>
        </p:nvSpPr>
        <p:spPr bwMode="auto">
          <a:xfrm>
            <a:off x="5508625" y="2636838"/>
            <a:ext cx="7921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40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endParaRPr lang="en-US" altLang="zh-CN" sz="44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631" name="文本框 7"/>
          <p:cNvSpPr txBox="1">
            <a:spLocks noChangeArrowheads="1"/>
          </p:cNvSpPr>
          <p:nvPr/>
        </p:nvSpPr>
        <p:spPr bwMode="auto">
          <a:xfrm>
            <a:off x="6800850" y="3152775"/>
            <a:ext cx="7921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40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endParaRPr lang="en-US" altLang="zh-CN" sz="44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632" name="文本框 8"/>
          <p:cNvSpPr txBox="1">
            <a:spLocks noChangeArrowheads="1"/>
          </p:cNvSpPr>
          <p:nvPr/>
        </p:nvSpPr>
        <p:spPr bwMode="auto">
          <a:xfrm>
            <a:off x="2339975" y="4221163"/>
            <a:ext cx="7921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40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endParaRPr lang="en-US" altLang="zh-CN" sz="44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633" name="TextBox 9"/>
          <p:cNvSpPr txBox="1">
            <a:spLocks noChangeArrowheads="1"/>
          </p:cNvSpPr>
          <p:nvPr/>
        </p:nvSpPr>
        <p:spPr bwMode="auto">
          <a:xfrm>
            <a:off x="5795963" y="5805488"/>
            <a:ext cx="259238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altLang="zh-CN"/>
          </a:p>
          <a:p>
            <a:pPr>
              <a:buFont typeface="Arial" panose="020B0604020202020204" pitchFamily="34" charset="0"/>
              <a:buNone/>
            </a:pPr>
            <a:endParaRPr lang="en-US" altLang="zh-CN"/>
          </a:p>
        </p:txBody>
      </p:sp>
      <p:sp>
        <p:nvSpPr>
          <p:cNvPr id="26634" name="文本框 7"/>
          <p:cNvSpPr txBox="1">
            <a:spLocks noChangeArrowheads="1"/>
          </p:cNvSpPr>
          <p:nvPr/>
        </p:nvSpPr>
        <p:spPr bwMode="auto">
          <a:xfrm>
            <a:off x="7667625" y="4797425"/>
            <a:ext cx="7921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40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endParaRPr lang="en-US" altLang="zh-CN" sz="44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26629" grpId="0" autoUpdateAnimBg="0"/>
      <p:bldP spid="26630" grpId="0" autoUpdateAnimBg="0"/>
      <p:bldP spid="26631" grpId="0" autoUpdateAnimBg="0"/>
      <p:bldP spid="26632" grpId="0" autoUpdateAnimBg="0"/>
      <p:bldP spid="266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8"/>
          <p:cNvSpPr txBox="1">
            <a:spLocks noChangeArrowheads="1"/>
          </p:cNvSpPr>
          <p:nvPr/>
        </p:nvSpPr>
        <p:spPr bwMode="auto">
          <a:xfrm>
            <a:off x="642938" y="357188"/>
            <a:ext cx="8175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9900FF"/>
                </a:solidFill>
                <a:latin typeface="Comic Sans MS" panose="030F0702030302020204" pitchFamily="66" charset="0"/>
              </a:rPr>
              <a:t>Janet:             I  have some         , Mum ?             </a:t>
            </a:r>
          </a:p>
        </p:txBody>
      </p: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614363" y="1214438"/>
            <a:ext cx="8529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</a:rPr>
              <a:t>  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Mum:</a:t>
            </a:r>
          </a:p>
        </p:txBody>
      </p:sp>
      <p:sp>
        <p:nvSpPr>
          <p:cNvPr id="29700" name="Text Box 8"/>
          <p:cNvSpPr txBox="1">
            <a:spLocks noChangeArrowheads="1"/>
          </p:cNvSpPr>
          <p:nvPr/>
        </p:nvSpPr>
        <p:spPr bwMode="auto">
          <a:xfrm>
            <a:off x="714375" y="2714625"/>
            <a:ext cx="8229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Janet: OK. Mum. Apples             good        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            us.  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                 </a:t>
            </a:r>
          </a:p>
        </p:txBody>
      </p:sp>
      <p:sp>
        <p:nvSpPr>
          <p:cNvPr id="29701" name="Text Box 8"/>
          <p:cNvSpPr txBox="1">
            <a:spLocks noChangeArrowheads="1"/>
          </p:cNvSpPr>
          <p:nvPr/>
        </p:nvSpPr>
        <p:spPr bwMode="auto">
          <a:xfrm>
            <a:off x="571500" y="3643313"/>
            <a:ext cx="83693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</a:rPr>
              <a:t>  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Mum: </a:t>
            </a:r>
            <a:r>
              <a:rPr lang="en-US" altLang="zh-CN" sz="3200">
                <a:solidFill>
                  <a:srgbClr val="9900FF"/>
                </a:solidFill>
                <a:latin typeface="Comic Sans MS" panose="030F0702030302020204" pitchFamily="66" charset="0"/>
              </a:rPr>
              <a:t> 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Let’s         six apples, two         you,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            two          dad and two for        .</a:t>
            </a: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0" y="4929188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</a:rPr>
              <a:t>  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Janet:  And some grapes,        .  I        grapes.      </a:t>
            </a:r>
          </a:p>
        </p:txBody>
      </p:sp>
      <p:sp>
        <p:nvSpPr>
          <p:cNvPr id="29703" name="Line 13"/>
          <p:cNvSpPr>
            <a:spLocks noChangeShapeType="1"/>
          </p:cNvSpPr>
          <p:nvPr/>
        </p:nvSpPr>
        <p:spPr bwMode="auto">
          <a:xfrm>
            <a:off x="2214563" y="92868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4" name="Line 14"/>
          <p:cNvSpPr>
            <a:spLocks noChangeShapeType="1"/>
          </p:cNvSpPr>
          <p:nvPr/>
        </p:nvSpPr>
        <p:spPr bwMode="auto">
          <a:xfrm>
            <a:off x="6072188" y="928688"/>
            <a:ext cx="1000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5" name="Line 17"/>
          <p:cNvSpPr>
            <a:spLocks noChangeShapeType="1"/>
          </p:cNvSpPr>
          <p:nvPr/>
        </p:nvSpPr>
        <p:spPr bwMode="auto">
          <a:xfrm>
            <a:off x="2071688" y="1785938"/>
            <a:ext cx="178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6" name="Line 18"/>
          <p:cNvSpPr>
            <a:spLocks noChangeShapeType="1"/>
          </p:cNvSpPr>
          <p:nvPr/>
        </p:nvSpPr>
        <p:spPr bwMode="auto">
          <a:xfrm>
            <a:off x="4071938" y="1785938"/>
            <a:ext cx="1285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7" name="Line 19"/>
          <p:cNvSpPr>
            <a:spLocks noChangeShapeType="1"/>
          </p:cNvSpPr>
          <p:nvPr/>
        </p:nvSpPr>
        <p:spPr bwMode="auto">
          <a:xfrm>
            <a:off x="2071688" y="257175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8" name="Line 20"/>
          <p:cNvSpPr>
            <a:spLocks noChangeShapeType="1"/>
          </p:cNvSpPr>
          <p:nvPr/>
        </p:nvSpPr>
        <p:spPr bwMode="auto">
          <a:xfrm>
            <a:off x="5357813" y="3286125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9" name="Line 21"/>
          <p:cNvSpPr>
            <a:spLocks noChangeShapeType="1"/>
          </p:cNvSpPr>
          <p:nvPr/>
        </p:nvSpPr>
        <p:spPr bwMode="auto">
          <a:xfrm>
            <a:off x="7786688" y="32861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0" name="Line 23"/>
          <p:cNvSpPr>
            <a:spLocks noChangeShapeType="1"/>
          </p:cNvSpPr>
          <p:nvPr/>
        </p:nvSpPr>
        <p:spPr bwMode="auto">
          <a:xfrm>
            <a:off x="3214688" y="4143375"/>
            <a:ext cx="64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1" name="Line 24"/>
          <p:cNvSpPr>
            <a:spLocks noChangeShapeType="1"/>
          </p:cNvSpPr>
          <p:nvPr/>
        </p:nvSpPr>
        <p:spPr bwMode="auto">
          <a:xfrm>
            <a:off x="5286375" y="5500688"/>
            <a:ext cx="785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2" name="Text Box 26"/>
          <p:cNvSpPr txBox="1">
            <a:spLocks noChangeArrowheads="1"/>
          </p:cNvSpPr>
          <p:nvPr/>
        </p:nvSpPr>
        <p:spPr bwMode="auto">
          <a:xfrm>
            <a:off x="5929313" y="428625"/>
            <a:ext cx="14398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fruit</a:t>
            </a:r>
          </a:p>
        </p:txBody>
      </p:sp>
      <p:sp>
        <p:nvSpPr>
          <p:cNvPr id="29713" name="Text Box 27"/>
          <p:cNvSpPr txBox="1">
            <a:spLocks noChangeArrowheads="1"/>
          </p:cNvSpPr>
          <p:nvPr/>
        </p:nvSpPr>
        <p:spPr bwMode="auto">
          <a:xfrm>
            <a:off x="2286000" y="428625"/>
            <a:ext cx="1008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Can</a:t>
            </a:r>
          </a:p>
        </p:txBody>
      </p:sp>
      <p:sp>
        <p:nvSpPr>
          <p:cNvPr id="29714" name="Text Box 29"/>
          <p:cNvSpPr txBox="1">
            <a:spLocks noChangeArrowheads="1"/>
          </p:cNvSpPr>
          <p:nvPr/>
        </p:nvSpPr>
        <p:spPr bwMode="auto">
          <a:xfrm>
            <a:off x="2000250" y="1214438"/>
            <a:ext cx="2071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Of course.</a:t>
            </a:r>
          </a:p>
        </p:txBody>
      </p:sp>
      <p:sp>
        <p:nvSpPr>
          <p:cNvPr id="29715" name="Text Box 30"/>
          <p:cNvSpPr txBox="1">
            <a:spLocks noChangeArrowheads="1"/>
          </p:cNvSpPr>
          <p:nvPr/>
        </p:nvSpPr>
        <p:spPr bwMode="auto">
          <a:xfrm>
            <a:off x="4000500" y="1285875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What</a:t>
            </a:r>
          </a:p>
        </p:txBody>
      </p:sp>
      <p:sp>
        <p:nvSpPr>
          <p:cNvPr id="29716" name="Text Box 31"/>
          <p:cNvSpPr txBox="1">
            <a:spLocks noChangeArrowheads="1"/>
          </p:cNvSpPr>
          <p:nvPr/>
        </p:nvSpPr>
        <p:spPr bwMode="auto">
          <a:xfrm>
            <a:off x="2071688" y="2000250"/>
            <a:ext cx="14398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Some</a:t>
            </a:r>
          </a:p>
        </p:txBody>
      </p:sp>
      <p:sp>
        <p:nvSpPr>
          <p:cNvPr id="29717" name="Text Box 32"/>
          <p:cNvSpPr txBox="1">
            <a:spLocks noChangeArrowheads="1"/>
          </p:cNvSpPr>
          <p:nvPr/>
        </p:nvSpPr>
        <p:spPr bwMode="auto">
          <a:xfrm>
            <a:off x="5429250" y="2714625"/>
            <a:ext cx="928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</a:p>
        </p:txBody>
      </p:sp>
      <p:sp>
        <p:nvSpPr>
          <p:cNvPr id="29718" name="Text Box 33"/>
          <p:cNvSpPr txBox="1">
            <a:spLocks noChangeArrowheads="1"/>
          </p:cNvSpPr>
          <p:nvPr/>
        </p:nvSpPr>
        <p:spPr bwMode="auto">
          <a:xfrm>
            <a:off x="7786688" y="2714625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</a:p>
        </p:txBody>
      </p:sp>
      <p:sp>
        <p:nvSpPr>
          <p:cNvPr id="29719" name="Text Box 35"/>
          <p:cNvSpPr txBox="1">
            <a:spLocks noChangeArrowheads="1"/>
          </p:cNvSpPr>
          <p:nvPr/>
        </p:nvSpPr>
        <p:spPr bwMode="auto">
          <a:xfrm>
            <a:off x="3143250" y="3643313"/>
            <a:ext cx="857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get</a:t>
            </a:r>
          </a:p>
        </p:txBody>
      </p:sp>
      <p:sp>
        <p:nvSpPr>
          <p:cNvPr id="29720" name="Text Box 36"/>
          <p:cNvSpPr txBox="1">
            <a:spLocks noChangeArrowheads="1"/>
          </p:cNvSpPr>
          <p:nvPr/>
        </p:nvSpPr>
        <p:spPr bwMode="auto">
          <a:xfrm>
            <a:off x="5143500" y="5000625"/>
            <a:ext cx="1439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too</a:t>
            </a:r>
          </a:p>
        </p:txBody>
      </p:sp>
      <p:sp>
        <p:nvSpPr>
          <p:cNvPr id="29721" name="TextBox 30"/>
          <p:cNvSpPr txBox="1">
            <a:spLocks noChangeArrowheads="1"/>
          </p:cNvSpPr>
          <p:nvPr/>
        </p:nvSpPr>
        <p:spPr bwMode="auto">
          <a:xfrm>
            <a:off x="5429250" y="1285875"/>
            <a:ext cx="371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fruit  do you like ?</a:t>
            </a:r>
            <a:endParaRPr lang="en-US" altLang="zh-CN" sz="3200">
              <a:solidFill>
                <a:srgbClr val="99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9722" name="TextBox 31"/>
          <p:cNvSpPr txBox="1">
            <a:spLocks noChangeArrowheads="1"/>
          </p:cNvSpPr>
          <p:nvPr/>
        </p:nvSpPr>
        <p:spPr bwMode="auto">
          <a:xfrm>
            <a:off x="3214688" y="2000250"/>
            <a:ext cx="1643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apples ?</a:t>
            </a:r>
            <a:endParaRPr lang="en-US" altLang="zh-CN" sz="3200">
              <a:solidFill>
                <a:srgbClr val="99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9723" name="Text Box 33"/>
          <p:cNvSpPr txBox="1">
            <a:spLocks noChangeArrowheads="1"/>
          </p:cNvSpPr>
          <p:nvPr/>
        </p:nvSpPr>
        <p:spPr bwMode="auto">
          <a:xfrm>
            <a:off x="7000875" y="3643313"/>
            <a:ext cx="1008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</a:p>
        </p:txBody>
      </p:sp>
      <p:sp>
        <p:nvSpPr>
          <p:cNvPr id="29724" name="Line 21"/>
          <p:cNvSpPr>
            <a:spLocks noChangeShapeType="1"/>
          </p:cNvSpPr>
          <p:nvPr/>
        </p:nvSpPr>
        <p:spPr bwMode="auto">
          <a:xfrm>
            <a:off x="7000875" y="41433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5" name="Line 21"/>
          <p:cNvSpPr>
            <a:spLocks noChangeShapeType="1"/>
          </p:cNvSpPr>
          <p:nvPr/>
        </p:nvSpPr>
        <p:spPr bwMode="auto">
          <a:xfrm>
            <a:off x="2857500" y="47148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6" name="Text Box 33"/>
          <p:cNvSpPr txBox="1">
            <a:spLocks noChangeArrowheads="1"/>
          </p:cNvSpPr>
          <p:nvPr/>
        </p:nvSpPr>
        <p:spPr bwMode="auto">
          <a:xfrm>
            <a:off x="2928938" y="4214813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</a:p>
        </p:txBody>
      </p:sp>
      <p:sp>
        <p:nvSpPr>
          <p:cNvPr id="29727" name="Line 21"/>
          <p:cNvSpPr>
            <a:spLocks noChangeShapeType="1"/>
          </p:cNvSpPr>
          <p:nvPr/>
        </p:nvSpPr>
        <p:spPr bwMode="auto">
          <a:xfrm>
            <a:off x="7072313" y="46434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8" name="Text Box 33"/>
          <p:cNvSpPr txBox="1">
            <a:spLocks noChangeArrowheads="1"/>
          </p:cNvSpPr>
          <p:nvPr/>
        </p:nvSpPr>
        <p:spPr bwMode="auto">
          <a:xfrm>
            <a:off x="7072313" y="4143375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me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6732588" y="4941888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like</a:t>
            </a:r>
          </a:p>
        </p:txBody>
      </p:sp>
      <p:sp>
        <p:nvSpPr>
          <p:cNvPr id="29730" name="Line 24"/>
          <p:cNvSpPr>
            <a:spLocks noChangeShapeType="1"/>
          </p:cNvSpPr>
          <p:nvPr/>
        </p:nvSpPr>
        <p:spPr bwMode="auto">
          <a:xfrm>
            <a:off x="6715125" y="5429250"/>
            <a:ext cx="785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31" name="Text Box 8"/>
          <p:cNvSpPr txBox="1">
            <a:spLocks noChangeArrowheads="1"/>
          </p:cNvSpPr>
          <p:nvPr/>
        </p:nvSpPr>
        <p:spPr bwMode="auto">
          <a:xfrm>
            <a:off x="214313" y="55721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</a:rPr>
              <a:t>  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Mum: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1835150" y="5589588"/>
            <a:ext cx="1441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OK.</a:t>
            </a:r>
          </a:p>
        </p:txBody>
      </p:sp>
      <p:sp>
        <p:nvSpPr>
          <p:cNvPr id="29733" name="Line 24"/>
          <p:cNvSpPr>
            <a:spLocks noChangeShapeType="1"/>
          </p:cNvSpPr>
          <p:nvPr/>
        </p:nvSpPr>
        <p:spPr bwMode="auto">
          <a:xfrm>
            <a:off x="1857375" y="6072188"/>
            <a:ext cx="785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2" grpId="0" autoUpdateAnimBg="0"/>
      <p:bldP spid="29713" grpId="0" autoUpdateAnimBg="0"/>
      <p:bldP spid="29714" grpId="0" autoUpdateAnimBg="0"/>
      <p:bldP spid="29715" grpId="0" autoUpdateAnimBg="0"/>
      <p:bldP spid="29716" grpId="0" autoUpdateAnimBg="0"/>
      <p:bldP spid="29717" grpId="0" autoUpdateAnimBg="0"/>
      <p:bldP spid="29718" grpId="0" autoUpdateAnimBg="0"/>
      <p:bldP spid="29719" grpId="0" autoUpdateAnimBg="0"/>
      <p:bldP spid="29720" grpId="0" autoUpdateAnimBg="0"/>
      <p:bldP spid="29723" grpId="0" autoUpdateAnimBg="0"/>
      <p:bldP spid="29726" grpId="0" autoUpdateAnimBg="0"/>
      <p:bldP spid="29728" grpId="0" autoUpdateAnimBg="0"/>
      <p:bldP spid="29729" grpId="0" autoUpdateAnimBg="0"/>
      <p:bldP spid="2973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8"/>
          <p:cNvSpPr txBox="1">
            <a:spLocks noChangeArrowheads="1"/>
          </p:cNvSpPr>
          <p:nvPr/>
        </p:nvSpPr>
        <p:spPr bwMode="auto">
          <a:xfrm>
            <a:off x="642938" y="357188"/>
            <a:ext cx="8175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Janet:  </a:t>
            </a:r>
            <a:r>
              <a:rPr lang="en-US" altLang="zh-CN" sz="3200">
                <a:solidFill>
                  <a:srgbClr val="9900FF"/>
                </a:solidFill>
                <a:latin typeface="Comic Sans MS" panose="030F0702030302020204" pitchFamily="66" charset="0"/>
              </a:rPr>
              <a:t>Can 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I  have </a:t>
            </a:r>
            <a:r>
              <a:rPr lang="en-US" altLang="zh-CN" sz="3200">
                <a:solidFill>
                  <a:srgbClr val="9900FF"/>
                </a:solidFill>
                <a:latin typeface="Comic Sans MS" panose="030F0702030302020204" pitchFamily="66" charset="0"/>
              </a:rPr>
              <a:t>________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, Mum ?             </a:t>
            </a:r>
          </a:p>
        </p:txBody>
      </p:sp>
      <p:sp>
        <p:nvSpPr>
          <p:cNvPr id="31747" name="Text Box 8"/>
          <p:cNvSpPr txBox="1">
            <a:spLocks noChangeArrowheads="1"/>
          </p:cNvSpPr>
          <p:nvPr/>
        </p:nvSpPr>
        <p:spPr bwMode="auto">
          <a:xfrm>
            <a:off x="614363" y="1214438"/>
            <a:ext cx="8529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</a:rPr>
              <a:t>  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Mum:</a:t>
            </a:r>
          </a:p>
        </p:txBody>
      </p:sp>
      <p:sp>
        <p:nvSpPr>
          <p:cNvPr id="31748" name="Text Box 8"/>
          <p:cNvSpPr txBox="1">
            <a:spLocks noChangeArrowheads="1"/>
          </p:cNvSpPr>
          <p:nvPr/>
        </p:nvSpPr>
        <p:spPr bwMode="auto">
          <a:xfrm>
            <a:off x="714375" y="2714625"/>
            <a:ext cx="85725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Janet: OK. Mum. Apples </a:t>
            </a:r>
            <a:r>
              <a:rPr lang="en-US" altLang="zh-CN" sz="3200">
                <a:solidFill>
                  <a:srgbClr val="9900FF"/>
                </a:solidFill>
                <a:latin typeface="Comic Sans MS" panose="030F0702030302020204" pitchFamily="66" charset="0"/>
              </a:rPr>
              <a:t>are ________.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       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            .  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                 </a:t>
            </a:r>
          </a:p>
        </p:txBody>
      </p:sp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571500" y="3643313"/>
            <a:ext cx="79676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</a:rPr>
              <a:t>  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Mum: </a:t>
            </a:r>
            <a:r>
              <a:rPr lang="en-US" altLang="zh-CN" sz="3200">
                <a:solidFill>
                  <a:srgbClr val="9900FF"/>
                </a:solidFill>
                <a:latin typeface="Comic Sans MS" panose="030F0702030302020204" pitchFamily="66" charset="0"/>
              </a:rPr>
              <a:t> 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Let’s </a:t>
            </a:r>
            <a:r>
              <a:rPr lang="en-US" altLang="zh-CN" sz="3200">
                <a:solidFill>
                  <a:srgbClr val="9900FF"/>
                </a:solidFill>
                <a:latin typeface="Comic Sans MS" panose="030F0702030302020204" pitchFamily="66" charset="0"/>
              </a:rPr>
              <a:t>get _______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 , </a:t>
            </a:r>
            <a:r>
              <a:rPr lang="en-US" altLang="zh-CN" sz="3200">
                <a:solidFill>
                  <a:srgbClr val="9900FF"/>
                </a:solidFill>
                <a:latin typeface="Comic Sans MS" panose="030F0702030302020204" pitchFamily="66" charset="0"/>
              </a:rPr>
              <a:t>___ for 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you,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            two          dad and two for        .</a:t>
            </a:r>
          </a:p>
        </p:txBody>
      </p:sp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0" y="4929188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</a:rPr>
              <a:t>  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Janet:  And some </a:t>
            </a:r>
            <a:r>
              <a:rPr lang="en-US" altLang="zh-CN" sz="3200">
                <a:solidFill>
                  <a:srgbClr val="9900FF"/>
                </a:solidFill>
                <a:latin typeface="Comic Sans MS" panose="030F0702030302020204" pitchFamily="66" charset="0"/>
              </a:rPr>
              <a:t>_____, too.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  I </a:t>
            </a:r>
            <a:r>
              <a:rPr lang="en-US" altLang="zh-CN" sz="3200">
                <a:solidFill>
                  <a:srgbClr val="9900FF"/>
                </a:solidFill>
                <a:latin typeface="Comic Sans MS" panose="030F0702030302020204" pitchFamily="66" charset="0"/>
              </a:rPr>
              <a:t>like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200">
                <a:solidFill>
                  <a:srgbClr val="9900FF"/>
                </a:solidFill>
                <a:latin typeface="Comic Sans MS" panose="030F0702030302020204" pitchFamily="66" charset="0"/>
              </a:rPr>
              <a:t>_____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      .      </a:t>
            </a:r>
          </a:p>
        </p:txBody>
      </p:sp>
      <p:sp>
        <p:nvSpPr>
          <p:cNvPr id="31751" name="Line 17"/>
          <p:cNvSpPr>
            <a:spLocks noChangeShapeType="1"/>
          </p:cNvSpPr>
          <p:nvPr/>
        </p:nvSpPr>
        <p:spPr bwMode="auto">
          <a:xfrm>
            <a:off x="2071688" y="1785938"/>
            <a:ext cx="178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2" name="Line 18"/>
          <p:cNvSpPr>
            <a:spLocks noChangeShapeType="1"/>
          </p:cNvSpPr>
          <p:nvPr/>
        </p:nvSpPr>
        <p:spPr bwMode="auto">
          <a:xfrm>
            <a:off x="4071938" y="1785938"/>
            <a:ext cx="1285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3" name="Text Box 26"/>
          <p:cNvSpPr txBox="1">
            <a:spLocks noChangeArrowheads="1"/>
          </p:cNvSpPr>
          <p:nvPr/>
        </p:nvSpPr>
        <p:spPr bwMode="auto">
          <a:xfrm>
            <a:off x="4427538" y="404813"/>
            <a:ext cx="20272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Comic Sans MS" panose="030F0702030302020204" pitchFamily="66" charset="0"/>
              </a:rPr>
              <a:t>some </a:t>
            </a: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fruit</a:t>
            </a:r>
          </a:p>
        </p:txBody>
      </p:sp>
      <p:sp>
        <p:nvSpPr>
          <p:cNvPr id="31754" name="Text Box 29"/>
          <p:cNvSpPr txBox="1">
            <a:spLocks noChangeArrowheads="1"/>
          </p:cNvSpPr>
          <p:nvPr/>
        </p:nvSpPr>
        <p:spPr bwMode="auto">
          <a:xfrm>
            <a:off x="2000250" y="1214438"/>
            <a:ext cx="2071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Of course.</a:t>
            </a:r>
          </a:p>
        </p:txBody>
      </p:sp>
      <p:sp>
        <p:nvSpPr>
          <p:cNvPr id="31755" name="Text Box 30"/>
          <p:cNvSpPr txBox="1">
            <a:spLocks noChangeArrowheads="1"/>
          </p:cNvSpPr>
          <p:nvPr/>
        </p:nvSpPr>
        <p:spPr bwMode="auto">
          <a:xfrm>
            <a:off x="4000500" y="1285875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What</a:t>
            </a:r>
          </a:p>
        </p:txBody>
      </p:sp>
      <p:sp>
        <p:nvSpPr>
          <p:cNvPr id="31756" name="Text Box 31"/>
          <p:cNvSpPr txBox="1">
            <a:spLocks noChangeArrowheads="1"/>
          </p:cNvSpPr>
          <p:nvPr/>
        </p:nvSpPr>
        <p:spPr bwMode="auto">
          <a:xfrm>
            <a:off x="3348038" y="1989138"/>
            <a:ext cx="14398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Comic Sans MS" panose="030F0702030302020204" pitchFamily="66" charset="0"/>
              </a:rPr>
              <a:t>apples</a:t>
            </a:r>
          </a:p>
        </p:txBody>
      </p:sp>
      <p:sp>
        <p:nvSpPr>
          <p:cNvPr id="31757" name="Text Box 33"/>
          <p:cNvSpPr txBox="1">
            <a:spLocks noChangeArrowheads="1"/>
          </p:cNvSpPr>
          <p:nvPr/>
        </p:nvSpPr>
        <p:spPr bwMode="auto">
          <a:xfrm>
            <a:off x="6156325" y="2709863"/>
            <a:ext cx="20875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Comic Sans MS" panose="030F0702030302020204" pitchFamily="66" charset="0"/>
              </a:rPr>
              <a:t>good </a:t>
            </a: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  <a:r>
              <a:rPr lang="en-US" altLang="zh-CN" sz="2800">
                <a:solidFill>
                  <a:srgbClr val="FF0000"/>
                </a:solidFill>
                <a:latin typeface="Comic Sans MS" panose="030F0702030302020204" pitchFamily="66" charset="0"/>
              </a:rPr>
              <a:t> us</a:t>
            </a:r>
            <a:endParaRPr lang="en-US" sz="2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758" name="Text Box 35"/>
          <p:cNvSpPr txBox="1">
            <a:spLocks noChangeArrowheads="1"/>
          </p:cNvSpPr>
          <p:nvPr/>
        </p:nvSpPr>
        <p:spPr bwMode="auto">
          <a:xfrm>
            <a:off x="3924300" y="3644900"/>
            <a:ext cx="2160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Comic Sans MS" panose="030F0702030302020204" pitchFamily="66" charset="0"/>
              </a:rPr>
              <a:t>six apples</a:t>
            </a:r>
            <a:endParaRPr lang="en-US" sz="2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759" name="Text Box 36"/>
          <p:cNvSpPr txBox="1">
            <a:spLocks noChangeArrowheads="1"/>
          </p:cNvSpPr>
          <p:nvPr/>
        </p:nvSpPr>
        <p:spPr bwMode="auto">
          <a:xfrm>
            <a:off x="3779838" y="4941888"/>
            <a:ext cx="14398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Comic Sans MS" panose="030F0702030302020204" pitchFamily="66" charset="0"/>
              </a:rPr>
              <a:t>grapes</a:t>
            </a:r>
          </a:p>
        </p:txBody>
      </p:sp>
      <p:sp>
        <p:nvSpPr>
          <p:cNvPr id="31760" name="TextBox 30"/>
          <p:cNvSpPr txBox="1">
            <a:spLocks noChangeArrowheads="1"/>
          </p:cNvSpPr>
          <p:nvPr/>
        </p:nvSpPr>
        <p:spPr bwMode="auto">
          <a:xfrm>
            <a:off x="5429250" y="1285875"/>
            <a:ext cx="371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fruit  do you like ?</a:t>
            </a:r>
            <a:endParaRPr lang="en-US" altLang="zh-CN" sz="3200">
              <a:solidFill>
                <a:srgbClr val="99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761" name="TextBox 31"/>
          <p:cNvSpPr txBox="1">
            <a:spLocks noChangeArrowheads="1"/>
          </p:cNvSpPr>
          <p:nvPr/>
        </p:nvSpPr>
        <p:spPr bwMode="auto">
          <a:xfrm>
            <a:off x="2052638" y="1989138"/>
            <a:ext cx="31543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9900FF"/>
                </a:solidFill>
                <a:latin typeface="Comic Sans MS" panose="030F0702030302020204" pitchFamily="66" charset="0"/>
              </a:rPr>
              <a:t>Some _____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?</a:t>
            </a:r>
            <a:endParaRPr lang="en-US" altLang="zh-CN" sz="3200">
              <a:solidFill>
                <a:srgbClr val="99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762" name="Text Box 33"/>
          <p:cNvSpPr txBox="1">
            <a:spLocks noChangeArrowheads="1"/>
          </p:cNvSpPr>
          <p:nvPr/>
        </p:nvSpPr>
        <p:spPr bwMode="auto">
          <a:xfrm>
            <a:off x="6011863" y="3644900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Comic Sans MS" panose="030F0702030302020204" pitchFamily="66" charset="0"/>
              </a:rPr>
              <a:t>two</a:t>
            </a:r>
          </a:p>
        </p:txBody>
      </p:sp>
      <p:sp>
        <p:nvSpPr>
          <p:cNvPr id="31763" name="Line 21"/>
          <p:cNvSpPr>
            <a:spLocks noChangeShapeType="1"/>
          </p:cNvSpPr>
          <p:nvPr/>
        </p:nvSpPr>
        <p:spPr bwMode="auto">
          <a:xfrm>
            <a:off x="7000875" y="41433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4" name="Line 21"/>
          <p:cNvSpPr>
            <a:spLocks noChangeShapeType="1"/>
          </p:cNvSpPr>
          <p:nvPr/>
        </p:nvSpPr>
        <p:spPr bwMode="auto">
          <a:xfrm>
            <a:off x="2857500" y="47148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5" name="Text Box 33"/>
          <p:cNvSpPr txBox="1">
            <a:spLocks noChangeArrowheads="1"/>
          </p:cNvSpPr>
          <p:nvPr/>
        </p:nvSpPr>
        <p:spPr bwMode="auto">
          <a:xfrm>
            <a:off x="2928938" y="4214813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</a:p>
        </p:txBody>
      </p:sp>
      <p:sp>
        <p:nvSpPr>
          <p:cNvPr id="31766" name="Line 21"/>
          <p:cNvSpPr>
            <a:spLocks noChangeShapeType="1"/>
          </p:cNvSpPr>
          <p:nvPr/>
        </p:nvSpPr>
        <p:spPr bwMode="auto">
          <a:xfrm>
            <a:off x="7072313" y="46434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7" name="Text Box 33"/>
          <p:cNvSpPr txBox="1">
            <a:spLocks noChangeArrowheads="1"/>
          </p:cNvSpPr>
          <p:nvPr/>
        </p:nvSpPr>
        <p:spPr bwMode="auto">
          <a:xfrm>
            <a:off x="7072313" y="4143375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me</a:t>
            </a:r>
          </a:p>
        </p:txBody>
      </p:sp>
      <p:sp>
        <p:nvSpPr>
          <p:cNvPr id="31768" name="Text Box 33"/>
          <p:cNvSpPr txBox="1">
            <a:spLocks noChangeArrowheads="1"/>
          </p:cNvSpPr>
          <p:nvPr/>
        </p:nvSpPr>
        <p:spPr bwMode="auto">
          <a:xfrm>
            <a:off x="7235825" y="4941888"/>
            <a:ext cx="14414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Comic Sans MS" panose="030F0702030302020204" pitchFamily="66" charset="0"/>
              </a:rPr>
              <a:t>grapes. </a:t>
            </a:r>
          </a:p>
        </p:txBody>
      </p:sp>
      <p:sp>
        <p:nvSpPr>
          <p:cNvPr id="31769" name="Text Box 8"/>
          <p:cNvSpPr txBox="1">
            <a:spLocks noChangeArrowheads="1"/>
          </p:cNvSpPr>
          <p:nvPr/>
        </p:nvSpPr>
        <p:spPr bwMode="auto">
          <a:xfrm>
            <a:off x="214313" y="55721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 typeface="Arial" panose="020B0604020202020204" pitchFamily="34" charset="0"/>
              <a:buNone/>
            </a:pPr>
            <a:r>
              <a:rPr lang="en-US" sz="3200">
                <a:solidFill>
                  <a:srgbClr val="9900FF"/>
                </a:solidFill>
              </a:rPr>
              <a:t>  </a:t>
            </a:r>
            <a:r>
              <a:rPr lang="en-US" sz="3200">
                <a:solidFill>
                  <a:srgbClr val="9900FF"/>
                </a:solidFill>
                <a:latin typeface="Comic Sans MS" panose="030F0702030302020204" pitchFamily="66" charset="0"/>
              </a:rPr>
              <a:t>Mum:</a:t>
            </a:r>
          </a:p>
        </p:txBody>
      </p:sp>
      <p:sp>
        <p:nvSpPr>
          <p:cNvPr id="31770" name="Text Box 36"/>
          <p:cNvSpPr txBox="1">
            <a:spLocks noChangeArrowheads="1"/>
          </p:cNvSpPr>
          <p:nvPr/>
        </p:nvSpPr>
        <p:spPr bwMode="auto">
          <a:xfrm>
            <a:off x="1835150" y="5589588"/>
            <a:ext cx="1441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OK.</a:t>
            </a:r>
          </a:p>
        </p:txBody>
      </p:sp>
      <p:sp>
        <p:nvSpPr>
          <p:cNvPr id="31771" name="Line 24"/>
          <p:cNvSpPr>
            <a:spLocks noChangeShapeType="1"/>
          </p:cNvSpPr>
          <p:nvPr/>
        </p:nvSpPr>
        <p:spPr bwMode="auto">
          <a:xfrm>
            <a:off x="1857375" y="6072188"/>
            <a:ext cx="785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72" name="TextBox 40"/>
          <p:cNvSpPr txBox="1">
            <a:spLocks noChangeArrowheads="1"/>
          </p:cNvSpPr>
          <p:nvPr/>
        </p:nvSpPr>
        <p:spPr bwMode="auto">
          <a:xfrm>
            <a:off x="3419475" y="6094413"/>
            <a:ext cx="396081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/>
              <a:t>口头完成挖空练习，帮助记忆和复习本课内容。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utoUpdateAnimBg="0"/>
      <p:bldP spid="31754" grpId="0" autoUpdateAnimBg="0"/>
      <p:bldP spid="31755" grpId="0" autoUpdateAnimBg="0"/>
      <p:bldP spid="31756" grpId="0" autoUpdateAnimBg="0"/>
      <p:bldP spid="31757" grpId="0" autoUpdateAnimBg="0"/>
      <p:bldP spid="31758" grpId="0" autoUpdateAnimBg="0"/>
      <p:bldP spid="31759" grpId="0" autoUpdateAnimBg="0"/>
      <p:bldP spid="31762" grpId="0" autoUpdateAnimBg="0"/>
      <p:bldP spid="31765" grpId="0" autoUpdateAnimBg="0"/>
      <p:bldP spid="31767" grpId="0" autoUpdateAnimBg="0"/>
      <p:bldP spid="31768" grpId="0" autoUpdateAnimBg="0"/>
      <p:bldP spid="3177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10" name="Group 18"/>
          <p:cNvGrpSpPr/>
          <p:nvPr/>
        </p:nvGrpSpPr>
        <p:grpSpPr bwMode="auto">
          <a:xfrm>
            <a:off x="214313" y="928688"/>
            <a:ext cx="1428750" cy="1214437"/>
            <a:chOff x="0" y="0"/>
            <a:chExt cx="5486400" cy="4619625"/>
          </a:xfrm>
        </p:grpSpPr>
        <p:sp>
          <p:nvSpPr>
            <p:cNvPr id="33811" name="椭圆 19"/>
            <p:cNvSpPr>
              <a:spLocks noChangeArrowheads="1"/>
            </p:cNvSpPr>
            <p:nvPr/>
          </p:nvSpPr>
          <p:spPr bwMode="auto">
            <a:xfrm>
              <a:off x="3814770" y="1738309"/>
              <a:ext cx="785818" cy="5715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33812" name="Group 20"/>
            <p:cNvGrpSpPr/>
            <p:nvPr/>
          </p:nvGrpSpPr>
          <p:grpSpPr bwMode="auto">
            <a:xfrm>
              <a:off x="0" y="0"/>
              <a:ext cx="5486400" cy="4619625"/>
              <a:chOff x="0" y="0"/>
              <a:chExt cx="5486400" cy="4619625"/>
            </a:xfrm>
          </p:grpSpPr>
          <p:sp>
            <p:nvSpPr>
              <p:cNvPr id="33813" name="矩形 21"/>
              <p:cNvSpPr>
                <a:spLocks noChangeArrowheads="1"/>
              </p:cNvSpPr>
              <p:nvPr/>
            </p:nvSpPr>
            <p:spPr bwMode="auto">
              <a:xfrm>
                <a:off x="2814638" y="1095367"/>
                <a:ext cx="785818" cy="428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pic>
            <p:nvPicPr>
              <p:cNvPr id="33814" name="图片 22" descr="幻灯片1_图层 1.jpg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486400" cy="4619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3815" name="矩形 28"/>
          <p:cNvSpPr>
            <a:spLocks noChangeArrowheads="1"/>
          </p:cNvSpPr>
          <p:nvPr/>
        </p:nvSpPr>
        <p:spPr bwMode="auto">
          <a:xfrm>
            <a:off x="1490663" y="1219200"/>
            <a:ext cx="4146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chemeClr val="accent1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Homework:</a:t>
            </a:r>
            <a:endParaRPr lang="en-US" altLang="zh-CN" sz="5400" b="1" dirty="0">
              <a:solidFill>
                <a:schemeClr val="accent1"/>
              </a:solidFill>
              <a:latin typeface="Curlz MT" panose="04040404050702020202" pitchFamily="82" charset="0"/>
              <a:sym typeface="Curlz MT" panose="04040404050702020202" pitchFamily="82" charset="0"/>
            </a:endParaRPr>
          </a:p>
        </p:txBody>
      </p:sp>
      <p:sp>
        <p:nvSpPr>
          <p:cNvPr id="33816" name="文本框 2"/>
          <p:cNvSpPr txBox="1">
            <a:spLocks noChangeArrowheads="1"/>
          </p:cNvSpPr>
          <p:nvPr/>
        </p:nvSpPr>
        <p:spPr bwMode="auto">
          <a:xfrm>
            <a:off x="611560" y="2447925"/>
            <a:ext cx="830148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800" dirty="0">
                <a:solidFill>
                  <a:srgbClr val="0070C0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4800" dirty="0">
                <a:solidFill>
                  <a:srgbClr val="0070C0"/>
                </a:solidFill>
                <a:latin typeface="宋体" panose="02010600030101010101" pitchFamily="2" charset="-122"/>
              </a:rPr>
              <a:t>抄写</a:t>
            </a:r>
            <a:r>
              <a:rPr lang="en-US" sz="4800" dirty="0">
                <a:solidFill>
                  <a:srgbClr val="0070C0"/>
                </a:solidFill>
                <a:latin typeface="宋体" panose="02010600030101010101" pitchFamily="2" charset="-122"/>
              </a:rPr>
              <a:t>Unit 8</a:t>
            </a:r>
            <a:r>
              <a:rPr lang="zh-CN" altLang="en-US" sz="4800" dirty="0">
                <a:solidFill>
                  <a:srgbClr val="0070C0"/>
                </a:solidFill>
                <a:latin typeface="宋体" panose="02010600030101010101" pitchFamily="2" charset="-122"/>
              </a:rPr>
              <a:t>单词一个一行。</a:t>
            </a:r>
            <a:endParaRPr lang="en-US" sz="4800" dirty="0">
              <a:solidFill>
                <a:srgbClr val="0070C0"/>
              </a:solidFill>
              <a:latin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4800" dirty="0">
                <a:solidFill>
                  <a:srgbClr val="0070C0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4800" dirty="0">
                <a:solidFill>
                  <a:srgbClr val="0070C0"/>
                </a:solidFill>
                <a:latin typeface="宋体" panose="02010600030101010101" pitchFamily="2" charset="-122"/>
              </a:rPr>
              <a:t>背诵</a:t>
            </a:r>
            <a:r>
              <a:rPr lang="en-US" sz="4800" dirty="0">
                <a:solidFill>
                  <a:srgbClr val="0070C0"/>
                </a:solidFill>
                <a:latin typeface="宋体" panose="02010600030101010101" pitchFamily="2" charset="-122"/>
              </a:rPr>
              <a:t>Unit 8</a:t>
            </a:r>
            <a:r>
              <a:rPr lang="zh-CN" altLang="en-US" sz="4800" dirty="0">
                <a:solidFill>
                  <a:srgbClr val="0070C0"/>
                </a:solidFill>
                <a:latin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820">
                                      <p:cBhvr>
                                        <p:cTn id="15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820">
                                      <p:cBhvr>
                                        <p:cTn id="17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WordArt 19">
            <a:hlinkClick r:id="rId3" action="ppaction://hlinkfile"/>
          </p:cNvPr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2207" y="236536"/>
            <a:ext cx="4625975" cy="104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214313" y="1285875"/>
            <a:ext cx="8929687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400" dirty="0">
                <a:solidFill>
                  <a:srgbClr val="6600CC"/>
                </a:solidFill>
                <a:latin typeface="Comic Sans MS" panose="030F0702030302020204" pitchFamily="66" charset="0"/>
              </a:rPr>
              <a:t>An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 apple </a:t>
            </a:r>
            <a:r>
              <a:rPr lang="en-US" sz="4400" dirty="0">
                <a:solidFill>
                  <a:srgbClr val="6600CC"/>
                </a:solidFill>
                <a:latin typeface="Comic Sans MS" panose="030F0702030302020204" pitchFamily="66" charset="0"/>
              </a:rPr>
              <a:t>a day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4400" dirty="0">
                <a:solidFill>
                  <a:srgbClr val="6600CC"/>
                </a:solidFill>
                <a:latin typeface="Comic Sans MS" panose="030F0702030302020204" pitchFamily="66" charset="0"/>
              </a:rPr>
              <a:t>keeps the doctor away</a:t>
            </a:r>
            <a:br>
              <a:rPr lang="en-US" sz="4400" dirty="0">
                <a:solidFill>
                  <a:srgbClr val="6600CC"/>
                </a:solidFill>
                <a:latin typeface="Comic Sans MS" panose="030F0702030302020204" pitchFamily="66" charset="0"/>
              </a:rPr>
            </a:br>
            <a:r>
              <a:rPr lang="en-US" sz="4400" dirty="0">
                <a:solidFill>
                  <a:srgbClr val="6600CC"/>
                </a:solidFill>
                <a:latin typeface="Comic Sans MS" panose="030F0702030302020204" pitchFamily="66" charset="0"/>
              </a:rPr>
              <a:t>An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 apple </a:t>
            </a:r>
            <a:r>
              <a:rPr lang="en-US" sz="4400" dirty="0">
                <a:solidFill>
                  <a:srgbClr val="6600CC"/>
                </a:solidFill>
                <a:latin typeface="Comic Sans MS" panose="030F0702030302020204" pitchFamily="66" charset="0"/>
              </a:rPr>
              <a:t>a day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4400" dirty="0">
                <a:solidFill>
                  <a:srgbClr val="6600CC"/>
                </a:solidFill>
                <a:latin typeface="Comic Sans MS" panose="030F0702030302020204" pitchFamily="66" charset="0"/>
              </a:rPr>
              <a:t> keeps the doctor away</a:t>
            </a:r>
            <a:br>
              <a:rPr lang="en-US" sz="4400" dirty="0">
                <a:solidFill>
                  <a:srgbClr val="6600CC"/>
                </a:solidFill>
                <a:latin typeface="Comic Sans MS" panose="030F0702030302020204" pitchFamily="66" charset="0"/>
              </a:rPr>
            </a:br>
            <a:r>
              <a:rPr lang="en-US" sz="4400" dirty="0">
                <a:solidFill>
                  <a:srgbClr val="6600CC"/>
                </a:solidFill>
                <a:latin typeface="Comic Sans MS" panose="030F0702030302020204" pitchFamily="66" charset="0"/>
              </a:rPr>
              <a:t>An 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apple</a:t>
            </a:r>
            <a:r>
              <a:rPr lang="en-US" sz="4400" dirty="0">
                <a:solidFill>
                  <a:srgbClr val="6600CC"/>
                </a:solidFill>
                <a:latin typeface="Comic Sans MS" panose="030F0702030302020204" pitchFamily="66" charset="0"/>
              </a:rPr>
              <a:t> a day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4400" dirty="0">
                <a:solidFill>
                  <a:srgbClr val="6600CC"/>
                </a:solidFill>
                <a:latin typeface="Comic Sans MS" panose="030F0702030302020204" pitchFamily="66" charset="0"/>
              </a:rPr>
              <a:t>keeps the doctor away</a:t>
            </a:r>
            <a:br>
              <a:rPr lang="en-US" sz="4400" dirty="0">
                <a:solidFill>
                  <a:srgbClr val="6600CC"/>
                </a:solidFill>
                <a:latin typeface="Comic Sans MS" panose="030F0702030302020204" pitchFamily="66" charset="0"/>
              </a:rPr>
            </a:br>
            <a:r>
              <a:rPr lang="en-US" sz="4400" dirty="0">
                <a:solidFill>
                  <a:srgbClr val="6600CC"/>
                </a:solidFill>
                <a:latin typeface="Comic Sans MS" panose="030F0702030302020204" pitchFamily="66" charset="0"/>
              </a:rPr>
              <a:t>A-P-P-L-E 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apple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1331913" y="2565400"/>
            <a:ext cx="5022850" cy="82232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800">
                <a:latin typeface="Comic Sans MS" panose="030F0702030302020204" pitchFamily="66" charset="0"/>
              </a:rPr>
              <a:t>A: What is </a:t>
            </a:r>
            <a:r>
              <a:rPr lang="en-US" altLang="zh-CN" sz="4800">
                <a:latin typeface="Comic Sans MS" panose="030F0702030302020204" pitchFamily="66" charset="0"/>
              </a:rPr>
              <a:t>this</a:t>
            </a:r>
            <a:r>
              <a:rPr lang="en-US" sz="4800">
                <a:latin typeface="Comic Sans MS" panose="030F0702030302020204" pitchFamily="66" charset="0"/>
              </a:rPr>
              <a:t> ?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1258888" y="3500438"/>
            <a:ext cx="5976937" cy="823912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800">
                <a:latin typeface="Comic Sans MS" panose="030F0702030302020204" pitchFamily="66" charset="0"/>
              </a:rPr>
              <a:t>B: It’s   </a:t>
            </a:r>
            <a:r>
              <a:rPr lang="en-US" sz="4800" u="sng">
                <a:latin typeface="Comic Sans MS" panose="030F0702030302020204" pitchFamily="66" charset="0"/>
              </a:rPr>
              <a:t>              </a:t>
            </a:r>
            <a:r>
              <a:rPr lang="en-US" sz="4800">
                <a:latin typeface="Comic Sans MS" panose="030F0702030302020204" pitchFamily="66" charset="0"/>
              </a:rPr>
              <a:t>  .</a:t>
            </a: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3348038" y="3500438"/>
            <a:ext cx="246221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800">
                <a:solidFill>
                  <a:srgbClr val="FF0000"/>
                </a:solidFill>
                <a:latin typeface="Comic Sans MS" panose="030F0702030302020204" pitchFamily="66" charset="0"/>
              </a:rPr>
              <a:t>an</a:t>
            </a:r>
            <a:r>
              <a:rPr lang="en-US" sz="4800">
                <a:latin typeface="Comic Sans MS" panose="030F0702030302020204" pitchFamily="66" charset="0"/>
              </a:rPr>
              <a:t> apple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331913" y="4365625"/>
            <a:ext cx="5521325" cy="823913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800">
                <a:latin typeface="Comic Sans MS" panose="030F0702030302020204" pitchFamily="66" charset="0"/>
              </a:rPr>
              <a:t>    </a:t>
            </a:r>
            <a:r>
              <a:rPr lang="en-US" sz="4800">
                <a:latin typeface="Comic Sans MS" panose="030F0702030302020204" pitchFamily="66" charset="0"/>
              </a:rPr>
              <a:t>I like apples .</a:t>
            </a:r>
          </a:p>
        </p:txBody>
      </p:sp>
      <p:pic>
        <p:nvPicPr>
          <p:cNvPr id="10248" name="图片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00338" y="0"/>
            <a:ext cx="2663825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ldLvl="0" animBg="1" autoUpdateAnimBg="0"/>
      <p:bldP spid="10245" grpId="0" animBg="1" autoUpdateAnimBg="0"/>
      <p:bldP spid="10246" grpId="0" autoUpdateAnimBg="0"/>
      <p:bldP spid="1024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331913" y="2852738"/>
            <a:ext cx="5022850" cy="82232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800">
                <a:latin typeface="Comic Sans MS" panose="030F0702030302020204" pitchFamily="66" charset="0"/>
              </a:rPr>
              <a:t>A: What is </a:t>
            </a:r>
            <a:r>
              <a:rPr lang="en-US" altLang="zh-CN" sz="4800">
                <a:latin typeface="Comic Sans MS" panose="030F0702030302020204" pitchFamily="66" charset="0"/>
              </a:rPr>
              <a:t>this</a:t>
            </a:r>
            <a:r>
              <a:rPr lang="en-US" sz="4800">
                <a:latin typeface="Comic Sans MS" panose="030F0702030302020204" pitchFamily="66" charset="0"/>
              </a:rPr>
              <a:t> ?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1331913" y="3644900"/>
            <a:ext cx="5521325" cy="822325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800">
                <a:latin typeface="Comic Sans MS" panose="030F0702030302020204" pitchFamily="66" charset="0"/>
              </a:rPr>
              <a:t>B: It’s  </a:t>
            </a:r>
            <a:r>
              <a:rPr lang="en-US" sz="4800" u="sng">
                <a:latin typeface="Comic Sans MS" panose="030F0702030302020204" pitchFamily="66" charset="0"/>
              </a:rPr>
              <a:t>             </a:t>
            </a:r>
            <a:r>
              <a:rPr lang="en-US" sz="4800">
                <a:latin typeface="Comic Sans MS" panose="030F0702030302020204" pitchFamily="66" charset="0"/>
              </a:rPr>
              <a:t> .</a:t>
            </a:r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3397250" y="3659188"/>
            <a:ext cx="29019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800">
                <a:solidFill>
                  <a:srgbClr val="FF0000"/>
                </a:solidFill>
                <a:latin typeface="Comic Sans MS" panose="030F0702030302020204" pitchFamily="66" charset="0"/>
              </a:rPr>
              <a:t>an</a:t>
            </a:r>
            <a:r>
              <a:rPr lang="en-US" sz="4800">
                <a:latin typeface="Comic Sans MS" panose="030F0702030302020204" pitchFamily="66" charset="0"/>
              </a:rPr>
              <a:t> orange</a:t>
            </a:r>
          </a:p>
        </p:txBody>
      </p:sp>
      <p:pic>
        <p:nvPicPr>
          <p:cNvPr id="12295" name="图片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0"/>
            <a:ext cx="2357438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331913" y="4527550"/>
            <a:ext cx="5521325" cy="822325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800">
                <a:latin typeface="Comic Sans MS" panose="030F0702030302020204" pitchFamily="66" charset="0"/>
              </a:rPr>
              <a:t>     </a:t>
            </a:r>
            <a:r>
              <a:rPr lang="en-US" sz="4800">
                <a:latin typeface="Comic Sans MS" panose="030F0702030302020204" pitchFamily="66" charset="0"/>
              </a:rPr>
              <a:t>I like oranges.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 animBg="1" autoUpdateAnimBg="0"/>
      <p:bldP spid="12293" grpId="0" bldLvl="0" animBg="1" autoUpdateAnimBg="0"/>
      <p:bldP spid="12294" grpId="0" autoUpdateAnimBg="0"/>
      <p:bldP spid="12296" grpId="0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3"/>
          <p:cNvSpPr>
            <a:spLocks noChangeArrowheads="1"/>
          </p:cNvSpPr>
          <p:nvPr/>
        </p:nvSpPr>
        <p:spPr bwMode="auto">
          <a:xfrm>
            <a:off x="5214938" y="4143375"/>
            <a:ext cx="34623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4800">
                <a:solidFill>
                  <a:srgbClr val="FF5050"/>
                </a:solidFill>
                <a:latin typeface="Comic Sans MS" panose="030F0702030302020204" pitchFamily="66" charset="0"/>
              </a:rPr>
              <a:t>six </a:t>
            </a:r>
            <a:r>
              <a:rPr lang="en-US" sz="4800">
                <a:latin typeface="Comic Sans MS" panose="030F0702030302020204" pitchFamily="66" charset="0"/>
              </a:rPr>
              <a:t>banana</a:t>
            </a:r>
            <a:r>
              <a:rPr lang="en-US" sz="4800">
                <a:solidFill>
                  <a:srgbClr val="FF5050"/>
                </a:solidFill>
                <a:latin typeface="Comic Sans MS" panose="030F0702030302020204" pitchFamily="66" charset="0"/>
              </a:rPr>
              <a:t>s</a:t>
            </a:r>
            <a:endParaRPr lang="en-US" altLang="zh-CN" sz="4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315" name="Rectangle 33"/>
          <p:cNvSpPr>
            <a:spLocks noChangeArrowheads="1"/>
          </p:cNvSpPr>
          <p:nvPr/>
        </p:nvSpPr>
        <p:spPr bwMode="auto">
          <a:xfrm>
            <a:off x="5003800" y="1965325"/>
            <a:ext cx="3562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4800">
                <a:solidFill>
                  <a:srgbClr val="FF5050"/>
                </a:solidFill>
                <a:latin typeface="Comic Sans MS" panose="030F0702030302020204" pitchFamily="66" charset="0"/>
              </a:rPr>
              <a:t>three </a:t>
            </a:r>
            <a:r>
              <a:rPr lang="en-US" sz="4800">
                <a:latin typeface="Comic Sans MS" panose="030F0702030302020204" pitchFamily="66" charset="0"/>
              </a:rPr>
              <a:t>pear</a:t>
            </a:r>
            <a:r>
              <a:rPr lang="en-US" sz="4800">
                <a:solidFill>
                  <a:srgbClr val="FF5050"/>
                </a:solidFill>
                <a:latin typeface="Comic Sans MS" panose="030F0702030302020204" pitchFamily="66" charset="0"/>
              </a:rPr>
              <a:t>s</a:t>
            </a:r>
            <a:endParaRPr lang="en-US" altLang="zh-CN" sz="4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3316" name="Group 4"/>
          <p:cNvGrpSpPr>
            <a:grpSpLocks noChangeAspect="1"/>
          </p:cNvGrpSpPr>
          <p:nvPr/>
        </p:nvGrpSpPr>
        <p:grpSpPr bwMode="auto">
          <a:xfrm>
            <a:off x="571500" y="1408113"/>
            <a:ext cx="3889375" cy="1946275"/>
            <a:chOff x="0" y="0"/>
            <a:chExt cx="3889320" cy="1945677"/>
          </a:xfrm>
        </p:grpSpPr>
        <p:pic>
          <p:nvPicPr>
            <p:cNvPr id="13317" name="图片 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18455"/>
              <a:ext cx="1294332" cy="192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8" name="图片 1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294332" y="0"/>
              <a:ext cx="1294332" cy="192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9" name="图片 2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94988" y="18455"/>
              <a:ext cx="1294332" cy="192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320" name="图片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3644900"/>
            <a:ext cx="37846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香蕉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429000"/>
            <a:ext cx="2886075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4859338" y="5661025"/>
            <a:ext cx="3889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CC00FF"/>
                </a:solidFill>
                <a:latin typeface="Comic Sans MS" panose="030F0702030302020204" pitchFamily="66" charset="0"/>
              </a:rPr>
              <a:t>s</a:t>
            </a:r>
            <a:r>
              <a:rPr lang="en-US" sz="4400" b="1">
                <a:solidFill>
                  <a:srgbClr val="CC00FF"/>
                </a:solidFill>
                <a:latin typeface="Comic Sans MS" panose="030F0702030302020204" pitchFamily="66" charset="0"/>
              </a:rPr>
              <a:t>ome</a:t>
            </a:r>
            <a:r>
              <a:rPr lang="en-US" sz="4400" b="1">
                <a:latin typeface="Comic Sans MS" panose="030F0702030302020204" pitchFamily="66" charset="0"/>
              </a:rPr>
              <a:t> grape</a:t>
            </a:r>
            <a:r>
              <a:rPr lang="en-US" sz="4400" b="1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0" y="5734050"/>
            <a:ext cx="41052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CC00FF"/>
                </a:solidFill>
                <a:latin typeface="Comic Sans MS" panose="030F0702030302020204" pitchFamily="66" charset="0"/>
              </a:rPr>
              <a:t>s</a:t>
            </a:r>
            <a:r>
              <a:rPr lang="en-US" sz="4400" b="1">
                <a:solidFill>
                  <a:srgbClr val="CC00FF"/>
                </a:solidFill>
                <a:latin typeface="Comic Sans MS" panose="030F0702030302020204" pitchFamily="66" charset="0"/>
              </a:rPr>
              <a:t>ome</a:t>
            </a:r>
            <a:r>
              <a:rPr lang="en-US" sz="4400" b="1">
                <a:latin typeface="Comic Sans MS" panose="030F0702030302020204" pitchFamily="66" charset="0"/>
              </a:rPr>
              <a:t> banana</a:t>
            </a:r>
            <a:r>
              <a:rPr lang="en-US" sz="4400" b="1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4341" name="TextBox 19"/>
          <p:cNvSpPr txBox="1">
            <a:spLocks noChangeArrowheads="1"/>
          </p:cNvSpPr>
          <p:nvPr/>
        </p:nvSpPr>
        <p:spPr bwMode="auto">
          <a:xfrm>
            <a:off x="4859338" y="292417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CC00FF"/>
                </a:solidFill>
                <a:latin typeface="Comic Sans MS" panose="030F0702030302020204" pitchFamily="66" charset="0"/>
              </a:rPr>
              <a:t>s</a:t>
            </a:r>
            <a:r>
              <a:rPr lang="en-US" sz="4000" b="1">
                <a:solidFill>
                  <a:srgbClr val="CC00FF"/>
                </a:solidFill>
                <a:latin typeface="Comic Sans MS" panose="030F0702030302020204" pitchFamily="66" charset="0"/>
              </a:rPr>
              <a:t>ome</a:t>
            </a:r>
            <a:r>
              <a:rPr lang="en-US" sz="4000" b="1">
                <a:latin typeface="Comic Sans MS" panose="030F0702030302020204" pitchFamily="66" charset="0"/>
              </a:rPr>
              <a:t> pear</a:t>
            </a:r>
            <a:r>
              <a:rPr lang="en-US" sz="4000" b="1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en-US" altLang="zh-CN" sz="4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342" name="Picture 17" descr="u=386723882,2136305309&amp;fm=21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5" y="3789363"/>
            <a:ext cx="236855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9" descr="u=1851757037,897607593&amp;fm=21&amp;gp=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825" y="549275"/>
            <a:ext cx="25209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6" descr="u=1612699942,2030803046&amp;fm=21&amp;gp=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1188" y="620713"/>
            <a:ext cx="2592387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Rectangle 44"/>
          <p:cNvSpPr>
            <a:spLocks noChangeArrowheads="1"/>
          </p:cNvSpPr>
          <p:nvPr/>
        </p:nvSpPr>
        <p:spPr bwMode="auto">
          <a:xfrm>
            <a:off x="250825" y="2781300"/>
            <a:ext cx="362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CC00FF"/>
                </a:solidFill>
              </a:rPr>
              <a:t>s</a:t>
            </a:r>
            <a:r>
              <a:rPr lang="en-US" sz="4000" b="1">
                <a:solidFill>
                  <a:srgbClr val="CC00FF"/>
                </a:solidFill>
              </a:rPr>
              <a:t>ome</a:t>
            </a:r>
            <a:r>
              <a:rPr lang="en-US" sz="4000" b="1"/>
              <a:t> orange</a:t>
            </a:r>
            <a:r>
              <a:rPr lang="en-US" sz="4000" b="1">
                <a:solidFill>
                  <a:srgbClr val="FF0000"/>
                </a:solidFill>
              </a:rPr>
              <a:t>s</a:t>
            </a:r>
            <a:endParaRPr lang="en-US" altLang="zh-CN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0813" y="2368550"/>
            <a:ext cx="390683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7" name="Group 3"/>
          <p:cNvGrpSpPr>
            <a:grpSpLocks noChangeAspect="1"/>
          </p:cNvGrpSpPr>
          <p:nvPr/>
        </p:nvGrpSpPr>
        <p:grpSpPr bwMode="auto">
          <a:xfrm>
            <a:off x="68263" y="150813"/>
            <a:ext cx="9075737" cy="1979612"/>
            <a:chOff x="0" y="0"/>
            <a:chExt cx="9075891" cy="1980254"/>
          </a:xfrm>
        </p:grpSpPr>
        <p:pic>
          <p:nvPicPr>
            <p:cNvPr id="16388" name="Picture 17" descr="u=386723882,2136305309&amp;fm=21&amp;gp=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93547" y="17843"/>
              <a:ext cx="2182344" cy="1962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Picture 16" descr="u=1612699942,2030803046&amp;fm=21&amp;gp=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136517" y="17723"/>
              <a:ext cx="2592388" cy="1944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Picture 2" descr="香蕉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75896" y="0"/>
              <a:ext cx="2317651" cy="1980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图片 1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0" y="17724"/>
              <a:ext cx="2343742" cy="1962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92" name="Rectangle 16"/>
          <p:cNvSpPr>
            <a:spLocks noChangeArrowheads="1"/>
          </p:cNvSpPr>
          <p:nvPr/>
        </p:nvSpPr>
        <p:spPr bwMode="auto">
          <a:xfrm>
            <a:off x="323850" y="4652963"/>
            <a:ext cx="98647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600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6000">
                <a:solidFill>
                  <a:srgbClr val="000000"/>
                </a:solidFill>
                <a:latin typeface="Comic Sans MS" panose="030F0702030302020204" pitchFamily="66" charset="0"/>
              </a:rPr>
              <a:t>pples, </a:t>
            </a:r>
            <a:r>
              <a:rPr lang="en-US" sz="600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6000">
                <a:solidFill>
                  <a:srgbClr val="000000"/>
                </a:solidFill>
                <a:latin typeface="Comic Sans MS" panose="030F0702030302020204" pitchFamily="66" charset="0"/>
              </a:rPr>
              <a:t>r</a:t>
            </a:r>
            <a:r>
              <a:rPr lang="en-US" sz="6000">
                <a:solidFill>
                  <a:srgbClr val="FF0000"/>
                </a:solidFill>
                <a:latin typeface="Comic Sans MS" panose="030F0702030302020204" pitchFamily="66" charset="0"/>
              </a:rPr>
              <a:t>an</a:t>
            </a:r>
            <a:r>
              <a:rPr lang="en-US" sz="6000">
                <a:solidFill>
                  <a:srgbClr val="000000"/>
                </a:solidFill>
                <a:latin typeface="Comic Sans MS" panose="030F0702030302020204" pitchFamily="66" charset="0"/>
              </a:rPr>
              <a:t>ges, b</a:t>
            </a:r>
            <a:r>
              <a:rPr lang="en-US" sz="600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6000">
                <a:solidFill>
                  <a:srgbClr val="000000"/>
                </a:solidFill>
                <a:latin typeface="Comic Sans MS" panose="030F0702030302020204" pitchFamily="66" charset="0"/>
              </a:rPr>
              <a:t>n</a:t>
            </a:r>
            <a:r>
              <a:rPr lang="en-US" sz="600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6000">
                <a:solidFill>
                  <a:srgbClr val="000000"/>
                </a:solidFill>
                <a:latin typeface="Comic Sans MS" panose="030F0702030302020204" pitchFamily="66" charset="0"/>
              </a:rPr>
              <a:t>n</a:t>
            </a:r>
            <a:r>
              <a:rPr lang="en-US" sz="600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6000">
                <a:solidFill>
                  <a:srgbClr val="000000"/>
                </a:solidFill>
                <a:latin typeface="Comic Sans MS" panose="030F0702030302020204" pitchFamily="66" charset="0"/>
              </a:rPr>
              <a:t>s and gr</a:t>
            </a:r>
            <a:r>
              <a:rPr lang="en-US" sz="600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6000">
                <a:solidFill>
                  <a:srgbClr val="000000"/>
                </a:solidFill>
                <a:latin typeface="Comic Sans MS" panose="030F0702030302020204" pitchFamily="66" charset="0"/>
              </a:rPr>
              <a:t>pes are </a:t>
            </a:r>
            <a:r>
              <a:rPr lang="en-US" sz="6000" u="sng">
                <a:solidFill>
                  <a:srgbClr val="FF3300"/>
                </a:solidFill>
                <a:latin typeface="Comic Sans MS" panose="030F0702030302020204" pitchFamily="66" charset="0"/>
              </a:rPr>
              <a:t>fruits</a:t>
            </a:r>
            <a:r>
              <a:rPr lang="en-US" sz="6000">
                <a:solidFill>
                  <a:srgbClr val="FF3300"/>
                </a:solidFill>
                <a:latin typeface="Comic Sans MS" panose="030F0702030302020204" pitchFamily="66" charset="0"/>
              </a:rPr>
              <a:t>.</a:t>
            </a:r>
            <a:r>
              <a:rPr lang="en-US" sz="6000">
                <a:solidFill>
                  <a:srgbClr val="FF3300"/>
                </a:solidFill>
              </a:rPr>
              <a:t> </a:t>
            </a:r>
            <a:endParaRPr lang="en-US" altLang="zh-CN" sz="6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Box 9"/>
          <p:cNvSpPr txBox="1">
            <a:spLocks noChangeArrowheads="1"/>
          </p:cNvSpPr>
          <p:nvPr/>
        </p:nvSpPr>
        <p:spPr bwMode="auto">
          <a:xfrm>
            <a:off x="395288" y="1412875"/>
            <a:ext cx="8351837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dirty="0"/>
              <a:t>       </a:t>
            </a:r>
            <a:r>
              <a:rPr lang="en-US" sz="3200" dirty="0"/>
              <a:t>fruit</a:t>
            </a:r>
            <a:r>
              <a:rPr lang="zh-CN" altLang="en-US" sz="3200" dirty="0"/>
              <a:t>指“水果”时，为集体名词，只用单数，不用复数。如果指不同种类的水果或事情的结果时，则用复数</a:t>
            </a:r>
            <a:r>
              <a:rPr lang="en-US" sz="3200" dirty="0"/>
              <a:t>fruits</a:t>
            </a:r>
            <a:r>
              <a:rPr lang="zh-CN" altLang="en-US" sz="3200" dirty="0"/>
              <a:t>。</a:t>
            </a:r>
            <a:endParaRPr lang="en-US" sz="3200" dirty="0"/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</a:rPr>
              <a:t>我们课文中出现的都是</a:t>
            </a:r>
            <a:r>
              <a:rPr lang="zh-CN" altLang="en-US" sz="4000" b="1" u="sng" dirty="0">
                <a:solidFill>
                  <a:srgbClr val="FF0000"/>
                </a:solidFill>
              </a:rPr>
              <a:t>单数</a:t>
            </a:r>
            <a:r>
              <a:rPr lang="zh-CN" altLang="en-US" sz="3200" b="1" dirty="0">
                <a:solidFill>
                  <a:srgbClr val="0000FF"/>
                </a:solidFill>
              </a:rPr>
              <a:t>。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19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1500188" y="0"/>
            <a:ext cx="4241800" cy="1000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778"/>
              </a:avLst>
            </a:prstTxWarp>
          </a:bodyPr>
          <a:lstStyle/>
          <a:p>
            <a:pPr algn="ctr"/>
            <a:r>
              <a:rPr lang="en-US" altLang="zh-CN" sz="48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9"/>
                    </a:srgbClr>
                  </a:outerShdw>
                </a:effectLst>
                <a:latin typeface="Comic Sans MS" panose="030F0702030302020204"/>
              </a:rPr>
              <a:t>Let’s chant</a:t>
            </a:r>
            <a:endParaRPr lang="zh-CN" altLang="en-US" sz="48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8999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467544" y="1285874"/>
            <a:ext cx="803009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000" dirty="0">
                <a:solidFill>
                  <a:srgbClr val="6600CC"/>
                </a:solidFill>
                <a:latin typeface="Comic Sans MS" panose="030F0702030302020204" pitchFamily="66" charset="0"/>
              </a:rPr>
              <a:t>Do you like some apples?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4000" dirty="0">
                <a:solidFill>
                  <a:srgbClr val="6600CC"/>
                </a:solidFill>
                <a:latin typeface="Comic Sans MS" panose="030F0702030302020204" pitchFamily="66" charset="0"/>
              </a:rPr>
              <a:t>Yes I do,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4000" dirty="0">
                <a:solidFill>
                  <a:srgbClr val="6600CC"/>
                </a:solidFill>
                <a:latin typeface="Comic Sans MS" panose="030F0702030302020204" pitchFamily="66" charset="0"/>
              </a:rPr>
              <a:t>One 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  <a:r>
              <a:rPr lang="en-US" sz="4000" dirty="0">
                <a:solidFill>
                  <a:srgbClr val="6600CC"/>
                </a:solidFill>
                <a:latin typeface="Comic Sans MS" panose="030F0702030302020204" pitchFamily="66" charset="0"/>
              </a:rPr>
              <a:t> me and one 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  <a:r>
              <a:rPr lang="en-US" sz="4000" dirty="0">
                <a:solidFill>
                  <a:srgbClr val="6600CC"/>
                </a:solidFill>
                <a:latin typeface="Comic Sans MS" panose="030F0702030302020204" pitchFamily="66" charset="0"/>
              </a:rPr>
              <a:t> you.</a:t>
            </a:r>
          </a:p>
          <a:p>
            <a:pPr>
              <a:buFont typeface="Arial" panose="020B0604020202020204" pitchFamily="34" charset="0"/>
              <a:buNone/>
            </a:pPr>
            <a:endParaRPr lang="en-US" sz="4000" dirty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4000" dirty="0">
                <a:solidFill>
                  <a:srgbClr val="6600CC"/>
                </a:solidFill>
                <a:latin typeface="Comic Sans MS" panose="030F0702030302020204" pitchFamily="66" charset="0"/>
              </a:rPr>
              <a:t>Do you like some apples?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4000" dirty="0">
                <a:solidFill>
                  <a:srgbClr val="6600CC"/>
                </a:solidFill>
                <a:latin typeface="Comic Sans MS" panose="030F0702030302020204" pitchFamily="66" charset="0"/>
              </a:rPr>
              <a:t>Yes, I do,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4000" dirty="0">
                <a:solidFill>
                  <a:srgbClr val="6600CC"/>
                </a:solidFill>
                <a:latin typeface="Comic Sans MS" panose="030F0702030302020204" pitchFamily="66" charset="0"/>
              </a:rPr>
              <a:t>Two 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  <a:r>
              <a:rPr lang="en-US" sz="4000" dirty="0">
                <a:solidFill>
                  <a:srgbClr val="6600CC"/>
                </a:solidFill>
                <a:latin typeface="Comic Sans MS" panose="030F0702030302020204" pitchFamily="66" charset="0"/>
              </a:rPr>
              <a:t> dad and two 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  <a:r>
              <a:rPr lang="en-US" sz="4000" dirty="0">
                <a:solidFill>
                  <a:srgbClr val="6600CC"/>
                </a:solidFill>
                <a:latin typeface="Comic Sans MS" panose="030F0702030302020204" pitchFamily="66" charset="0"/>
              </a:rPr>
              <a:t> mum</a:t>
            </a:r>
            <a:r>
              <a:rPr lang="en-US" sz="4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!</a:t>
            </a:r>
            <a:endParaRPr lang="en-US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全屏显示(4:3)</PresentationFormat>
  <Paragraphs>117</Paragraphs>
  <Slides>16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宋体</vt:lpstr>
      <vt:lpstr>微软雅黑</vt:lpstr>
      <vt:lpstr>Arial</vt:lpstr>
      <vt:lpstr>Arial Rounded MT Bold</vt:lpstr>
      <vt:lpstr>Comic Sans MS</vt:lpstr>
      <vt:lpstr>Curlz MT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2014-05-07T06:49:00Z</dcterms:created>
  <dcterms:modified xsi:type="dcterms:W3CDTF">2023-01-17T01:30:39Z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FB8366070778475C99CAE936C40050F3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