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396E3-FE1D-4225-9E1D-A4E4E865625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0E06F-71C8-4490-8D3A-02016165A7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8B33-B03E-41F4-91C0-458181CBC4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65B82-0754-41D1-A4CD-731076D2FD61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178E1-23E5-4E69-A65A-AD8208C1BE4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D83B20-45BD-44A7-BF51-106058600BEE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42DCBA-878A-4E8E-9C53-90935468D56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323A40-8B38-4776-8E90-368D5DA1B421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FCF8D3-BD1C-43C5-8420-D9940965AD6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72463" cy="58229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93D3B8-0C29-44BB-809D-C73679937F56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FC18A5-5908-4660-B4E2-3BC65BACE70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5C07E3-97D0-4A21-8488-11F362A93B90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08E928-0A75-4D97-8723-6CCC1B49022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BA697-EC20-4794-A0BB-D3143CFEED62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4A20-4566-47C0-B59C-16122ECCDA4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A1398C-9DBC-49EB-B3F3-E0401DBCE1B7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8E8978-69CF-4C86-AF33-06CF1CABF4D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6AA7A-3D3C-45E4-8ADD-E5BEF949D17D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173B03-3636-4FB4-B6E1-8FC12F6B864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372A5A-97D9-48BE-B9BE-7CC132491A99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B70506-4EF8-47A6-9B79-D3ACDB4BF24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BC3A95-AAD7-4E4B-9826-E4CDF9333503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1831D-2AC8-4DD4-A71E-DB9CD4906B9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BC56E4-764C-4CA3-98C1-FBE10EDE0C75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B53217-E3B2-490D-85A1-90C6D8D913A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0CDB6B-4173-497B-8541-42231D146FF4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9F9FCC-81DA-4EA1-803D-77283EECC3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20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890E4A-C2CB-460D-A7CB-968CA2A1197C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73DD08-51DA-4916-9284-454F80FD8E1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3"/>
          <p:cNvSpPr>
            <a:spLocks noChangeArrowheads="1" noChangeShapeType="1"/>
          </p:cNvSpPr>
          <p:nvPr/>
        </p:nvSpPr>
        <p:spPr bwMode="auto">
          <a:xfrm>
            <a:off x="538039" y="2060848"/>
            <a:ext cx="8064896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09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Unit 3  I'm more outgoing than my sister.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15547" y="519313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/>
          </p:nvPr>
        </p:nvSpPr>
        <p:spPr>
          <a:xfrm>
            <a:off x="747713" y="1062038"/>
            <a:ext cx="7392987" cy="48609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Ⅲ.</a:t>
            </a:r>
            <a:r>
              <a:rPr lang="zh-CN" altLang="en-US" sz="2400" dirty="0">
                <a:cs typeface="Arial" panose="020B0604020202020204" pitchFamily="34" charset="0"/>
              </a:rPr>
              <a:t>阅读理解</a:t>
            </a:r>
            <a:endParaRPr lang="zh-CN" altLang="en-US" sz="2400" b="1" dirty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sz="2400" b="1" dirty="0">
                <a:cs typeface="Arial" panose="020B0604020202020204" pitchFamily="34" charset="0"/>
              </a:rPr>
              <a:t>A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A small boy goes to the cinema. He buys a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ticket and goes in. But after two or three minutes he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comes out. He buys a second ticket and goes in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again. After a few minutes he comes out again and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buys a third ticket. Two or three minutes after that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he comes out a third time and asks for another ticket.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But the girl says to him, “Why are you buying all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these? Are you meeting friends in the cinema all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time</a:t>
            </a:r>
            <a:r>
              <a:rPr lang="zh-CN" altLang="en-US" sz="2400" dirty="0">
                <a:cs typeface="Arial" panose="020B0604020202020204" pitchFamily="34" charset="0"/>
              </a:rPr>
              <a:t>？”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98500" y="2781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698500" y="40782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/>
          </p:nvPr>
        </p:nvSpPr>
        <p:spPr>
          <a:xfrm>
            <a:off x="539750" y="977900"/>
            <a:ext cx="7899400" cy="4859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/>
              <a:t>  </a:t>
            </a:r>
            <a:r>
              <a:rPr lang="en-US" sz="2400" dirty="0">
                <a:cs typeface="Arial" panose="020B0604020202020204" pitchFamily="34" charset="0"/>
              </a:rPr>
              <a:t> “No, I'm not doing that.” the small boy says, “But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 big woman always stops me at the door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tears(</a:t>
            </a:r>
            <a:r>
              <a:rPr lang="zh-CN" altLang="en-US" sz="2400" dirty="0">
                <a:cs typeface="Arial" panose="020B0604020202020204" pitchFamily="34" charset="0"/>
              </a:rPr>
              <a:t>撕掉</a:t>
            </a:r>
            <a:r>
              <a:rPr lang="en-US" sz="2400" dirty="0">
                <a:cs typeface="Arial" panose="020B0604020202020204" pitchFamily="34" charset="0"/>
              </a:rPr>
              <a:t>) my ticket up.”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)1.The small boy goes to the cinema to ________.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see a film</a:t>
            </a:r>
            <a:r>
              <a:rPr lang="zh-CN" altLang="en-US" sz="2400" dirty="0">
                <a:cs typeface="Arial" panose="020B0604020202020204" pitchFamily="34" charset="0"/>
              </a:rPr>
              <a:t>　　　　</a:t>
            </a:r>
            <a:r>
              <a:rPr lang="en-US" sz="2400" dirty="0">
                <a:cs typeface="Arial" panose="020B0604020202020204" pitchFamily="34" charset="0"/>
              </a:rPr>
              <a:t>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watch TV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meet his friends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have a rest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)2.The small boy ________ a ticket.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takes    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buys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brings        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tears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  <p:bldP spid="63493" grpId="0" autoUpdateAnimBg="0"/>
      <p:bldP spid="63494" grpId="0" autoUpdateAnimBg="0"/>
      <p:bldP spid="634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827088" y="12684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0432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/>
          </p:nvPr>
        </p:nvSpPr>
        <p:spPr>
          <a:xfrm>
            <a:off x="747713" y="1277938"/>
            <a:ext cx="7392987" cy="42862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)3.After a few minutes the small boy  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again and buys a third ticket.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gets    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tears up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comes out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goes in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)4.“No, I'm not doing that.” means 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he isn't seeing a film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he isn't meeting his friends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he wants to buy a ticket for the big woman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big woman doesn't let him in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17" grpId="0" autoUpdateAnimBg="0"/>
      <p:bldP spid="64518" grpId="0" autoUpdateAnimBg="0"/>
      <p:bldP spid="645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842963" y="1628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/>
          </p:nvPr>
        </p:nvSpPr>
        <p:spPr>
          <a:xfrm>
            <a:off x="747713" y="1635125"/>
            <a:ext cx="7392987" cy="29241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)5.From the story we can guess ________.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small boy never goes to a cinema before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big woman at the door doesn't like him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small boy is afraid of the big woman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small boy wants the big woman to tear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   his ticket up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1" grpId="0" autoUpdateAnimBg="0"/>
      <p:bldP spid="6554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/>
          </p:nvPr>
        </p:nvSpPr>
        <p:spPr>
          <a:xfrm>
            <a:off x="828675" y="2695575"/>
            <a:ext cx="7392988" cy="32273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Dear Rose</a:t>
            </a:r>
            <a:r>
              <a:rPr lang="zh-CN" altLang="en-US" sz="2400" dirty="0">
                <a:cs typeface="Arial" panose="020B0604020202020204" pitchFamily="34" charset="0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Thank you for your last </a:t>
            </a:r>
            <a:r>
              <a:rPr lang="en-US" sz="2400" dirty="0" err="1">
                <a:cs typeface="Arial" panose="020B0604020202020204" pitchFamily="34" charset="0"/>
              </a:rPr>
              <a:t>e­mail.You</a:t>
            </a:r>
            <a:r>
              <a:rPr lang="en-US" sz="2400" dirty="0">
                <a:cs typeface="Arial" panose="020B0604020202020204" pitchFamily="34" charset="0"/>
              </a:rPr>
              <a:t> told me about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your best </a:t>
            </a:r>
            <a:r>
              <a:rPr lang="en-US" sz="2400" dirty="0" err="1">
                <a:cs typeface="Arial" panose="020B0604020202020204" pitchFamily="34" charset="0"/>
              </a:rPr>
              <a:t>friend.Now</a:t>
            </a:r>
            <a:r>
              <a:rPr lang="en-US" sz="2400" dirty="0">
                <a:cs typeface="Arial" panose="020B0604020202020204" pitchFamily="34" charset="0"/>
              </a:rPr>
              <a:t> let me tell you about my best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friend, Jane.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Jane is as old as me, but she is a little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 err="1">
                <a:cs typeface="Arial" panose="020B0604020202020204" pitchFamily="34" charset="0"/>
              </a:rPr>
              <a:t>shorter.She</a:t>
            </a:r>
            <a:r>
              <a:rPr lang="en-US" sz="2400" dirty="0">
                <a:cs typeface="Arial" panose="020B0604020202020204" pitchFamily="34" charset="0"/>
              </a:rPr>
              <a:t> has brown hair and blue </a:t>
            </a:r>
            <a:r>
              <a:rPr lang="en-US" sz="2400" dirty="0" err="1">
                <a:cs typeface="Arial" panose="020B0604020202020204" pitchFamily="34" charset="0"/>
              </a:rPr>
              <a:t>eyes.She</a:t>
            </a:r>
            <a:r>
              <a:rPr lang="en-US" sz="2400" dirty="0">
                <a:cs typeface="Arial" panose="020B0604020202020204" pitchFamily="34" charset="0"/>
              </a:rPr>
              <a:t> is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always happy. </a:t>
            </a:r>
          </a:p>
        </p:txBody>
      </p:sp>
      <p:graphicFrame>
        <p:nvGraphicFramePr>
          <p:cNvPr id="66566" name="Group 6"/>
          <p:cNvGraphicFramePr>
            <a:graphicFrameLocks noGrp="1"/>
          </p:cNvGraphicFramePr>
          <p:nvPr/>
        </p:nvGraphicFramePr>
        <p:xfrm>
          <a:off x="1042988" y="1052513"/>
          <a:ext cx="6096000" cy="1493838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Rose@hotmail.com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From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Mary@yahoo.com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Subject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My best friend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  <p:bldP spid="665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/>
          </p:nvPr>
        </p:nvSpPr>
        <p:spPr>
          <a:xfrm>
            <a:off x="612775" y="1335088"/>
            <a:ext cx="7899400" cy="44418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</a:t>
            </a:r>
            <a:r>
              <a:rPr lang="en-US" sz="2400" dirty="0">
                <a:cs typeface="Arial" panose="020B0604020202020204" pitchFamily="34" charset="0"/>
              </a:rPr>
              <a:t>We are in the same class, and we often help each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other with our </a:t>
            </a:r>
            <a:r>
              <a:rPr lang="en-US" sz="2400" dirty="0" err="1">
                <a:cs typeface="Arial" panose="020B0604020202020204" pitchFamily="34" charset="0"/>
              </a:rPr>
              <a:t>schoolwork.I</a:t>
            </a:r>
            <a:r>
              <a:rPr lang="en-US" sz="2400" dirty="0">
                <a:cs typeface="Arial" panose="020B0604020202020204" pitchFamily="34" charset="0"/>
              </a:rPr>
              <a:t> think she is smarter than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me. We both enjoy playing table tennis, and we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practice together every </a:t>
            </a:r>
            <a:r>
              <a:rPr lang="en-US" sz="2400" dirty="0" err="1">
                <a:cs typeface="Arial" panose="020B0604020202020204" pitchFamily="34" charset="0"/>
              </a:rPr>
              <a:t>day.Sometimes</a:t>
            </a:r>
            <a:r>
              <a:rPr lang="en-US" sz="2400" dirty="0">
                <a:cs typeface="Arial" panose="020B0604020202020204" pitchFamily="34" charset="0"/>
              </a:rPr>
              <a:t> we play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computer </a:t>
            </a:r>
            <a:r>
              <a:rPr lang="en-US" sz="2400" dirty="0" err="1">
                <a:cs typeface="Arial" panose="020B0604020202020204" pitchFamily="34" charset="0"/>
              </a:rPr>
              <a:t>games.Jane</a:t>
            </a:r>
            <a:r>
              <a:rPr lang="en-US" sz="2400" dirty="0">
                <a:cs typeface="Arial" panose="020B0604020202020204" pitchFamily="34" charset="0"/>
              </a:rPr>
              <a:t> usually wins(</a:t>
            </a:r>
            <a:r>
              <a:rPr lang="zh-CN" altLang="en-US" sz="2400" dirty="0">
                <a:cs typeface="Arial" panose="020B0604020202020204" pitchFamily="34" charset="0"/>
              </a:rPr>
              <a:t>赢</a:t>
            </a:r>
            <a:r>
              <a:rPr lang="en-US" sz="2400" dirty="0">
                <a:cs typeface="Arial" panose="020B0604020202020204" pitchFamily="34" charset="0"/>
              </a:rPr>
              <a:t>)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What do you and your best friend usually do in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your free time?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Write soon.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Love</a:t>
            </a:r>
            <a:r>
              <a:rPr lang="zh-CN" altLang="en-US" sz="2400" dirty="0">
                <a:cs typeface="Arial" panose="020B0604020202020204" pitchFamily="34" charset="0"/>
              </a:rPr>
              <a:t>，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Mary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88" grpId="0" autoUpdateAnimBg="0"/>
      <p:bldP spid="675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904875" y="20605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F  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914400" y="24209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F 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914400" y="31416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T 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/>
          </p:nvPr>
        </p:nvSpPr>
        <p:spPr>
          <a:xfrm>
            <a:off x="747713" y="1693863"/>
            <a:ext cx="7392987" cy="3152775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cs typeface="Arial" panose="020B0604020202020204" pitchFamily="34" charset="0"/>
              </a:rPr>
              <a:t>根据短文内容判断正</a:t>
            </a:r>
            <a:r>
              <a:rPr lang="en-US" sz="2400" dirty="0">
                <a:cs typeface="Arial" panose="020B0604020202020204" pitchFamily="34" charset="0"/>
              </a:rPr>
              <a:t>(T)</a:t>
            </a:r>
            <a:r>
              <a:rPr lang="zh-CN" altLang="en-US" sz="2400" dirty="0">
                <a:cs typeface="Arial" panose="020B0604020202020204" pitchFamily="34" charset="0"/>
              </a:rPr>
              <a:t>误</a:t>
            </a:r>
            <a:r>
              <a:rPr lang="en-US" sz="2400" dirty="0">
                <a:cs typeface="Arial" panose="020B0604020202020204" pitchFamily="34" charset="0"/>
              </a:rPr>
              <a:t>(F)</a:t>
            </a:r>
            <a:r>
              <a:rPr lang="zh-CN" altLang="en-US" sz="2400" dirty="0">
                <a:cs typeface="Arial" panose="020B0604020202020204" pitchFamily="34" charset="0"/>
              </a:rPr>
              <a:t>。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)6.Rose and Jane are good friends.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)7.Jane is older than Mary.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)8.Mary is taller than Jane.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)9.Jane and Mary like playing table tennis.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)10.Jane usually beats Mary in computer games.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900113" y="2781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T 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914400" y="35020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T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13" grpId="0" autoUpdateAnimBg="0"/>
      <p:bldP spid="68614" grpId="0" autoUpdateAnimBg="0"/>
      <p:bldP spid="68615" grpId="0" autoUpdateAnimBg="0"/>
      <p:bldP spid="68616" grpId="0" autoUpdateAnimBg="0"/>
      <p:bldP spid="68617" grpId="0" autoUpdateAnimBg="0"/>
      <p:bldP spid="6861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327150" y="2492375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erious/strict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843213" y="3357563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 ard­working</a:t>
            </a: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979613" y="292417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imilar</a:t>
            </a: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69640" name="Rectangle 8"/>
          <p:cNvSpPr>
            <a:spLocks noGrp="1" noChangeArrowheads="1"/>
          </p:cNvSpPr>
          <p:nvPr>
            <p:ph/>
          </p:nvPr>
        </p:nvSpPr>
        <p:spPr>
          <a:xfrm>
            <a:off x="747713" y="1193800"/>
            <a:ext cx="7970837" cy="40100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Ⅳ.</a:t>
            </a:r>
            <a:r>
              <a:rPr lang="zh-CN" altLang="en-US" sz="2400" dirty="0">
                <a:cs typeface="Arial" panose="020B0604020202020204" pitchFamily="34" charset="0"/>
              </a:rPr>
              <a:t>词汇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(A)</a:t>
            </a:r>
            <a:r>
              <a:rPr lang="zh-CN" altLang="en-US" sz="2400" dirty="0">
                <a:cs typeface="Arial" panose="020B0604020202020204" pitchFamily="34" charset="0"/>
              </a:rPr>
              <a:t>根据句意及首字母提示补全单词。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1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We love our teacher though he is always very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s____________.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2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I am </a:t>
            </a:r>
            <a:r>
              <a:rPr lang="en-US" sz="2400" dirty="0" err="1">
                <a:cs typeface="Arial" panose="020B0604020202020204" pitchFamily="34" charset="0"/>
              </a:rPr>
              <a:t>s</a:t>
            </a:r>
            <a:r>
              <a:rPr lang="en-US" sz="2400" i="1" u="sng" dirty="0" err="1">
                <a:cs typeface="Arial" panose="020B0604020202020204" pitchFamily="34" charset="0"/>
              </a:rPr>
              <a:t>_____</a:t>
            </a:r>
            <a:r>
              <a:rPr lang="en-US" sz="2400" dirty="0" err="1">
                <a:cs typeface="Arial" panose="020B0604020202020204" pitchFamily="34" charset="0"/>
              </a:rPr>
              <a:t>_to</a:t>
            </a:r>
            <a:r>
              <a:rPr lang="en-US" sz="2400" dirty="0">
                <a:cs typeface="Arial" panose="020B0604020202020204" pitchFamily="34" charset="0"/>
              </a:rPr>
              <a:t> my best friend.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3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He is really h____________. He always studies in the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classroom after class.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4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My parents are b______</a:t>
            </a:r>
            <a:r>
              <a:rPr lang="zh-CN" altLang="en-US" sz="2400" dirty="0">
                <a:cs typeface="Arial" panose="020B0604020202020204" pitchFamily="34" charset="0"/>
              </a:rPr>
              <a:t>　 </a:t>
            </a:r>
            <a:r>
              <a:rPr lang="en-US" sz="2400" dirty="0">
                <a:cs typeface="Arial" panose="020B0604020202020204" pitchFamily="34" charset="0"/>
              </a:rPr>
              <a:t>teachers.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5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Tina is o ______. She enjoys going to parties.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500563" y="4581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2236118" y="4664076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 dirty="0" err="1">
                <a:solidFill>
                  <a:srgbClr val="FF0000"/>
                </a:solidFill>
                <a:latin typeface="宋体" panose="02010600030101010101" pitchFamily="2" charset="-122"/>
              </a:rPr>
              <a:t>utgoing</a:t>
            </a: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492500" y="422116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oth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  <p:bldP spid="69637" grpId="0" autoUpdateAnimBg="0"/>
      <p:bldP spid="69638" grpId="0" autoUpdateAnimBg="0"/>
      <p:bldP spid="69639" grpId="0" autoUpdateAnimBg="0"/>
      <p:bldP spid="69640" grpId="0" autoUpdateAnimBg="0"/>
      <p:bldP spid="69642" grpId="0" autoUpdateAnimBg="0"/>
      <p:bldP spid="6964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124075" y="17478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quieter 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924300" y="2179638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tall 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484438" y="25654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more</a:t>
            </a: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endParaRPr 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0664" name="Rectangle 8"/>
          <p:cNvSpPr>
            <a:spLocks noGrp="1" noChangeArrowheads="1"/>
          </p:cNvSpPr>
          <p:nvPr>
            <p:ph/>
          </p:nvPr>
        </p:nvSpPr>
        <p:spPr>
          <a:xfrm>
            <a:off x="747713" y="1336675"/>
            <a:ext cx="7970837" cy="40132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(B)</a:t>
            </a:r>
            <a:r>
              <a:rPr lang="zh-CN" altLang="en-US" sz="2400" dirty="0">
                <a:cs typeface="Arial" panose="020B0604020202020204" pitchFamily="34" charset="0"/>
              </a:rPr>
              <a:t>用所给词的适当形式填空。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6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Sue is________</a:t>
            </a:r>
            <a:r>
              <a:rPr lang="zh-CN" altLang="en-US" sz="2400" dirty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(quiet) than Ann.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7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My brother is as _________ (tall) as my cousin.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8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I have _________ (many) books than you.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9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I think living in the country is ______________</a:t>
            </a:r>
            <a:r>
              <a:rPr lang="zh-CN" altLang="en-US" sz="2400" dirty="0">
                <a:cs typeface="Arial" panose="020B0604020202020204" pitchFamily="34" charset="0"/>
              </a:rPr>
              <a:t>　　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cs typeface="Arial" panose="020B0604020202020204" pitchFamily="34" charset="0"/>
              </a:rPr>
              <a:t>     </a:t>
            </a:r>
            <a:r>
              <a:rPr lang="en-US" sz="2400" dirty="0">
                <a:cs typeface="Arial" panose="020B0604020202020204" pitchFamily="34" charset="0"/>
              </a:rPr>
              <a:t>(exciting)than living in the city.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10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She likes to have friends who are___________</a:t>
            </a:r>
            <a:r>
              <a:rPr lang="zh-CN" altLang="en-US" sz="2400" dirty="0">
                <a:cs typeface="Arial" panose="020B0604020202020204" pitchFamily="34" charset="0"/>
              </a:rPr>
              <a:t>　</a:t>
            </a:r>
            <a:r>
              <a:rPr lang="zh-CN" altLang="en-US" sz="2400" i="1" dirty="0">
                <a:cs typeface="Arial" panose="020B0604020202020204" pitchFamily="34" charset="0"/>
              </a:rPr>
              <a:t>  </a:t>
            </a:r>
            <a:r>
              <a:rPr lang="zh-CN" altLang="en-US" sz="2400" dirty="0">
                <a:cs typeface="Arial" panose="020B0604020202020204" pitchFamily="34" charset="0"/>
              </a:rPr>
              <a:t>　 </a:t>
            </a:r>
            <a:r>
              <a:rPr lang="en-US" sz="2400" dirty="0">
                <a:cs typeface="Arial" panose="020B0604020202020204" pitchFamily="34" charset="0"/>
              </a:rPr>
              <a:t>(difference) from her.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5524500" y="3789040"/>
            <a:ext cx="170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different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004048" y="2997200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more exciting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  <p:bldP spid="70661" grpId="0" autoUpdateAnimBg="0"/>
      <p:bldP spid="70662" grpId="0" autoUpdateAnimBg="0"/>
      <p:bldP spid="70663" grpId="0" autoUpdateAnimBg="0"/>
      <p:bldP spid="70664" grpId="0" autoUpdateAnimBg="0"/>
      <p:bldP spid="70665" grpId="0" autoUpdateAnimBg="0"/>
      <p:bldP spid="7066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547813" y="19161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635125" y="2781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F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419475" y="4005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/>
          </p:nvPr>
        </p:nvSpPr>
        <p:spPr>
          <a:xfrm>
            <a:off x="747713" y="1477963"/>
            <a:ext cx="7970837" cy="41560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Ⅴ.</a:t>
            </a:r>
            <a:r>
              <a:rPr lang="zh-CN" altLang="en-US" sz="2400" dirty="0">
                <a:cs typeface="Arial" panose="020B0604020202020204" pitchFamily="34" charset="0"/>
              </a:rPr>
              <a:t>从方框中选择恰当的句子补全对话</a:t>
            </a:r>
            <a:r>
              <a:rPr lang="en-US" sz="2400" dirty="0">
                <a:cs typeface="Arial" panose="020B0604020202020204" pitchFamily="34" charset="0"/>
              </a:rPr>
              <a:t>(</a:t>
            </a:r>
            <a:r>
              <a:rPr lang="zh-CN" altLang="en-US" sz="2400" dirty="0">
                <a:cs typeface="Arial" panose="020B0604020202020204" pitchFamily="34" charset="0"/>
              </a:rPr>
              <a:t>其中有两项多余</a:t>
            </a:r>
            <a:r>
              <a:rPr lang="en-US" sz="2400" dirty="0"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A: 1.______</a:t>
            </a:r>
            <a:r>
              <a:rPr lang="zh-CN" altLang="en-US" sz="2400" dirty="0">
                <a:cs typeface="Arial" panose="020B0604020202020204" pitchFamily="34" charset="0"/>
              </a:rPr>
              <a:t>　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B: David is my best friend.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A: 2.______</a:t>
            </a:r>
            <a:r>
              <a:rPr lang="zh-CN" altLang="en-US" sz="2400" dirty="0">
                <a:cs typeface="Arial" panose="020B0604020202020204" pitchFamily="34" charset="0"/>
              </a:rPr>
              <a:t>　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B: Because he likes to do the same things as I </a:t>
            </a:r>
            <a:r>
              <a:rPr lang="en-US" sz="2400" dirty="0" err="1">
                <a:cs typeface="Arial" panose="020B0604020202020204" pitchFamily="34" charset="0"/>
              </a:rPr>
              <a:t>do.He's</a:t>
            </a:r>
            <a:r>
              <a:rPr lang="en-US" sz="2400" dirty="0">
                <a:cs typeface="Arial" panose="020B0604020202020204" pitchFamily="34" charset="0"/>
              </a:rPr>
              <a:t> popular and good at sports.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A: That's good.3.______</a:t>
            </a:r>
            <a:r>
              <a:rPr lang="zh-CN" altLang="en-US" sz="2400" dirty="0">
                <a:cs typeface="Arial" panose="020B0604020202020204" pitchFamily="34" charset="0"/>
              </a:rPr>
              <a:t>　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B: Yes, I like sports, but David is more athletic than </a:t>
            </a:r>
            <a:r>
              <a:rPr lang="en-US" sz="2400" dirty="0" err="1">
                <a:cs typeface="Arial" panose="020B0604020202020204" pitchFamily="34" charset="0"/>
              </a:rPr>
              <a:t>me.I'd</a:t>
            </a:r>
            <a:r>
              <a:rPr lang="en-US" sz="2400" dirty="0">
                <a:cs typeface="Arial" panose="020B0604020202020204" pitchFamily="34" charset="0"/>
              </a:rPr>
              <a:t> say we're both pretty outgoing.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  <p:bldP spid="71685" grpId="0" autoUpdateAnimBg="0"/>
      <p:bldP spid="71686" grpId="0" autoUpdateAnimBg="0"/>
      <p:bldP spid="71687" grpId="0" autoUpdateAnimBg="0"/>
      <p:bldP spid="716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82600" y="4652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68313" y="3357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468313" y="213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/>
          </p:nvPr>
        </p:nvSpPr>
        <p:spPr>
          <a:xfrm>
            <a:off x="250825" y="1628775"/>
            <a:ext cx="8505825" cy="46085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Ⅰ.</a:t>
            </a:r>
            <a:r>
              <a:rPr lang="zh-CN" altLang="en-US" sz="2400" dirty="0">
                <a:cs typeface="Arial" panose="020B0604020202020204" pitchFamily="34" charset="0"/>
              </a:rPr>
              <a:t>单项填空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(   )1.—Which color do you like________</a:t>
            </a:r>
            <a:r>
              <a:rPr lang="zh-CN" altLang="en-US" sz="2400" dirty="0">
                <a:cs typeface="Arial" panose="020B0604020202020204" pitchFamily="34" charset="0"/>
              </a:rPr>
              <a:t>， </a:t>
            </a:r>
            <a:r>
              <a:rPr lang="en-US" sz="2400" dirty="0">
                <a:cs typeface="Arial" panose="020B0604020202020204" pitchFamily="34" charset="0"/>
              </a:rPr>
              <a:t>blue or green?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—Blue.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good</a:t>
            </a:r>
            <a:r>
              <a:rPr lang="zh-CN" altLang="en-US" sz="2400" dirty="0">
                <a:cs typeface="Arial" panose="020B0604020202020204" pitchFamily="34" charset="0"/>
              </a:rPr>
              <a:t>　　</a:t>
            </a:r>
            <a:r>
              <a:rPr lang="en-US" sz="2400" dirty="0">
                <a:cs typeface="Arial" panose="020B0604020202020204" pitchFamily="34" charset="0"/>
              </a:rPr>
              <a:t>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better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best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best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(   )2.Sometimes walking is even ________than driving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/>
              <a:t>         </a:t>
            </a:r>
            <a:r>
              <a:rPr lang="en-US" sz="2400" dirty="0">
                <a:cs typeface="Arial" panose="020B0604020202020204" pitchFamily="34" charset="0"/>
              </a:rPr>
              <a:t>during the busy traffic time.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last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faster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slow</a:t>
            </a:r>
            <a:r>
              <a:rPr lang="zh-CN" altLang="en-US" sz="2400" dirty="0">
                <a:cs typeface="Arial" panose="020B0604020202020204" pitchFamily="34" charset="0"/>
              </a:rPr>
              <a:t>　  </a:t>
            </a:r>
            <a:r>
              <a:rPr lang="en-US" sz="2400" dirty="0">
                <a:cs typeface="Arial" panose="020B0604020202020204" pitchFamily="34" charset="0"/>
              </a:rPr>
              <a:t>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slower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(   )3.Li Lei, my best friend, is ________outgoing than any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</a:t>
            </a:r>
            <a:r>
              <a:rPr lang="en-US" sz="2400" dirty="0">
                <a:cs typeface="Arial" panose="020B0604020202020204" pitchFamily="34" charset="0"/>
              </a:rPr>
              <a:t> other student in his class.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much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many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more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very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779588" y="14589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763713" y="234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/>
          </p:nvPr>
        </p:nvSpPr>
        <p:spPr>
          <a:xfrm>
            <a:off x="757238" y="1477963"/>
            <a:ext cx="7970837" cy="279558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A: 4._____</a:t>
            </a:r>
            <a:r>
              <a:rPr lang="zh-CN" altLang="en-US" sz="2400" dirty="0">
                <a:cs typeface="Arial" panose="020B0604020202020204" pitchFamily="34" charset="0"/>
              </a:rPr>
              <a:t>　　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B: He's funnier than I am</a:t>
            </a:r>
            <a:r>
              <a:rPr lang="zh-CN" altLang="en-US" sz="2400" dirty="0">
                <a:cs typeface="Arial" panose="020B0604020202020204" pitchFamily="34" charset="0"/>
              </a:rPr>
              <a:t>，</a:t>
            </a:r>
            <a:r>
              <a:rPr lang="en-US" sz="2400" dirty="0">
                <a:cs typeface="Arial" panose="020B0604020202020204" pitchFamily="34" charset="0"/>
              </a:rPr>
              <a:t>and he's wilder.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A: 5._____</a:t>
            </a:r>
            <a:endParaRPr lang="zh-CN" altLang="en-US" sz="24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B: Of course. We are both top students in our class.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A: Oh, I </a:t>
            </a:r>
            <a:r>
              <a:rPr lang="en-US" sz="2400" dirty="0" err="1">
                <a:cs typeface="Arial" panose="020B0604020202020204" pitchFamily="34" charset="0"/>
              </a:rPr>
              <a:t>see.Thank</a:t>
            </a:r>
            <a:r>
              <a:rPr lang="en-US" sz="2400" dirty="0">
                <a:cs typeface="Arial" panose="020B0604020202020204" pitchFamily="34" charset="0"/>
              </a:rPr>
              <a:t> you.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B: You're welcome.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  <p:bldP spid="72709" grpId="0" autoUpdateAnimBg="0"/>
      <p:bldP spid="7271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graphicFrame>
        <p:nvGraphicFramePr>
          <p:cNvPr id="73733" name="Group 5"/>
          <p:cNvGraphicFramePr>
            <a:graphicFrameLocks noGrp="1"/>
          </p:cNvGraphicFramePr>
          <p:nvPr/>
        </p:nvGraphicFramePr>
        <p:xfrm>
          <a:off x="1692275" y="1628775"/>
          <a:ext cx="6096000" cy="3455988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5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A. What else do you like him about?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B. How old is he?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C. Who is your best friend, Jack?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D. Is David a good student?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E. Are you good at sports, too?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F. Why is he your best friend?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G. What is he like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？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82600" y="1557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82600" y="33321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468313" y="4627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/>
          </p:nvPr>
        </p:nvSpPr>
        <p:spPr>
          <a:xfrm>
            <a:off x="179388" y="1557338"/>
            <a:ext cx="7929562" cy="44640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(   )1. Lin Tao and Wang </a:t>
            </a:r>
            <a:r>
              <a:rPr lang="en-US" sz="2400" dirty="0" err="1"/>
              <a:t>Hui</a:t>
            </a:r>
            <a:r>
              <a:rPr lang="en-US" sz="2400" dirty="0"/>
              <a:t> are good friends. They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________ like action movies.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A. all                   B. too	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C. both		  </a:t>
            </a:r>
            <a:r>
              <a:rPr lang="zh-CN" altLang="en-US" sz="2400" dirty="0"/>
              <a:t>  </a:t>
            </a:r>
            <a:r>
              <a:rPr lang="en-US" sz="2400" dirty="0"/>
              <a:t>D. either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(   )2. Both my father and my mother ________ doctors.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 A. is                   B. am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C. be                 </a:t>
            </a:r>
            <a:r>
              <a:rPr lang="zh-CN" altLang="en-US" sz="2400" dirty="0"/>
              <a:t> </a:t>
            </a:r>
            <a:r>
              <a:rPr lang="en-US" sz="2400" dirty="0"/>
              <a:t>D. are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(   )3. Bob is ________ heavier than his brother.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 A. little</a:t>
            </a:r>
            <a:r>
              <a:rPr lang="zh-CN" altLang="en-US" sz="2400" dirty="0"/>
              <a:t>              </a:t>
            </a:r>
            <a:r>
              <a:rPr lang="en-US" sz="2400" dirty="0"/>
              <a:t> B. lot	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         C. more             D. much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96863" y="98107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57" grpId="0" autoUpdateAnimBg="0"/>
      <p:bldP spid="74758" grpId="0" autoUpdateAnimBg="0"/>
      <p:bldP spid="74759" grpId="0" autoUpdateAnimBg="0"/>
      <p:bldP spid="74760" grpId="0" autoUpdateAnimBg="0"/>
      <p:bldP spid="7476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842963" y="11969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827088" y="24923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42963" y="3357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75784" name="Rectangle 8"/>
          <p:cNvSpPr>
            <a:spLocks noGrp="1" noChangeArrowheads="1"/>
          </p:cNvSpPr>
          <p:nvPr>
            <p:ph/>
          </p:nvPr>
        </p:nvSpPr>
        <p:spPr>
          <a:xfrm>
            <a:off x="757238" y="1193800"/>
            <a:ext cx="7970837" cy="41560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)4. My sweater is not as ________ as hers.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A. new		     B. newer	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C. newest            D. more new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)5. My haircut is not the same as 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A. him        B. he             C. his        D. himself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)6.Lin Tao's bike is much newer than ________.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A. my         B. mine 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me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I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)7.Lucy is________ of the two.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tall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tallest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taller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the taller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842963" y="429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1" grpId="0" autoUpdateAnimBg="0"/>
      <p:bldP spid="75782" grpId="0" autoUpdateAnimBg="0"/>
      <p:bldP spid="75783" grpId="0" autoUpdateAnimBg="0"/>
      <p:bldP spid="75784" grpId="0" autoUpdateAnimBg="0"/>
      <p:bldP spid="7578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842963" y="14843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827088" y="2827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/>
          </p:nvPr>
        </p:nvSpPr>
        <p:spPr>
          <a:xfrm>
            <a:off x="757238" y="1477963"/>
            <a:ext cx="7970837" cy="37258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(  )8.My grandma is good________ Japanese.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 A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speaking</a:t>
            </a:r>
            <a:r>
              <a:rPr lang="zh-CN" altLang="en-US" sz="2400">
                <a:cs typeface="Arial" panose="020B0604020202020204" pitchFamily="34" charset="0"/>
              </a:rPr>
              <a:t>　           </a:t>
            </a:r>
            <a:r>
              <a:rPr lang="en-US" sz="2400">
                <a:cs typeface="Arial" panose="020B0604020202020204" pitchFamily="34" charset="0"/>
              </a:rPr>
              <a:t>B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at speak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 C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at speaking          D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speak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(  )9.—Do you enjoy ________ in this city?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 —Yes, I do.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 A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to live                    B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living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 C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lived                      D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to living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5" grpId="0" autoUpdateAnimBg="0"/>
      <p:bldP spid="76806" grpId="0" autoUpdateAnimBg="0"/>
      <p:bldP spid="76807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56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971550" y="10525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900113" y="2781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914400" y="4556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77832" name="Rectangle 8"/>
          <p:cNvSpPr>
            <a:spLocks noGrp="1" noChangeArrowheads="1"/>
          </p:cNvSpPr>
          <p:nvPr>
            <p:ph/>
          </p:nvPr>
        </p:nvSpPr>
        <p:spPr>
          <a:xfrm>
            <a:off x="757238" y="1047750"/>
            <a:ext cx="7970837" cy="47307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 )10.________ he is a little boy, he plays soccer very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well.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Because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And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But               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Though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 )11.My father makes </a:t>
            </a:r>
            <a:r>
              <a:rPr lang="en-US" sz="2400" dirty="0" err="1">
                <a:cs typeface="Arial" panose="020B0604020202020204" pitchFamily="34" charset="0"/>
              </a:rPr>
              <a:t>me________homework</a:t>
            </a:r>
            <a:r>
              <a:rPr lang="en-US" sz="2400" dirty="0">
                <a:cs typeface="Arial" panose="020B0604020202020204" pitchFamily="34" charset="0"/>
              </a:rPr>
              <a:t> every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 morning.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do       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does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to do         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to doing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 )12.It's important________ me to have a new bike.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of        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for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to                         D</a:t>
            </a:r>
            <a:r>
              <a:rPr lang="zh-CN" altLang="en-US" sz="2400" dirty="0" smtClean="0">
                <a:cs typeface="Arial" panose="020B0604020202020204" pitchFamily="34" charset="0"/>
              </a:rPr>
              <a:t>．</a:t>
            </a:r>
            <a:r>
              <a:rPr lang="en-US" sz="2400" dirty="0" smtClean="0">
                <a:cs typeface="Arial" panose="020B0604020202020204" pitchFamily="34" charset="0"/>
              </a:rPr>
              <a:t>On </a:t>
            </a:r>
            <a:endParaRPr 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  <p:bldP spid="77829" grpId="0" autoUpdateAnimBg="0"/>
      <p:bldP spid="77830" grpId="0" autoUpdateAnimBg="0"/>
      <p:bldP spid="77831" grpId="0" autoUpdateAnimBg="0"/>
      <p:bldP spid="778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54038" y="1341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54038" y="2684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/>
          </p:nvPr>
        </p:nvSpPr>
        <p:spPr>
          <a:xfrm>
            <a:off x="457200" y="1350963"/>
            <a:ext cx="8272463" cy="320833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)4.Taking a bus in Beijing is ________than taking a taxi.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more cheap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much cheaper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a little cheap   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less cheaper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)5.We don't look the same, ________ we're twins.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A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though      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but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and                 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so</a:t>
            </a:r>
            <a:endParaRPr lang="zh-CN" alt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  <p:bldP spid="55301" grpId="0" autoUpdateAnimBg="0"/>
      <p:bldP spid="553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842963" y="2324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900113" y="9810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 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842963" y="361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/>
          </p:nvPr>
        </p:nvSpPr>
        <p:spPr>
          <a:xfrm>
            <a:off x="757238" y="977900"/>
            <a:ext cx="7694612" cy="45005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(  )6.Li Lei is good at________.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A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run                     B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running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C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runs                   D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to run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(  )7.Sam looks like his dad.They are ________ tall.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A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either                 B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any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C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all</a:t>
            </a:r>
            <a:r>
              <a:rPr lang="zh-CN" altLang="en-US" sz="2400">
                <a:cs typeface="Arial" panose="020B0604020202020204" pitchFamily="34" charset="0"/>
              </a:rPr>
              <a:t>　                   </a:t>
            </a:r>
            <a:r>
              <a:rPr lang="en-US" sz="2400">
                <a:cs typeface="Arial" panose="020B0604020202020204" pitchFamily="34" charset="0"/>
              </a:rPr>
              <a:t>D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both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(  )8.________ very important for us to learn English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because it is an international language.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A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It is                     B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It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>
                <a:cs typeface="Arial" panose="020B0604020202020204" pitchFamily="34" charset="0"/>
              </a:rPr>
              <a:t>        C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That is               D</a:t>
            </a:r>
            <a:r>
              <a:rPr lang="zh-CN" altLang="en-US" sz="2400">
                <a:cs typeface="Arial" panose="020B0604020202020204" pitchFamily="34" charset="0"/>
              </a:rPr>
              <a:t>．</a:t>
            </a:r>
            <a:r>
              <a:rPr lang="en-US" sz="2400">
                <a:cs typeface="Arial" panose="020B0604020202020204" pitchFamily="34" charset="0"/>
              </a:rPr>
              <a:t>We are</a:t>
            </a:r>
            <a:endParaRPr lang="zh-CN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  <p:bldP spid="56324" grpId="0" autoUpdateAnimBg="0"/>
      <p:bldP spid="56325" grpId="0" autoUpdateAnimBg="0"/>
      <p:bldP spid="56326" grpId="0" autoUpdateAnimBg="0"/>
      <p:bldP spid="56327" grpId="0" autoUpdateAnimBg="0"/>
      <p:bldP spid="563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/>
          </p:nvPr>
        </p:nvSpPr>
        <p:spPr>
          <a:xfrm>
            <a:off x="457200" y="1119188"/>
            <a:ext cx="8272463" cy="4371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Ⅱ.</a:t>
            </a:r>
            <a:r>
              <a:rPr lang="zh-CN" altLang="en-US" sz="2400" dirty="0">
                <a:cs typeface="Arial" panose="020B0604020202020204" pitchFamily="34" charset="0"/>
              </a:rPr>
              <a:t>完形填空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I was waiting for the bus when I met the woman. “You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look__</a:t>
            </a:r>
            <a:r>
              <a:rPr lang="en-US" sz="2400" u="sng" dirty="0">
                <a:cs typeface="Arial" panose="020B0604020202020204" pitchFamily="34" charset="0"/>
              </a:rPr>
              <a:t>1</a:t>
            </a:r>
            <a:r>
              <a:rPr lang="en-US" sz="2400" dirty="0">
                <a:cs typeface="Arial" panose="020B0604020202020204" pitchFamily="34" charset="0"/>
              </a:rPr>
              <a:t>__. Come and sit here</a:t>
            </a:r>
            <a:r>
              <a:rPr lang="zh-CN" altLang="en-US" sz="2400" dirty="0">
                <a:cs typeface="Arial" panose="020B0604020202020204" pitchFamily="34" charset="0"/>
              </a:rPr>
              <a:t>，” </a:t>
            </a:r>
            <a:r>
              <a:rPr lang="en-US" sz="2400" dirty="0">
                <a:cs typeface="Arial" panose="020B0604020202020204" pitchFamily="34" charset="0"/>
              </a:rPr>
              <a:t>she said. “__</a:t>
            </a:r>
            <a:r>
              <a:rPr lang="en-US" sz="2400" u="sng" dirty="0">
                <a:cs typeface="Arial" panose="020B0604020202020204" pitchFamily="34" charset="0"/>
              </a:rPr>
              <a:t>2</a:t>
            </a:r>
            <a:r>
              <a:rPr lang="en-US" sz="2400" dirty="0">
                <a:cs typeface="Arial" panose="020B0604020202020204" pitchFamily="34" charset="0"/>
              </a:rPr>
              <a:t>__are you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going</a:t>
            </a:r>
            <a:r>
              <a:rPr lang="zh-CN" altLang="en-US" sz="2400" dirty="0">
                <a:cs typeface="Arial" panose="020B0604020202020204" pitchFamily="34" charset="0"/>
              </a:rPr>
              <a:t>？”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cs typeface="Arial" panose="020B0604020202020204" pitchFamily="34" charset="0"/>
              </a:rPr>
              <a:t>     “</a:t>
            </a:r>
            <a:r>
              <a:rPr lang="en-US" sz="2400" dirty="0">
                <a:cs typeface="Arial" panose="020B0604020202020204" pitchFamily="34" charset="0"/>
              </a:rPr>
              <a:t>I don't </a:t>
            </a:r>
            <a:r>
              <a:rPr lang="en-US" sz="2400" dirty="0" err="1">
                <a:cs typeface="Arial" panose="020B0604020202020204" pitchFamily="34" charset="0"/>
              </a:rPr>
              <a:t>know.I</a:t>
            </a:r>
            <a:r>
              <a:rPr lang="en-US" sz="2400" dirty="0">
                <a:cs typeface="Arial" panose="020B0604020202020204" pitchFamily="34" charset="0"/>
              </a:rPr>
              <a:t> just want to catch a__</a:t>
            </a:r>
            <a:r>
              <a:rPr lang="en-US" sz="2400" u="sng" dirty="0">
                <a:cs typeface="Arial" panose="020B0604020202020204" pitchFamily="34" charset="0"/>
              </a:rPr>
              <a:t>3</a:t>
            </a:r>
            <a:r>
              <a:rPr lang="en-US" sz="2400" dirty="0">
                <a:cs typeface="Arial" panose="020B0604020202020204" pitchFamily="34" charset="0"/>
              </a:rPr>
              <a:t>__and see what it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will be like at the end.”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“I'm afraid you'll see__</a:t>
            </a:r>
            <a:r>
              <a:rPr lang="en-US" sz="2400" u="sng" dirty="0">
                <a:cs typeface="Arial" panose="020B0604020202020204" pitchFamily="34" charset="0"/>
              </a:rPr>
              <a:t>4</a:t>
            </a:r>
            <a:r>
              <a:rPr lang="en-US" sz="2400" dirty="0">
                <a:cs typeface="Arial" panose="020B0604020202020204" pitchFamily="34" charset="0"/>
              </a:rPr>
              <a:t>__there. Why don't you enjoy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the sights on the way</a:t>
            </a:r>
            <a:r>
              <a:rPr lang="zh-CN" altLang="en-US" sz="2400" dirty="0">
                <a:cs typeface="Arial" panose="020B0604020202020204" pitchFamily="34" charset="0"/>
              </a:rPr>
              <a:t>？”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cs typeface="Arial" panose="020B0604020202020204" pitchFamily="34" charset="0"/>
              </a:rPr>
              <a:t>     “</a:t>
            </a:r>
            <a:r>
              <a:rPr lang="en-US" sz="2400" dirty="0">
                <a:cs typeface="Arial" panose="020B0604020202020204" pitchFamily="34" charset="0"/>
              </a:rPr>
              <a:t>How can I do that while my heart's__</a:t>
            </a:r>
            <a:r>
              <a:rPr lang="en-US" sz="2400" u="sng" dirty="0">
                <a:cs typeface="Arial" panose="020B0604020202020204" pitchFamily="34" charset="0"/>
              </a:rPr>
              <a:t>5</a:t>
            </a:r>
            <a:r>
              <a:rPr lang="en-US" sz="2400" dirty="0">
                <a:cs typeface="Arial" panose="020B0604020202020204" pitchFamily="34" charset="0"/>
              </a:rPr>
              <a:t>__</a:t>
            </a:r>
            <a:r>
              <a:rPr lang="zh-CN" altLang="en-US" sz="2400" dirty="0">
                <a:cs typeface="Arial" panose="020B0604020202020204" pitchFamily="34" charset="0"/>
              </a:rPr>
              <a:t>？” </a:t>
            </a:r>
            <a:r>
              <a:rPr lang="en-US" sz="2400" dirty="0">
                <a:cs typeface="Arial" panose="020B0604020202020204" pitchFamily="34" charset="0"/>
              </a:rPr>
              <a:t>I asked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sadly. My best friend had left me. </a:t>
            </a:r>
            <a:endParaRPr lang="zh-CN" alt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utoUpdateAnimBg="0"/>
      <p:bldP spid="573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/>
          </p:nvPr>
        </p:nvSpPr>
        <p:spPr>
          <a:xfrm>
            <a:off x="457200" y="1277938"/>
            <a:ext cx="8272463" cy="399891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The woman seemed to understand my feeling. “Don't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cry, little girl. I've had a similar experience as you.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Thirty­five__</a:t>
            </a:r>
            <a:r>
              <a:rPr lang="en-US" sz="2400" u="sng" dirty="0">
                <a:cs typeface="Arial" panose="020B0604020202020204" pitchFamily="34" charset="0"/>
              </a:rPr>
              <a:t>6</a:t>
            </a:r>
            <a:r>
              <a:rPr lang="en-US" sz="2400" dirty="0">
                <a:cs typeface="Arial" panose="020B0604020202020204" pitchFamily="34" charset="0"/>
              </a:rPr>
              <a:t>__ ago, my husband left our three children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and me. I was deadly sad. I decided to kill myself and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children, so I took__</a:t>
            </a:r>
            <a:r>
              <a:rPr lang="en-US" sz="2400" u="sng" dirty="0">
                <a:cs typeface="Arial" panose="020B0604020202020204" pitchFamily="34" charset="0"/>
              </a:rPr>
              <a:t>7</a:t>
            </a:r>
            <a:r>
              <a:rPr lang="en-US" sz="2400" dirty="0">
                <a:cs typeface="Arial" panose="020B0604020202020204" pitchFamily="34" charset="0"/>
              </a:rPr>
              <a:t>__ to the sea.__</a:t>
            </a:r>
            <a:r>
              <a:rPr lang="en-US" sz="2400" u="sng" dirty="0">
                <a:cs typeface="Arial" panose="020B0604020202020204" pitchFamily="34" charset="0"/>
              </a:rPr>
              <a:t>8</a:t>
            </a:r>
            <a:r>
              <a:rPr lang="en-US" sz="2400" dirty="0">
                <a:cs typeface="Arial" panose="020B0604020202020204" pitchFamily="34" charset="0"/>
              </a:rPr>
              <a:t>__</a:t>
            </a:r>
            <a:r>
              <a:rPr lang="zh-CN" altLang="en-US" sz="2400" dirty="0">
                <a:cs typeface="Arial" panose="020B0604020202020204" pitchFamily="34" charset="0"/>
              </a:rPr>
              <a:t>，</a:t>
            </a:r>
            <a:r>
              <a:rPr lang="en-US" sz="2400" dirty="0">
                <a:cs typeface="Arial" panose="020B0604020202020204" pitchFamily="34" charset="0"/>
              </a:rPr>
              <a:t>they seemed to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know what would happen, so they__</a:t>
            </a:r>
            <a:r>
              <a:rPr lang="en-US" sz="2400" u="sng" dirty="0">
                <a:cs typeface="Arial" panose="020B0604020202020204" pitchFamily="34" charset="0"/>
              </a:rPr>
              <a:t>9</a:t>
            </a:r>
            <a:r>
              <a:rPr lang="en-US" sz="2400" dirty="0">
                <a:cs typeface="Arial" panose="020B0604020202020204" pitchFamily="34" charset="0"/>
              </a:rPr>
              <a:t>__loudly. Their cry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suddenly woke me__</a:t>
            </a:r>
            <a:r>
              <a:rPr lang="en-US" sz="2400" u="sng" dirty="0">
                <a:cs typeface="Arial" panose="020B0604020202020204" pitchFamily="34" charset="0"/>
              </a:rPr>
              <a:t>10</a:t>
            </a:r>
            <a:r>
              <a:rPr lang="en-US" sz="2400" dirty="0">
                <a:cs typeface="Arial" panose="020B0604020202020204" pitchFamily="34" charset="0"/>
              </a:rPr>
              <a:t>__. How could I__</a:t>
            </a:r>
            <a:r>
              <a:rPr lang="en-US" sz="2400" u="sng" dirty="0">
                <a:cs typeface="Arial" panose="020B0604020202020204" pitchFamily="34" charset="0"/>
              </a:rPr>
              <a:t>11</a:t>
            </a:r>
            <a:r>
              <a:rPr lang="en-US" sz="2400" dirty="0">
                <a:cs typeface="Arial" panose="020B0604020202020204" pitchFamily="34" charset="0"/>
              </a:rPr>
              <a:t>__ my hope of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life? After that, I worked hard to raise the children. Now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they all live__</a:t>
            </a:r>
            <a:r>
              <a:rPr lang="en-US" sz="2400" u="sng" dirty="0">
                <a:cs typeface="Arial" panose="020B0604020202020204" pitchFamily="34" charset="0"/>
              </a:rPr>
              <a:t>12</a:t>
            </a:r>
            <a:r>
              <a:rPr lang="en-US" sz="2400" dirty="0">
                <a:cs typeface="Arial" panose="020B0604020202020204" pitchFamily="34" charset="0"/>
              </a:rPr>
              <a:t>__ and one of them has his own family.”</a:t>
            </a:r>
            <a:endParaRPr lang="zh-CN" alt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54038" y="361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39750" y="4005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539750" y="44386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/>
          </p:nvPr>
        </p:nvSpPr>
        <p:spPr>
          <a:xfrm>
            <a:off x="395288" y="1412875"/>
            <a:ext cx="8497887" cy="39608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/>
              <a:t>  </a:t>
            </a:r>
            <a:r>
              <a:rPr lang="en-US" sz="2400" dirty="0">
                <a:cs typeface="Arial" panose="020B0604020202020204" pitchFamily="34" charset="0"/>
              </a:rPr>
              <a:t>Then the woman gave me a__</a:t>
            </a:r>
            <a:r>
              <a:rPr lang="en-US" sz="2400" u="sng" dirty="0">
                <a:cs typeface="Arial" panose="020B0604020202020204" pitchFamily="34" charset="0"/>
              </a:rPr>
              <a:t>13</a:t>
            </a:r>
            <a:r>
              <a:rPr lang="en-US" sz="2400" dirty="0">
                <a:cs typeface="Arial" panose="020B0604020202020204" pitchFamily="34" charset="0"/>
              </a:rPr>
              <a:t>__</a:t>
            </a:r>
            <a:r>
              <a:rPr lang="zh-CN" altLang="en-US" sz="2400" dirty="0">
                <a:cs typeface="Arial" panose="020B0604020202020204" pitchFamily="34" charset="0"/>
              </a:rPr>
              <a:t>， “</a:t>
            </a:r>
            <a:r>
              <a:rPr lang="en-US" sz="2400" dirty="0">
                <a:cs typeface="Arial" panose="020B0604020202020204" pitchFamily="34" charset="0"/>
              </a:rPr>
              <a:t>We should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never wait for the door to__</a:t>
            </a:r>
            <a:r>
              <a:rPr lang="en-US" sz="2400" u="sng" dirty="0">
                <a:cs typeface="Arial" panose="020B0604020202020204" pitchFamily="34" charset="0"/>
              </a:rPr>
              <a:t>14</a:t>
            </a:r>
            <a:r>
              <a:rPr lang="en-US" sz="2400" dirty="0">
                <a:cs typeface="Arial" panose="020B0604020202020204" pitchFamily="34" charset="0"/>
              </a:rPr>
              <a:t>__before us. We should find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the key to the__</a:t>
            </a:r>
            <a:r>
              <a:rPr lang="en-US" sz="2400" u="sng" dirty="0">
                <a:cs typeface="Arial" panose="020B0604020202020204" pitchFamily="34" charset="0"/>
              </a:rPr>
              <a:t>15</a:t>
            </a:r>
            <a:r>
              <a:rPr lang="en-US" sz="2400" dirty="0">
                <a:cs typeface="Arial" panose="020B0604020202020204" pitchFamily="34" charset="0"/>
              </a:rPr>
              <a:t>__or try to find another way.”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The bus came and I got on it with a smile.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)1. A. tired            B. excite   C. happy         D. well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)2. A. What          B. How      C. Where       D. When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)3. A. rain             B. bus       C. boat           D. plane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)4. A. nothing                      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everything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C. something               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anything</a:t>
            </a:r>
            <a:endParaRPr lang="zh-CN" altLang="en-US" sz="2400" dirty="0">
              <a:cs typeface="Arial" panose="020B0604020202020204" pitchFamily="34" charset="0"/>
            </a:endParaRP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54038" y="3140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7" grpId="0" autoUpdateAnimBg="0"/>
      <p:bldP spid="59398" grpId="0" autoUpdateAnimBg="0"/>
      <p:bldP spid="59399" grpId="0" autoUpdateAnimBg="0"/>
      <p:bldP spid="59400" grpId="0" autoUpdateAnimBg="0"/>
      <p:bldP spid="594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611188" y="53736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27063" y="981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27063" y="2755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/>
          </p:nvPr>
        </p:nvSpPr>
        <p:spPr>
          <a:xfrm>
            <a:off x="539750" y="979488"/>
            <a:ext cx="8229600" cy="4826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)5. </a:t>
            </a:r>
            <a:r>
              <a:rPr lang="en-US" sz="2400" dirty="0" err="1">
                <a:cs typeface="Arial" panose="020B0604020202020204" pitchFamily="34" charset="0"/>
              </a:rPr>
              <a:t>A.smiling</a:t>
            </a:r>
            <a:r>
              <a:rPr lang="en-US" sz="2400" dirty="0">
                <a:cs typeface="Arial" panose="020B0604020202020204" pitchFamily="34" charset="0"/>
              </a:rPr>
              <a:t>                  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B. breaking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C. singing                   D. dancing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)6. </a:t>
            </a:r>
            <a:r>
              <a:rPr lang="en-US" sz="2400" dirty="0" err="1">
                <a:cs typeface="Arial" panose="020B0604020202020204" pitchFamily="34" charset="0"/>
              </a:rPr>
              <a:t>A.days</a:t>
            </a:r>
            <a:r>
              <a:rPr lang="en-US" sz="2400" dirty="0">
                <a:cs typeface="Arial" panose="020B0604020202020204" pitchFamily="34" charset="0"/>
              </a:rPr>
              <a:t>                        </a:t>
            </a:r>
            <a:r>
              <a:rPr lang="zh-CN" altLang="en-US" sz="2400" dirty="0"/>
              <a:t> </a:t>
            </a:r>
            <a:r>
              <a:rPr lang="en-US" sz="2400" dirty="0">
                <a:cs typeface="Arial" panose="020B0604020202020204" pitchFamily="34" charset="0"/>
              </a:rPr>
              <a:t>B. weeks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C. months                   D. years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)7.  </a:t>
            </a:r>
            <a:r>
              <a:rPr lang="en-US" sz="2400" dirty="0" err="1">
                <a:cs typeface="Arial" panose="020B0604020202020204" pitchFamily="34" charset="0"/>
              </a:rPr>
              <a:t>A.her</a:t>
            </a:r>
            <a:r>
              <a:rPr lang="en-US" sz="2400" dirty="0">
                <a:cs typeface="Arial" panose="020B0604020202020204" pitchFamily="34" charset="0"/>
              </a:rPr>
              <a:t>                          B. </a:t>
            </a:r>
            <a:r>
              <a:rPr lang="zh-CN" altLang="en-US" sz="2400" dirty="0"/>
              <a:t>t</a:t>
            </a:r>
            <a:r>
              <a:rPr lang="en-US" sz="2400" dirty="0">
                <a:cs typeface="Arial" panose="020B0604020202020204" pitchFamily="34" charset="0"/>
              </a:rPr>
              <a:t>hem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C. him                        D. it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)8.  </a:t>
            </a:r>
            <a:r>
              <a:rPr lang="en-US" sz="2400" dirty="0" err="1">
                <a:cs typeface="Arial" panose="020B0604020202020204" pitchFamily="34" charset="0"/>
              </a:rPr>
              <a:t>A.So</a:t>
            </a:r>
            <a:r>
              <a:rPr lang="en-US" sz="2400" dirty="0">
                <a:cs typeface="Arial" panose="020B0604020202020204" pitchFamily="34" charset="0"/>
              </a:rPr>
              <a:t>                           B. Or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C. Besides                 D. However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)9.  A. laughed                 B. </a:t>
            </a:r>
            <a:r>
              <a:rPr lang="zh-CN" altLang="en-US" sz="2400" dirty="0"/>
              <a:t>t</a:t>
            </a:r>
            <a:r>
              <a:rPr lang="en-US" sz="2400" dirty="0" err="1">
                <a:cs typeface="Arial" panose="020B0604020202020204" pitchFamily="34" charset="0"/>
              </a:rPr>
              <a:t>alked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          C. spoke                    D. cried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cs typeface="Arial" panose="020B0604020202020204" pitchFamily="34" charset="0"/>
              </a:rPr>
              <a:t>(  )10. A. in   B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out      C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up     D</a:t>
            </a:r>
            <a:r>
              <a:rPr lang="zh-CN" altLang="en-US" sz="2400" dirty="0">
                <a:cs typeface="Arial" panose="020B0604020202020204" pitchFamily="34" charset="0"/>
              </a:rPr>
              <a:t>．</a:t>
            </a:r>
            <a:r>
              <a:rPr lang="en-US" sz="2400" dirty="0">
                <a:cs typeface="Arial" panose="020B0604020202020204" pitchFamily="34" charset="0"/>
              </a:rPr>
              <a:t>down</a:t>
            </a:r>
            <a:endParaRPr lang="zh-CN" altLang="en-US" sz="2400" dirty="0">
              <a:cs typeface="Arial" panose="020B0604020202020204" pitchFamily="34" charset="0"/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627063" y="1892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27063" y="361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684213" y="45085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1" grpId="0" autoUpdateAnimBg="0"/>
      <p:bldP spid="60422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3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2614613"/>
            <a:ext cx="7740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827088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827088" y="10525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 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42963" y="36925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 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/>
          </p:nvPr>
        </p:nvSpPr>
        <p:spPr>
          <a:xfrm>
            <a:off x="747713" y="1062038"/>
            <a:ext cx="7392987" cy="4572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400"/>
              <a:t>(  )11.A. give away          B. give up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          C. get up                D. stand up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(  )12. A. happily              B. sadly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           C. badly                 D. hopeless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(  )13. A. cry                     B. shout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           C. hit                      D. smile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(  )14. A. open                  B. close</a:t>
            </a:r>
            <a:endParaRPr lang="de-DE" altLang="en-US" sz="2400"/>
          </a:p>
          <a:p>
            <a:pPr>
              <a:buFont typeface="Arial" panose="020B0604020202020204" pitchFamily="34" charset="0"/>
              <a:buNone/>
            </a:pPr>
            <a:r>
              <a:rPr lang="de-DE" altLang="en-US" sz="2400"/>
              <a:t>           C. lock                   D. mend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en-US" sz="2400"/>
              <a:t>(  )15. A. classroom         B. office  </a:t>
            </a:r>
            <a:endParaRPr lang="en-US" sz="2400"/>
          </a:p>
          <a:p>
            <a:pPr>
              <a:buFont typeface="Arial" panose="020B0604020202020204" pitchFamily="34" charset="0"/>
              <a:buNone/>
            </a:pPr>
            <a:r>
              <a:rPr lang="en-US" sz="2400"/>
              <a:t>           C</a:t>
            </a:r>
            <a:r>
              <a:rPr lang="de-DE" altLang="en-US" sz="2400"/>
              <a:t>. </a:t>
            </a:r>
            <a:r>
              <a:rPr lang="en-US" sz="2400"/>
              <a:t>door                  D. shop</a:t>
            </a:r>
            <a:endParaRPr lang="zh-CN" altLang="en-US" sz="2400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842963" y="2827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 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827088" y="45815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ldLvl="0" autoUpdateAnimBg="0"/>
      <p:bldP spid="61445" grpId="0" autoUpdateAnimBg="0"/>
      <p:bldP spid="61446" grpId="0" autoUpdateAnimBg="0"/>
      <p:bldP spid="61447" grpId="0" autoUpdateAnimBg="0"/>
      <p:bldP spid="61448" grpId="0" bldLvl="0" autoUpdateAnimBg="0"/>
      <p:bldP spid="61449" grpId="0" autoUpdateAnimBg="0"/>
      <p:bldP spid="6145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1757</Words>
  <Application>Microsoft Office PowerPoint</Application>
  <PresentationFormat>全屏显示(4:3)</PresentationFormat>
  <Paragraphs>301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Cooper Std Black</vt:lpstr>
      <vt:lpstr>方正黑体_GBK</vt:lpstr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2017-10-17T00:49:00Z</dcterms:created>
  <dcterms:modified xsi:type="dcterms:W3CDTF">2023-01-17T01:31:33Z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9BA1DE7896D541D9B10018D18499B5B0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