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7" r:id="rId2"/>
    <p:sldId id="724" r:id="rId3"/>
    <p:sldId id="725" r:id="rId4"/>
    <p:sldId id="728" r:id="rId5"/>
    <p:sldId id="732" r:id="rId6"/>
    <p:sldId id="731" r:id="rId7"/>
    <p:sldId id="757" r:id="rId8"/>
    <p:sldId id="756" r:id="rId9"/>
    <p:sldId id="758" r:id="rId10"/>
    <p:sldId id="726" r:id="rId11"/>
    <p:sldId id="785" r:id="rId12"/>
    <p:sldId id="777" r:id="rId13"/>
    <p:sldId id="786" r:id="rId14"/>
    <p:sldId id="713" r:id="rId15"/>
    <p:sldId id="787" r:id="rId16"/>
    <p:sldId id="788" r:id="rId17"/>
    <p:sldId id="697" r:id="rId18"/>
    <p:sldId id="698" r:id="rId19"/>
    <p:sldId id="409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8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CC00"/>
    <a:srgbClr val="FF3399"/>
    <a:srgbClr val="000099"/>
    <a:srgbClr val="CC9900"/>
    <a:srgbClr val="333300"/>
    <a:srgbClr val="333399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 snapToObjects="1">
      <p:cViewPr>
        <p:scale>
          <a:sx n="100" d="100"/>
          <a:sy n="100" d="100"/>
        </p:scale>
        <p:origin x="-198" y="-264"/>
      </p:cViewPr>
      <p:guideLst>
        <p:guide orient="horz" pos="2248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87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10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208"/>
  <ax:ocxPr ax:name="_cy" ax:value="1614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3F85C11-CD55-474A-B97A-4F3525653E9D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6629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3BBDD71-7FB7-458F-A1B9-FE1688D680EB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BDD71-7FB7-458F-A1B9-FE1688D680EB}" type="slidenum">
              <a:rPr lang="zh-CN" alt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685800" y="2139950"/>
            <a:ext cx="7772400" cy="10826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357563"/>
            <a:ext cx="6400800" cy="86518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7B514-9D30-4C11-9999-338287730A00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974D51-2DD8-49E3-9D0C-269CFC8D548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5EDC-5D9F-483D-9B08-60CC5E691D89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54E6-E6E4-4F9B-874A-14112C9BCF33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ACA8-13E3-406C-BECB-F649FE8FF584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AF52-D738-4CB8-A089-B7AE6E13094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9661C-EC9B-4B24-AE6E-559452B4A236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9EAF-4431-463F-9810-A1CA4289A3F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80CA4-6F39-4F1A-BFD5-413427989442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28C2-75E1-44D5-9848-7D9CD4BF8D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9161C-C40E-4EBE-8937-E1B55A7E4C77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088E-9B34-43C4-BCAB-99218C3039A2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60C9-BF5A-4059-9912-031E695982B1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39F0-F299-4CB0-87F4-BE1EAEA7A2C6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28EA-8B67-40C3-93CE-03F1A86A5DF9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1FB48-33B4-415A-B6E3-E8FD81FA1192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47C5-7F29-4B0C-8801-1D0442F4A238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5D0B-3E6E-4328-929E-AFC126551216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88DE-5A3F-4FBC-A88A-19A9E7074BF7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544D0-2D4E-486C-9E79-38D6C306CAE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A55E-F3B8-4C62-86F0-35DDED649191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3377-3EE5-4697-8D43-9A5271A7AA43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DA069-CB8C-4DF4-9DAA-96BAAEC4E93C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CA37-532C-4868-969C-EB1E699C185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5399-3316-4568-98E9-D2C519BC5FC4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98627-C6FD-4ABC-A1C2-1A0EA5E259FC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4FC5DB9-644B-460A-92B5-31574F0A2422}" type="datetime1">
              <a:rPr lang="zh-CN" altLang="en-US" smtClean="0"/>
              <a:t>2023-01-17</a:t>
            </a:fld>
            <a:endParaRPr lang="zh-CN" altLang="zh-CN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0CB68E0-FDCF-46FE-871C-27E8FC4AB36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8.wmf"/><Relationship Id="rId5" Type="http://schemas.openxmlformats.org/officeDocument/2006/relationships/image" Target="../media/image29.pn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/>
          </p:cNvSpPr>
          <p:nvPr/>
        </p:nvSpPr>
        <p:spPr bwMode="auto">
          <a:xfrm>
            <a:off x="395536" y="2374900"/>
            <a:ext cx="8208714" cy="803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latin typeface="Times New Roman" panose="02020603050405020304"/>
                <a:cs typeface="Times New Roman" panose="02020603050405020304"/>
              </a:rPr>
              <a:t>We will have a class fashion show.</a:t>
            </a:r>
            <a:endParaRPr lang="zh-CN" altLang="en-US" sz="3600" b="1" kern="10" dirty="0">
              <a:ln w="12700">
                <a:noFill/>
                <a:round/>
              </a:ln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699792" y="3523804"/>
            <a:ext cx="3384550" cy="1106488"/>
          </a:xfrm>
          <a:prstGeom prst="rect">
            <a:avLst/>
          </a:prstGeom>
          <a:noFill/>
          <a:ln w="9525" cap="rnd">
            <a:solidFill>
              <a:srgbClr val="FFFFFF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5400" b="1" dirty="0">
                <a:solidFill>
                  <a:srgbClr val="FF0000"/>
                </a:solidFill>
              </a:rPr>
              <a:t>S</a:t>
            </a:r>
            <a:r>
              <a:rPr lang="zh-CN" altLang="en-US" sz="4400" b="1" dirty="0">
                <a:solidFill>
                  <a:srgbClr val="FF0000"/>
                </a:solidFill>
              </a:rPr>
              <a:t>ection </a:t>
            </a:r>
            <a:r>
              <a:rPr lang="zh-CN" altLang="en-US" sz="4000" b="1" dirty="0">
                <a:solidFill>
                  <a:srgbClr val="FF0000"/>
                </a:solidFill>
              </a:rPr>
              <a:t> </a:t>
            </a:r>
            <a:r>
              <a:rPr lang="zh-CN" altLang="en-US" sz="66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908720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4800" b="1" kern="10" dirty="0" smtClean="0">
                <a:ln w="19050">
                  <a:noFill/>
                  <a:round/>
                </a:ln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Topic 1</a:t>
            </a:r>
            <a:endParaRPr lang="zh-CN" altLang="en-US" sz="4800" b="1" kern="10" dirty="0">
              <a:ln w="19050">
                <a:noFill/>
                <a:round/>
              </a:ln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4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ldLvl="0" autoUpdateAnimBg="0"/>
      <p:bldP spid="27653" grpId="1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213225" y="6162675"/>
            <a:ext cx="4822825" cy="650875"/>
            <a:chOff x="0" y="0"/>
            <a:chExt cx="7594" cy="1026"/>
          </a:xfrm>
        </p:grpSpPr>
        <p:pic>
          <p:nvPicPr>
            <p:cNvPr id="37904" name="Picture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79" y="118"/>
              <a:ext cx="2722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05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7594" cy="926"/>
            </a:xfrm>
            <a:prstGeom prst="rect">
              <a:avLst/>
            </a:prstGeom>
            <a:noFill/>
            <a:ln w="9525" cap="rnd">
              <a:solidFill>
                <a:srgbClr val="FF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>
                  <a:solidFill>
                    <a:srgbClr val="FF0000"/>
                  </a:solidFill>
                </a:rPr>
                <a:t>discuss</a:t>
              </a:r>
              <a:r>
                <a:rPr lang="zh-CN" altLang="en-US" sz="3200"/>
                <a:t> </a:t>
              </a:r>
              <a:r>
                <a:rPr lang="zh-CN" altLang="en-US"/>
                <a:t>                     </a:t>
              </a:r>
              <a:r>
                <a:rPr lang="zh-CN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v.讨论，谈论</a:t>
              </a:r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5724525" y="188913"/>
            <a:ext cx="3384550" cy="1876425"/>
            <a:chOff x="0" y="0"/>
            <a:chExt cx="5330" cy="2956"/>
          </a:xfrm>
        </p:grpSpPr>
        <p:pic>
          <p:nvPicPr>
            <p:cNvPr id="37902" name="Picture 6" descr="TIP6_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330" cy="2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03" name="Text Box 7"/>
            <p:cNvSpPr txBox="1">
              <a:spLocks noChangeArrowheads="1"/>
            </p:cNvSpPr>
            <p:nvPr/>
          </p:nvSpPr>
          <p:spPr bwMode="auto">
            <a:xfrm>
              <a:off x="114" y="1045"/>
              <a:ext cx="4639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rgbClr val="CC0000"/>
                  </a:solidFill>
                </a:rPr>
                <a:t>     Finding key words of the question in the passage can help you to comprehend quickly.</a:t>
              </a:r>
            </a:p>
          </p:txBody>
        </p:sp>
      </p:grpSp>
      <p:sp>
        <p:nvSpPr>
          <p:cNvPr id="37892" name="Text Box 8"/>
          <p:cNvSpPr txBox="1">
            <a:spLocks noChangeArrowheads="1"/>
          </p:cNvSpPr>
          <p:nvPr/>
        </p:nvSpPr>
        <p:spPr bwMode="auto">
          <a:xfrm>
            <a:off x="136525" y="101600"/>
            <a:ext cx="8605838" cy="528638"/>
          </a:xfrm>
          <a:prstGeom prst="rect">
            <a:avLst/>
          </a:prstGeom>
          <a:noFill/>
          <a:ln w="9525" cap="rnd">
            <a:solidFill>
              <a:srgbClr val="FF33CC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D60093"/>
                </a:solidFill>
              </a:rPr>
              <a:t>        Read a</a:t>
            </a:r>
            <a:r>
              <a:rPr lang="en-US" altLang="zh-CN" sz="2800" b="1" dirty="0">
                <a:solidFill>
                  <a:srgbClr val="D60093"/>
                </a:solidFill>
              </a:rPr>
              <a:t>gain and complete the following tasks.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36525" y="620713"/>
            <a:ext cx="8899525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1.What does the passage mainly talk about?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A.The history of clothes.   B.The functions of clothes.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C.The styles of clothes.    D.The types of clothes.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2.Which of the following is true?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A.People wore the first types of clothes to show fashion.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B.Nowadays, clothes no</a:t>
            </a:r>
            <a:r>
              <a:rPr lang="en-US" altLang="zh-CN" sz="2000" dirty="0">
                <a:latin typeface="Times New Roman" panose="02020603050405020304" pitchFamily="18" charset="0"/>
              </a:rPr>
              <a:t>t only keep us warm.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C.Clothes can tell what your names are.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D.People almost wear the same kind of clothes now.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3.When we see a woman in a kimono,we might think she is ___________.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4.If a man always wears sportswear,we may think he is ________________________.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5.If a person always wears yellow clothes,maybe he or she is ___________________.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6.Work in groups and  discuss   the meanings of the following sentences.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1)Clothes can also show people our jobs,our culture,our hobbies and even our moods.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2)You are what you wear.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956300" y="4143375"/>
            <a:ext cx="2071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D60093"/>
                </a:solidFill>
                <a:latin typeface="Times New Roman" panose="02020603050405020304" pitchFamily="18" charset="0"/>
              </a:rPr>
              <a:t>Japanese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724525" y="4575175"/>
            <a:ext cx="3313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D60093"/>
                </a:solidFill>
                <a:latin typeface="Times New Roman" panose="02020603050405020304" pitchFamily="18" charset="0"/>
              </a:rPr>
              <a:t>active and likes doing exercise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940425" y="5006975"/>
            <a:ext cx="3311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D60093"/>
                </a:solidFill>
                <a:latin typeface="Times New Roman" panose="02020603050405020304" pitchFamily="18" charset="0"/>
              </a:rPr>
              <a:t>lively and easy-going</a:t>
            </a:r>
            <a:endParaRPr lang="zh-CN" alt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700338" y="981075"/>
            <a:ext cx="6858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4000" b="1">
                <a:solidFill>
                  <a:srgbClr val="FF0000"/>
                </a:solidFill>
                <a:sym typeface="楷体_GB2312" pitchFamily="49" charset="-122"/>
              </a:rPr>
              <a:t>√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-19050" y="2727325"/>
            <a:ext cx="5572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4000" b="1">
                <a:solidFill>
                  <a:srgbClr val="FF0000"/>
                </a:solidFill>
                <a:sym typeface="楷体_GB2312" pitchFamily="49" charset="-122"/>
              </a:rPr>
              <a:t>√</a:t>
            </a:r>
            <a:endParaRPr lang="zh-CN" altLang="zh-CN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2486025" y="5445125"/>
            <a:ext cx="900113" cy="288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0" name="箭头 308"/>
          <p:cNvSpPr>
            <a:spLocks noChangeShapeType="1"/>
          </p:cNvSpPr>
          <p:nvPr/>
        </p:nvSpPr>
        <p:spPr bwMode="auto">
          <a:xfrm>
            <a:off x="3386138" y="5734050"/>
            <a:ext cx="827087" cy="574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1" name="Oval 17"/>
          <p:cNvSpPr>
            <a:spLocks noChangeArrowheads="1"/>
          </p:cNvSpPr>
          <p:nvPr/>
        </p:nvSpPr>
        <p:spPr bwMode="auto">
          <a:xfrm>
            <a:off x="250825" y="115888"/>
            <a:ext cx="647700" cy="504825"/>
          </a:xfrm>
          <a:prstGeom prst="ellipse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2400" b="1">
                <a:solidFill>
                  <a:schemeClr val="bg1"/>
                </a:solidFill>
              </a:rPr>
              <a:t>1</a:t>
            </a:r>
            <a:r>
              <a:rPr lang="zh-CN" altLang="en-US" sz="2400" b="1">
                <a:solidFill>
                  <a:schemeClr val="bg1"/>
                </a:solidFill>
              </a:rPr>
              <a:t>b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bldLvl="0" autoUpdateAnimBg="0"/>
      <p:bldP spid="36873" grpId="1" bldLvl="0" autoUpdateAnimBg="0"/>
      <p:bldP spid="36874" grpId="0" bldLvl="0" autoUpdateAnimBg="0"/>
      <p:bldP spid="36875" grpId="0" bldLvl="0" autoUpdateAnimBg="0"/>
      <p:bldP spid="36876" grpId="0" bldLvl="0" autoUpdateAnimBg="0"/>
      <p:bldP spid="36877" grpId="0" bldLvl="0" autoUpdateAnimBg="0"/>
      <p:bldP spid="36878" grpId="0" bldLvl="0" autoUpdateAnimBg="0"/>
      <p:bldP spid="36879" grpId="0" animBg="1"/>
      <p:bldP spid="368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5413" y="625475"/>
            <a:ext cx="8983662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 first types of clothes were made of animal skins.</a:t>
            </a:r>
          </a:p>
          <a:p>
            <a:pPr eaLnBrk="1" hangingPunct="1"/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 made of...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由......制成（从表面可看出原材料）</a:t>
            </a:r>
          </a:p>
          <a:p>
            <a:pPr eaLnBrk="1" hangingPunct="1"/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 made from...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由......制成（从表面看不出原材料）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E.g:这张桌子是由木头制成的。The desk is made of wood.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纸是由木材制成的。Paper is made from wood.</a:t>
            </a:r>
          </a:p>
          <a:p>
            <a:pPr eaLnBrk="1" hangingPunct="1"/>
            <a:r>
              <a:rPr lang="zh-CN" alt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People started to wear clothes so that they could protect themselves from the sun, wind, rain and cold.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人们开始穿衣是为了免受日晒、风吹、雨淋和寒冷的侵袭。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(1)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意为“保护，防护”，其后可直接跟名词或代词。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E.g: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should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to protect ourselves.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我们应该学会保护自己。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(2)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...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保护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······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不受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······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的危害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E.g:</a:t>
            </a:r>
            <a:r>
              <a:rPr lang="zh-CN" altLang="en-US" sz="2000" dirty="0"/>
              <a:t>我会保护你不受周围一切的伤害。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</a:rPr>
              <a:t>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protect you from everything around you. </a:t>
            </a:r>
          </a:p>
          <a:p>
            <a:pPr eaLnBrk="1" hangingPunct="1"/>
            <a:r>
              <a:rPr lang="zh-CN" alt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3. But,nowadays, clothes do more than just keep us warm.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但是在当今，服装不仅仅是用来保暖的。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(1)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more than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不只是       (2)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keep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+sb./sth.+adj.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保持...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E.g:我们必须保持教室干净整洁。We must keep our classroom clean and tidy.</a:t>
            </a:r>
            <a:endParaRPr lang="zh-CN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eaLnBrk="1" hangingPunct="1"/>
            <a:r>
              <a:rPr lang="zh-CN" alt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4. As the saying goes, “You are what you wear”.</a:t>
            </a:r>
          </a:p>
          <a:p>
            <a:pPr eaLnBrk="1" hangingPunct="1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正如俗语所讲：“衣如其人”。</a:t>
            </a:r>
            <a:endParaRPr lang="zh-CN" altLang="en-US" sz="2000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WordArt 3"/>
          <p:cNvSpPr>
            <a:spLocks noChangeArrowheads="1" noChangeShapeType="1"/>
          </p:cNvSpPr>
          <p:nvPr/>
        </p:nvSpPr>
        <p:spPr bwMode="auto">
          <a:xfrm>
            <a:off x="457200" y="100013"/>
            <a:ext cx="5051425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The key points of 1a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8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8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8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89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89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9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9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9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9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9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9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9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9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9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9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38100" y="44450"/>
            <a:ext cx="91313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/>
              <a:t>Listen and follow.Then try to retell the passage with the help of key words.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" y="1323975"/>
            <a:ext cx="91328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The first types of clothes were made of animal skins. People started to wear clothes so that they could protect themselves from the sun, wind, rain and cold.</a:t>
            </a:r>
          </a:p>
          <a:p>
            <a:pPr algn="just"/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Today, we use different materials to make different kinds of clothes.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</a:rPr>
              <a:t>nowadays,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clothes do more than just keep us warm. </a:t>
            </a:r>
            <a:r>
              <a:rPr lang="zh-CN" altLang="en-US" sz="2400" b="1">
                <a:latin typeface="Times New Roman" panose="02020603050405020304" pitchFamily="18" charset="0"/>
              </a:rPr>
              <a:t>Clothing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can also </a:t>
            </a:r>
            <a:r>
              <a:rPr lang="zh-CN" altLang="en-US" sz="2400" b="1">
                <a:latin typeface="Times New Roman" panose="02020603050405020304" pitchFamily="18" charset="0"/>
              </a:rPr>
              <a:t>show people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our jobs, our culture, our hobbies and even our moods</a:t>
            </a:r>
            <a:r>
              <a:rPr lang="zh-CN" altLang="en-US" sz="2400" b="1">
                <a:latin typeface="Times New Roman" panose="02020603050405020304" pitchFamily="18" charset="0"/>
              </a:rPr>
              <a:t>.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when we see a man in a uniform, we can guess his job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uniform.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When we see a woman in a kimono, we may think that she is Japanese. If a man always wears sportswear, we may think he is active and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likes doing exercise. If a person always wears yellow or pink clothes, maybe he or she is lively and easy-going. We get ideas about people from their clothes. As the saying goes, “You are what you wear.”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3132138" y="2119313"/>
            <a:ext cx="5929312" cy="804862"/>
            <a:chOff x="0" y="0"/>
            <a:chExt cx="9336" cy="1268"/>
          </a:xfrm>
        </p:grpSpPr>
        <p:pic>
          <p:nvPicPr>
            <p:cNvPr id="2056" name="Picture 7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460" y="145"/>
              <a:ext cx="2870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箭头 500"/>
            <p:cNvSpPr>
              <a:spLocks noChangeShapeType="1"/>
            </p:cNvSpPr>
            <p:nvPr/>
          </p:nvSpPr>
          <p:spPr bwMode="auto">
            <a:xfrm flipV="1">
              <a:off x="2155" y="926"/>
              <a:ext cx="342" cy="34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9337" cy="928"/>
            </a:xfrm>
            <a:prstGeom prst="rect">
              <a:avLst/>
            </a:prstGeom>
            <a:noFill/>
            <a:ln w="9525" cap="rnd">
              <a:solidFill>
                <a:srgbClr val="FF3399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 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zh-CN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n.材料；原料；素材</a:t>
              </a:r>
              <a:endParaRPr lang="zh-CN" altLang="en-US"/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2055" name="WindowsMediaPlayer1" r:id="rId2" imgW="3314880" imgH="581040"/>
        </mc:Choice>
        <mc:Fallback>
          <p:control name="WindowsMediaPlayer1" r:id="rId2" imgW="3314880" imgH="581040">
            <p:pic>
              <p:nvPicPr>
                <p:cNvPr id="3" name="WindowsMediaPlayer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5651500" y="549275"/>
                  <a:ext cx="3313113" cy="5762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randomBar dir="vert"/>
    <p:sndAc>
      <p:stSnd>
        <p:snd r:embed="rId4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ldLvl="0" autoUpdateAnimBg="0"/>
      <p:bldP spid="39939" grpId="1" bldLvl="0" autoUpdateAnimBg="0"/>
      <p:bldP spid="39939" grpId="2" bldLvl="0" autoUpdateAnimBg="0"/>
      <p:bldP spid="39939" grpId="3" bldLvl="0" autoUpdateAnimBg="0"/>
      <p:bldP spid="39939" grpId="4" bldLvl="0" autoUpdateAnimBg="0"/>
      <p:bldP spid="39939" grpId="5" bldLvl="0" autoUpdateAnimBg="0"/>
      <p:bldP spid="39939" grpId="6" bldLvl="0" autoUpdateAnimBg="0"/>
      <p:bldP spid="39939" grpId="7" bldLvl="0" autoUpdateAnimBg="0"/>
      <p:bldP spid="39939" grpId="8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8100" y="1323975"/>
            <a:ext cx="9132888" cy="531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</a:rPr>
              <a:t>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first</a:t>
            </a:r>
            <a:r>
              <a:rPr lang="zh-CN" altLang="en-US" sz="2400" b="1">
                <a:latin typeface="Times New Roman" panose="02020603050405020304" pitchFamily="18" charset="0"/>
              </a:rPr>
              <a:t>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animal skins. People started </a:t>
            </a:r>
            <a:r>
              <a:rPr lang="zh-CN" altLang="en-US" sz="2400" b="1">
                <a:latin typeface="Times New Roman" panose="02020603050405020304" pitchFamily="18" charset="0"/>
              </a:rPr>
              <a:t>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so that </a:t>
            </a:r>
            <a:r>
              <a:rPr lang="zh-CN" altLang="en-US" sz="2400" b="1">
                <a:latin typeface="Times New Roman" panose="02020603050405020304" pitchFamily="18" charset="0"/>
              </a:rPr>
              <a:t>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protect</a:t>
            </a:r>
            <a:r>
              <a:rPr lang="zh-CN" altLang="en-US" sz="2400" b="1">
                <a:latin typeface="Times New Roman" panose="02020603050405020304" pitchFamily="18" charset="0"/>
              </a:rPr>
              <a:t>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Today, we use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to make 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zh-CN" altLang="en-US" sz="2400" b="1">
                <a:latin typeface="Times New Roman" panose="02020603050405020304" pitchFamily="18" charset="0"/>
              </a:rPr>
              <a:t>,nowadays,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___________________________________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</a:rPr>
              <a:t>Clothing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can also </a:t>
            </a:r>
            <a:r>
              <a:rPr lang="zh-CN" altLang="en-US" sz="2400" b="1">
                <a:latin typeface="Times New Roman" panose="02020603050405020304" pitchFamily="18" charset="0"/>
              </a:rPr>
              <a:t>show____________________________________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and even </a:t>
            </a:r>
            <a:r>
              <a:rPr lang="zh-CN" altLang="en-US" sz="2400" b="1">
                <a:latin typeface="Times New Roman" panose="02020603050405020304" pitchFamily="18" charset="0"/>
              </a:rPr>
              <a:t>_______.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in a uniform, we can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2400" b="1">
                <a:latin typeface="Times New Roman" panose="02020603050405020304" pitchFamily="18" charset="0"/>
              </a:rPr>
              <a:t>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in a kimono, we may think 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If 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sportswear, we may think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If 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yellow or pink clothes, maybe 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We get ideas about people ___________.As the saying goes, “</a:t>
            </a:r>
            <a:r>
              <a:rPr lang="zh-CN" altLang="en-US" sz="2400" b="1">
                <a:latin typeface="Times New Roman" panose="02020603050405020304" pitchFamily="18" charset="0"/>
              </a:rPr>
              <a:t>________________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  <p:sp>
        <p:nvSpPr>
          <p:cNvPr id="39939" name="WordArt 3"/>
          <p:cNvSpPr>
            <a:spLocks noChangeArrowheads="1" noChangeShapeType="1"/>
          </p:cNvSpPr>
          <p:nvPr/>
        </p:nvSpPr>
        <p:spPr bwMode="auto">
          <a:xfrm>
            <a:off x="250825" y="188913"/>
            <a:ext cx="8420100" cy="669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Times New Roman" panose="02020603050405020304"/>
                <a:cs typeface="Times New Roman" panose="02020603050405020304"/>
              </a:rPr>
              <a:t>Retell the passage with the help of key words.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ldLvl="0" autoUpdateAnimBg="0"/>
      <p:bldP spid="40962" grpId="1" bldLvl="0" autoUpdateAnimBg="0"/>
      <p:bldP spid="40962" grpId="2" bldLvl="0" autoUpdateAnimBg="0"/>
      <p:bldP spid="40962" grpId="3" bldLvl="0" autoUpdateAnimBg="0"/>
      <p:bldP spid="40962" grpId="4" bldLvl="0" autoUpdateAnimBg="0"/>
      <p:bldP spid="40962" grpId="5" bldLvl="0" autoUpdateAnimBg="0"/>
      <p:bldP spid="40962" grpId="6" bldLvl="0" autoUpdateAnimBg="0"/>
      <p:bldP spid="40962" grpId="7" bldLvl="0" autoUpdateAnimBg="0"/>
      <p:bldP spid="40962" grpId="8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-17463" y="117475"/>
            <a:ext cx="912495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Describe the clothes you are wearing today. The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following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questions may help you.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546225" y="1503363"/>
            <a:ext cx="5475288" cy="2295525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What are you wearing today?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What color/size ... are your clothes?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What materials are they made of?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What do you think of them?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5575" y="4294188"/>
            <a:ext cx="88804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400" b="1">
                <a:latin typeface="Times New Roman" panose="02020603050405020304" pitchFamily="18" charset="0"/>
              </a:rPr>
              <a:t>  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I’m wearing a white T-shirt today. The size is M. It is made of cotton</a:t>
            </a:r>
            <a:r>
              <a:rPr lang="zh-CN" altLang="en-US" sz="2400" b="1">
                <a:latin typeface="Times New Roman" panose="02020603050405020304" pitchFamily="18" charset="0"/>
              </a:rPr>
              <a:t>.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My jeans are blue. They are made of cotton, too. I like this kind of white sports shoes. They are made of leather and they are size 37. My clothes are very comfortable. They make me active.</a:t>
            </a:r>
          </a:p>
          <a:p>
            <a:pPr algn="just"/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06375" y="3789363"/>
            <a:ext cx="1989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</a:rPr>
              <a:t>Example:</a:t>
            </a:r>
          </a:p>
        </p:txBody>
      </p:sp>
    </p:spTree>
  </p:cSld>
  <p:clrMapOvr>
    <a:masterClrMapping/>
  </p:clrMapOvr>
  <p:transition>
    <p:pull dir="r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ldLvl="0" animBg="1" autoUpdateAnimBg="0"/>
      <p:bldP spid="41988" grpId="0" bldLvl="0" autoUpdateAnimBg="0"/>
      <p:bldP spid="41988" grpId="1" bldLvl="0" autoUpdateAnimBg="0"/>
      <p:bldP spid="41989" grpId="0" bldLvl="0" autoUpdateAnimBg="0"/>
      <p:bldP spid="41989" grpId="1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2060575"/>
            <a:ext cx="8834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1.Survey your classmates about their favorite clothes and fill in the table.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7950" y="4870450"/>
            <a:ext cx="88598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2.Discuss whether your classmates' dressing is suitable or not. Give your suggestions.</a:t>
            </a:r>
          </a:p>
          <a:p>
            <a:pPr eaLnBrk="1" hangingPunct="1"/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3.Write a report and present it to the class.</a:t>
            </a:r>
          </a:p>
        </p:txBody>
      </p:sp>
      <p:graphicFrame>
        <p:nvGraphicFramePr>
          <p:cNvPr id="43012" name="Group 4"/>
          <p:cNvGraphicFramePr>
            <a:graphicFrameLocks noGrp="1"/>
          </p:cNvGraphicFramePr>
          <p:nvPr/>
        </p:nvGraphicFramePr>
        <p:xfrm>
          <a:off x="292100" y="2997200"/>
          <a:ext cx="8528050" cy="1714500"/>
        </p:xfrm>
        <a:graphic>
          <a:graphicData uri="http://schemas.openxmlformats.org/drawingml/2006/table">
            <a:tbl>
              <a:tblPr/>
              <a:tblGrid>
                <a:gridCol w="164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Clothing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Size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Material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Li Xing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T-shirt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cotton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014" name="WordArt 58"/>
          <p:cNvSpPr>
            <a:spLocks noChangeArrowheads="1" noChangeShapeType="1"/>
          </p:cNvSpPr>
          <p:nvPr/>
        </p:nvSpPr>
        <p:spPr bwMode="auto">
          <a:xfrm>
            <a:off x="1979613" y="1196975"/>
            <a:ext cx="5834062" cy="831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chemeClr val="bg1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Giving Suggestions on Dressing</a:t>
            </a:r>
            <a:endParaRPr lang="zh-CN" altLang="en-US" sz="3600" b="1" kern="10" dirty="0">
              <a:ln w="19050">
                <a:solidFill>
                  <a:schemeClr val="bg1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42015" name="WordArt 59"/>
          <p:cNvSpPr>
            <a:spLocks noChangeArrowheads="1" noChangeShapeType="1"/>
          </p:cNvSpPr>
          <p:nvPr/>
        </p:nvSpPr>
        <p:spPr bwMode="auto">
          <a:xfrm>
            <a:off x="2771775" y="117475"/>
            <a:ext cx="3671888" cy="71913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50000"/>
                    </a:srgbClr>
                  </a:outerShdw>
                </a:effectLst>
                <a:latin typeface="Arail"/>
              </a:rPr>
              <a:t>Project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solidFill>
                <a:srgbClr val="FFFF00"/>
              </a:solidFill>
              <a:effectLst>
                <a:outerShdw dist="35921" dir="2700000" sy="50000" rotWithShape="0">
                  <a:srgbClr val="875B0D">
                    <a:alpha val="50000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 spd="med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ldLvl="0" autoUpdateAnimBg="0"/>
      <p:bldP spid="43011" grpId="0" build="allAtOnce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 descr="0a845916d130fb5620a4e9cb"/>
          <p:cNvSpPr>
            <a:spLocks noChangeArrowheads="1" noChangeShapeType="1"/>
          </p:cNvSpPr>
          <p:nvPr/>
        </p:nvSpPr>
        <p:spPr bwMode="auto">
          <a:xfrm>
            <a:off x="1476375" y="161925"/>
            <a:ext cx="4679950" cy="674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Exercises in class</a:t>
            </a:r>
            <a:endParaRPr lang="zh-CN" altLang="en-US" sz="3600" b="1" kern="10" dirty="0"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7950" y="1384300"/>
            <a:ext cx="8929688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      Lisa is fourteen years old.She likes to wear different kinds of _______. One day she went___________with her friends. They went into a new store. The clothes here are all made ______cotton. A pair of pants with two big pockets caught her eye. They looked very cool. But the pants were so expensive_______ she couldn't afford them. She felt very disappointed. When she got home,her mother told her that she ________some new clothes for her. She went into her own room and saw a pair of new ______ on the bed. In fact,the pants were the same style______the ones she saw in the store. She_______ them on and the pants fitted her well. She felt quite satisfied with them and said thanks _____her mom. ________happy she was !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6513" y="882650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根据短文内容填空。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4925" y="1844675"/>
            <a:ext cx="141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clothes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708400" y="1844675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shopping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686550" y="2301875"/>
            <a:ext cx="141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of</a:t>
            </a:r>
            <a:endParaRPr lang="zh-CN" alt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462588" y="3187700"/>
            <a:ext cx="1414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  <a:endParaRPr lang="zh-CN" alt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302000" y="4078288"/>
            <a:ext cx="141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bought</a:t>
            </a:r>
            <a:endParaRPr lang="zh-CN" alt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038850" y="4508500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pants</a:t>
            </a:r>
            <a:endParaRPr lang="zh-CN" altLang="en-US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670425" y="4965700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as</a:t>
            </a:r>
            <a:endParaRPr lang="zh-CN" alt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285875" y="5419725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tried</a:t>
            </a:r>
            <a:endParaRPr lang="zh-CN" alt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46688" y="5805488"/>
            <a:ext cx="1414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to</a:t>
            </a:r>
            <a:endParaRPr lang="zh-CN" altLang="en-US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34925" y="6262688"/>
            <a:ext cx="141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How</a:t>
            </a:r>
            <a:endParaRPr lang="zh-CN" altLang="en-US"/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ldLvl="0" autoUpdateAnimBg="0"/>
      <p:bldP spid="44038" grpId="0" bldLvl="0" autoUpdateAnimBg="0"/>
      <p:bldP spid="44039" grpId="0" bldLvl="0" autoUpdateAnimBg="0"/>
      <p:bldP spid="44040" grpId="0" bldLvl="0" autoUpdateAnimBg="0"/>
      <p:bldP spid="44041" grpId="0" bldLvl="0" autoUpdateAnimBg="0"/>
      <p:bldP spid="44042" grpId="0" bldLvl="0" autoUpdateAnimBg="0"/>
      <p:bldP spid="44043" grpId="0" bldLvl="0" autoUpdateAnimBg="0"/>
      <p:bldP spid="44044" grpId="0" bldLvl="0" autoUpdateAnimBg="0"/>
      <p:bldP spid="44045" grpId="0" bldLvl="0" autoUpdateAnimBg="0"/>
      <p:bldP spid="44046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/>
          </p:cNvSpPr>
          <p:nvPr/>
        </p:nvSpPr>
        <p:spPr bwMode="auto">
          <a:xfrm>
            <a:off x="2339975" y="115888"/>
            <a:ext cx="381635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Summary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  <p:sp>
        <p:nvSpPr>
          <p:cNvPr id="45059" name="WordArt 3"/>
          <p:cNvSpPr>
            <a:spLocks noChangeArrowheads="1" noChangeShapeType="1"/>
          </p:cNvSpPr>
          <p:nvPr/>
        </p:nvSpPr>
        <p:spPr bwMode="auto">
          <a:xfrm>
            <a:off x="252413" y="1341438"/>
            <a:ext cx="137001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learn: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5060" name="WordArt 4"/>
          <p:cNvSpPr>
            <a:spLocks noChangeArrowheads="1" noChangeShapeType="1"/>
          </p:cNvSpPr>
          <p:nvPr/>
        </p:nvSpPr>
        <p:spPr bwMode="auto">
          <a:xfrm>
            <a:off x="179388" y="4795838"/>
            <a:ext cx="13668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can: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763713" y="1268413"/>
            <a:ext cx="7118350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1.Some new words</a:t>
            </a:r>
            <a:r>
              <a:rPr lang="en-US" altLang="zh-CN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: 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skin,uniform,kimono,sportswear,easy-going,saying,material</a:t>
            </a: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 function,discuss,be made of/from,protect...from...</a:t>
            </a:r>
          </a:p>
          <a:p>
            <a:r>
              <a:rPr lang="zh-CN" altLang="en-US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2.To </a:t>
            </a:r>
            <a:r>
              <a:rPr lang="en-US" altLang="zh-CN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Review the usages of </a:t>
            </a:r>
            <a:r>
              <a:rPr lang="en-US" altLang="zh-CN" sz="2400" b="1" i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zh-CN" altLang="en-US" sz="2400" b="1" i="1" dirty="0">
                <a:solidFill>
                  <a:srgbClr val="66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...</a:t>
            </a:r>
            <a:r>
              <a:rPr lang="en-US" altLang="zh-CN" sz="2400" b="1" i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that</a:t>
            </a:r>
            <a:r>
              <a:rPr lang="zh-CN" altLang="en-US" sz="2400" b="1" i="1" dirty="0">
                <a:solidFill>
                  <a:srgbClr val="66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...</a:t>
            </a:r>
            <a:r>
              <a:rPr lang="en-US" altLang="zh-CN" sz="2400" b="1" i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,so that</a:t>
            </a:r>
            <a:r>
              <a:rPr lang="zh-CN" altLang="en-US" sz="2400" b="1" i="1" dirty="0">
                <a:solidFill>
                  <a:srgbClr val="66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66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and </a:t>
            </a:r>
            <a:r>
              <a:rPr lang="en-US" altLang="zh-CN" sz="2400" b="1" i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such</a:t>
            </a:r>
            <a:r>
              <a:rPr lang="zh-CN" altLang="en-US" sz="2400" b="1" i="1" dirty="0">
                <a:solidFill>
                  <a:srgbClr val="66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...</a:t>
            </a:r>
            <a:r>
              <a:rPr lang="en-US" altLang="zh-CN" sz="2400" b="1" i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that</a:t>
            </a:r>
            <a:r>
              <a:rPr lang="zh-CN" altLang="en-US" sz="2400" b="1" i="1" dirty="0">
                <a:solidFill>
                  <a:srgbClr val="66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... </a:t>
            </a:r>
            <a:r>
              <a:rPr lang="zh-CN" altLang="en-US" sz="2400" b="1" dirty="0">
                <a:solidFill>
                  <a:srgbClr val="66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000" dirty="0">
                <a:latin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liked it so much that my father bought it for me.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000" dirty="0">
                <a:latin typeface="Times New Roman" panose="02020603050405020304" pitchFamily="18" charset="0"/>
              </a:rPr>
              <a:t>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old coats are so short that I want to buy some new ones.</a:t>
            </a:r>
          </a:p>
          <a:p>
            <a:r>
              <a:rPr lang="zh-CN" altLang="en-US" sz="2000" dirty="0">
                <a:latin typeface="Times New Roman" panose="02020603050405020304" pitchFamily="18" charset="0"/>
                <a:sym typeface="Arial" panose="020B0604020202020204" pitchFamily="34" charset="0"/>
              </a:rPr>
              <a:t>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It’s such a cool windbreaker that you should buy it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at once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. 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000" dirty="0">
                <a:latin typeface="Times New Roman" panose="02020603050405020304" pitchFamily="18" charset="0"/>
              </a:rPr>
              <a:t>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started to wear clothes so that they could protect</a:t>
            </a:r>
            <a:r>
              <a:rPr lang="zh-CN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themselves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sun,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wind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rain and cold.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763713" y="4903788"/>
            <a:ext cx="72009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◆L</a:t>
            </a:r>
            <a:r>
              <a:rPr lang="en-US" altLang="zh-CN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earn some information from people’s clothes.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 Clothes do more than just keep us warm.Clothing can also show people our jobs,our culture,our hobbies and even our moods.</a:t>
            </a:r>
          </a:p>
        </p:txBody>
      </p:sp>
    </p:spTree>
  </p:cSld>
  <p:clrMapOvr>
    <a:masterClrMapping/>
  </p:clrMapOvr>
  <p:transition spd="med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  <p:bldP spid="450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71600" y="2852936"/>
            <a:ext cx="6840538" cy="1897062"/>
          </a:xfrm>
          <a:prstGeom prst="rect">
            <a:avLst/>
          </a:prstGeom>
          <a:noFill/>
          <a:ln w="9525" cap="rnd">
            <a:solidFill>
              <a:srgbClr val="FF33CC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indent="133350" eaLnBrk="0" hangingPunct="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  <a:sym typeface="Arial" panose="020B0604020202020204" pitchFamily="34" charset="0"/>
              </a:rPr>
              <a:t> Finish Section D in your workbook.</a:t>
            </a:r>
          </a:p>
          <a:p>
            <a:pPr indent="133350" eaLnBrk="0" hangingPunct="0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2. Review </a:t>
            </a:r>
            <a:r>
              <a:rPr lang="en-US" altLang="zh-CN" sz="2800" b="1" dirty="0">
                <a:latin typeface="Times New Roman" panose="02020603050405020304" pitchFamily="18" charset="0"/>
              </a:rPr>
              <a:t>Topic 1 of Unit 8 and preview Section A of Topic 2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 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46083" name="WordArt 3" descr="69caf0f7d9ee4e3b730eeca4"/>
          <p:cNvSpPr>
            <a:spLocks noChangeArrowheads="1" noChangeShapeType="1"/>
          </p:cNvSpPr>
          <p:nvPr/>
        </p:nvSpPr>
        <p:spPr bwMode="auto">
          <a:xfrm>
            <a:off x="2771800" y="1268760"/>
            <a:ext cx="38195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1" dir="r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>
              <a:defRPr/>
            </a:pPr>
            <a:r>
              <a:rPr lang="en-US" altLang="zh-CN" sz="3600" dirty="0">
                <a:ln w="9525" cmpd="sng"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dirty="0">
              <a:ln w="9525" cmpd="sng"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ldLvl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/>
          </p:cNvSpPr>
          <p:nvPr/>
        </p:nvSpPr>
        <p:spPr bwMode="auto">
          <a:xfrm>
            <a:off x="2268538" y="2420888"/>
            <a:ext cx="4019550" cy="22367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Thank you</a:t>
            </a:r>
            <a:endParaRPr lang="zh-CN" altLang="en-US" sz="6000" b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1" name="Group 25"/>
          <p:cNvGraphicFramePr>
            <a:graphicFrameLocks noGrp="1"/>
          </p:cNvGraphicFramePr>
          <p:nvPr/>
        </p:nvGraphicFramePr>
        <p:xfrm>
          <a:off x="180975" y="2749550"/>
          <a:ext cx="8785225" cy="3476625"/>
        </p:xfrm>
        <a:graphic>
          <a:graphicData uri="http://schemas.openxmlformats.org/drawingml/2006/table">
            <a:tbl>
              <a:tblPr/>
              <a:tblGrid>
                <a:gridCol w="878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so... that...        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…so that...       such... that... </a:t>
                      </a: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liked it ____ much that my father bought it for me.</a:t>
                      </a: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 old coats are_____ short that I want to buy some new ones.</a:t>
                      </a: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want to buy a windbreaker________ I will look great.</a:t>
                      </a: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It's_______ a cool windbreaker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 you should buy it at once.</a:t>
                      </a: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323850" y="1955800"/>
            <a:ext cx="2592388" cy="720725"/>
          </a:xfrm>
          <a:prstGeom prst="flowChartTerminator">
            <a:avLst/>
          </a:prstGeom>
          <a:gradFill rotWithShape="0">
            <a:gsLst>
              <a:gs pos="0">
                <a:srgbClr val="6699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 cap="rnd">
            <a:solidFill>
              <a:srgbClr val="FF0066"/>
            </a:solidFill>
            <a:prstDash val="sysDot"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68313" y="620688"/>
            <a:ext cx="82089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</a:rPr>
              <a:t>Read through Sections A-C carefully and fill in the blanks with the correct words.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11188" y="2028825"/>
            <a:ext cx="24542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/>
              <a:t>Grammar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403350" y="3414713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so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2532063" y="4149725"/>
            <a:ext cx="7699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so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851275" y="4854575"/>
            <a:ext cx="1562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so that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466725" y="5502275"/>
            <a:ext cx="1558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such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594225" y="5530850"/>
            <a:ext cx="1057275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99"/>
                </a:solidFill>
                <a:latin typeface="Times New Roman" panose="02020603050405020304" pitchFamily="18" charset="0"/>
              </a:rPr>
              <a:t>that</a:t>
            </a:r>
          </a:p>
        </p:txBody>
      </p:sp>
    </p:spTree>
  </p:cSld>
  <p:clrMapOvr>
    <a:masterClrMapping/>
  </p:clrMapOvr>
  <p:transition>
    <p:push dir="r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2" grpId="0" bldLvl="0" autoUpdateAnimBg="0"/>
      <p:bldP spid="28693" grpId="0" bldLvl="0" autoUpdateAnimBg="0"/>
      <p:bldP spid="28694" grpId="0" bldLvl="0" autoUpdateAnimBg="0"/>
      <p:bldP spid="28695" grpId="0" bldLvl="0" autoUpdateAnimBg="0"/>
      <p:bldP spid="297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323850" y="476250"/>
            <a:ext cx="2592388" cy="720725"/>
          </a:xfrm>
          <a:prstGeom prst="flowChartTerminator">
            <a:avLst/>
          </a:prstGeom>
          <a:gradFill rotWithShape="0">
            <a:gsLst>
              <a:gs pos="0">
                <a:srgbClr val="6699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 cap="rnd">
            <a:solidFill>
              <a:srgbClr val="FF0066"/>
            </a:solidFill>
            <a:prstDash val="sysDot"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11188" y="476250"/>
            <a:ext cx="2454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/>
              <a:t>Functions</a:t>
            </a:r>
          </a:p>
        </p:txBody>
      </p:sp>
      <p:graphicFrame>
        <p:nvGraphicFramePr>
          <p:cNvPr id="29700" name="Group 4"/>
          <p:cNvGraphicFramePr>
            <a:graphicFrameLocks noGrp="1"/>
          </p:cNvGraphicFramePr>
          <p:nvPr/>
        </p:nvGraphicFramePr>
        <p:xfrm>
          <a:off x="107950" y="1412875"/>
          <a:ext cx="8928100" cy="3960815"/>
        </p:xfrm>
        <a:graphic>
          <a:graphicData uri="http://schemas.openxmlformats.org/drawingml/2006/table">
            <a:tbl>
              <a:tblPr/>
              <a:tblGrid>
                <a:gridCol w="892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Shall we meet at the school gate at 8:00 a.m? </a:t>
                      </a:r>
                    </a:p>
                  </a:txBody>
                  <a:tcPr marL="90170" marR="90170" marT="46990" marB="46990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All _________.</a:t>
                      </a:r>
                    </a:p>
                  </a:txBody>
                  <a:tcPr marL="90170" marR="90170" marT="46990" marB="46990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Excuse me,_________ you tell me where to buy a scarf ?</a:t>
                      </a:r>
                    </a:p>
                  </a:txBody>
                  <a:tcPr marL="90170" marR="90170" marT="46990" marB="46990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size do you take?</a:t>
                      </a:r>
                    </a:p>
                  </a:txBody>
                  <a:tcPr marL="90170" marR="90170" marT="46990" marB="46990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 M.</a:t>
                      </a:r>
                    </a:p>
                  </a:txBody>
                  <a:tcPr marL="90170" marR="90170" marT="46990" marB="46990"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82625" y="2276475"/>
            <a:ext cx="1581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right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908175" y="3127375"/>
            <a:ext cx="1581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could</a:t>
            </a:r>
            <a:endParaRPr lang="zh-CN" alt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07950" y="4652963"/>
            <a:ext cx="1581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Size</a:t>
            </a:r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4" grpId="0" bldLvl="0" autoUpdateAnimBg="0"/>
      <p:bldP spid="29715" grpId="0" bldLvl="0" autoUpdateAnimBg="0"/>
      <p:bldP spid="29716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d5d444b7566efc3f78045a2f3df690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771525"/>
            <a:ext cx="4106863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00563" y="5089525"/>
            <a:ext cx="41068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FF0000"/>
                </a:solidFill>
              </a:rPr>
              <a:t>function</a:t>
            </a:r>
            <a:r>
              <a:rPr lang="zh-CN" altLang="en-US" sz="4400" b="1"/>
              <a:t>   </a:t>
            </a: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n.作用，功能，职能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46163" y="6165850"/>
            <a:ext cx="7989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3200" b="1">
                <a:latin typeface="Times New Roman" panose="02020603050405020304" pitchFamily="18" charset="0"/>
              </a:rPr>
              <a:t>The tool has 16 kinds of functions.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82625" y="5121275"/>
            <a:ext cx="28622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FF0000"/>
                </a:solidFill>
              </a:rPr>
              <a:t>skin</a:t>
            </a:r>
            <a:r>
              <a:rPr lang="zh-CN" altLang="en-US" sz="4400" b="1"/>
              <a:t>   </a:t>
            </a:r>
          </a:p>
          <a:p>
            <a:pPr algn="ctr"/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n.皮，皮肤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63713" y="5362575"/>
            <a:ext cx="1295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88125" y="5207000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42875" y="88900"/>
            <a:ext cx="8821738" cy="517525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</a:rPr>
              <a:t>Talk about the pictures and learn some new words.</a:t>
            </a:r>
          </a:p>
        </p:txBody>
      </p:sp>
      <p:sp>
        <p:nvSpPr>
          <p:cNvPr id="30729" name="Picture 9" descr="skin"/>
          <p:cNvSpPr>
            <a:spLocks noChangeAspect="1" noChangeArrowheads="1"/>
          </p:cNvSpPr>
          <p:nvPr/>
        </p:nvSpPr>
        <p:spPr bwMode="auto">
          <a:xfrm rot="-5400000">
            <a:off x="-207963" y="1335088"/>
            <a:ext cx="4316413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2788" y="771525"/>
            <a:ext cx="2722562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accent1">
                      <a:gamma/>
                      <a:shade val="60000"/>
                      <a:invGamma/>
                      <a:alpha val="50000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ldLvl="0" autoUpdateAnimBg="0"/>
      <p:bldP spid="30724" grpId="0" bldLvl="0" autoUpdateAnimBg="0"/>
      <p:bldP spid="30725" grpId="0" bldLvl="0" autoUpdateAnimBg="0"/>
      <p:bldP spid="30728" grpId="0" bldLvl="0" animBg="1" autoUpdateAnimBg="0"/>
      <p:bldP spid="307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283075" y="3063875"/>
            <a:ext cx="439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uniform</a:t>
            </a:r>
            <a:r>
              <a:rPr lang="zh-CN" altLang="en-US" sz="4000" b="1"/>
              <a:t> </a:t>
            </a:r>
            <a:r>
              <a:rPr lang="zh-CN" altLang="en-US" sz="4400" b="1"/>
              <a:t>  </a:t>
            </a:r>
          </a:p>
          <a:p>
            <a:pPr algn="ctr"/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n.制服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55650" y="5445125"/>
            <a:ext cx="6775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</a:rPr>
              <a:t>The policemen are wearing uniforms. </a:t>
            </a:r>
          </a:p>
        </p:txBody>
      </p:sp>
      <p:pic>
        <p:nvPicPr>
          <p:cNvPr id="31748" name="Picture 4" descr="unifor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530225"/>
            <a:ext cx="39592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3638" y="3165475"/>
            <a:ext cx="243363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ldLvl="0" autoUpdateAnimBg="0"/>
      <p:bldP spid="31747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283075" y="3065463"/>
            <a:ext cx="33893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</a:rPr>
              <a:t>kimono</a:t>
            </a:r>
          </a:p>
          <a:p>
            <a:r>
              <a:rPr lang="zh-CN" altLang="en-US" sz="4400" b="1"/>
              <a:t>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n.(日本的)和服 </a:t>
            </a:r>
          </a:p>
        </p:txBody>
      </p:sp>
      <p:pic>
        <p:nvPicPr>
          <p:cNvPr id="32771" name="Picture 3" descr="G:\网上查找的图片资源\Unit 8 Topic 1\a4a369a9585b72c43ef179f69537a787.jpga4a369a9585b72c43ef179f69537a78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2775" y="836613"/>
            <a:ext cx="3706813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95350" y="4983163"/>
            <a:ext cx="7419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 sz="3200" b="1">
                <a:latin typeface="Times New Roman" panose="02020603050405020304" pitchFamily="18" charset="0"/>
              </a:rPr>
              <a:t>She is in a kimono,maybe she is Japanese.</a:t>
            </a:r>
            <a:endParaRPr lang="zh-CN" altLang="en-US"/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065463"/>
            <a:ext cx="22320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accent1">
                      <a:gamma/>
                      <a:shade val="60000"/>
                      <a:invGamma/>
                      <a:alpha val="50000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ldLvl="0" autoUpdateAnimBg="0"/>
      <p:bldP spid="32772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979613" y="4184650"/>
            <a:ext cx="336073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000" b="1">
                <a:solidFill>
                  <a:srgbClr val="FF0000"/>
                </a:solidFill>
              </a:rPr>
              <a:t>sportswear</a:t>
            </a:r>
            <a:r>
              <a:rPr lang="zh-CN" altLang="en-US" sz="4400" b="1"/>
              <a:t>   </a:t>
            </a:r>
          </a:p>
          <a:p>
            <a:pPr algn="ctr"/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n.运动服装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5675" y="4184650"/>
            <a:ext cx="31924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50825" y="1200150"/>
            <a:ext cx="8499475" cy="3092450"/>
            <a:chOff x="0" y="0"/>
            <a:chExt cx="13384" cy="4872"/>
          </a:xfrm>
        </p:grpSpPr>
        <p:pic>
          <p:nvPicPr>
            <p:cNvPr id="34822" name="Picture 5" descr="288d88de4123e429e4103c7b1896635c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0098" y="115"/>
              <a:ext cx="3287" cy="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3" name="Picture 6" descr="c502e96dad9f66997aeeb22cbb050cc7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3318" cy="4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4" name="Picture 7" descr="43ee3644ddb51900f1bda0992be7243d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578" y="112"/>
              <a:ext cx="3477" cy="4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5" name="Picture 8" descr="bd3c7fcd24f25ea214ca52d65e2fbf00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290" y="42"/>
              <a:ext cx="3260" cy="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50825" y="5302250"/>
            <a:ext cx="871537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800" b="1">
                <a:latin typeface="Times New Roman" panose="02020603050405020304" pitchFamily="18" charset="0"/>
              </a:rPr>
              <a:t>     They like wearing sportswear,we may think they are active and like doing exercise.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ldLvl="0" autoUpdateAnimBg="0"/>
      <p:bldP spid="3380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34925" y="1952625"/>
            <a:ext cx="9020175" cy="2463800"/>
            <a:chOff x="0" y="0"/>
            <a:chExt cx="14205" cy="3880"/>
          </a:xfrm>
        </p:grpSpPr>
        <p:pic>
          <p:nvPicPr>
            <p:cNvPr id="35845" name="Picture 3" descr="5aa64cae344caa9920bddb5278cde82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955" y="0"/>
              <a:ext cx="2250" cy="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4" descr="8dcac0f406d82d2d4bce75791829f70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538" y="0"/>
              <a:ext cx="2427" cy="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5" descr="20aeb4240eb10d2ffa48a4e500d3da77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9415" y="0"/>
              <a:ext cx="2540" cy="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6" descr="433c9e9e5a5f4c80deb9bbf6a3ef3b17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965" y="0"/>
              <a:ext cx="2448" cy="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9" name="Picture 7" descr="7603db5256747c903cab61b46a417fbc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2383" cy="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0" name="Picture 8" descr="3f6ad05bc96947b3a55dd95869e9e362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385" y="0"/>
              <a:ext cx="2155" cy="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6513" y="4654550"/>
            <a:ext cx="90185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Times New Roman" panose="02020603050405020304" pitchFamily="18" charset="0"/>
              </a:rPr>
              <a:t>     They like wearing yellow or pink clothes,maybe they are lively and </a:t>
            </a:r>
            <a:r>
              <a:rPr lang="zh-CN" altLang="en-US" sz="3200" b="1">
                <a:solidFill>
                  <a:srgbClr val="D60093"/>
                </a:solidFill>
                <a:latin typeface="Times New Roman" panose="02020603050405020304" pitchFamily="18" charset="0"/>
              </a:rPr>
              <a:t>easy-going</a:t>
            </a:r>
            <a:r>
              <a:rPr lang="zh-CN" altLang="en-US" sz="32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348038" y="5661025"/>
            <a:ext cx="18335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adj.随和的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bldLvl="0" autoUpdateAnimBg="0"/>
      <p:bldP spid="34826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5725" y="689248"/>
            <a:ext cx="88741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Look at the pictures and guess about the people based on what they wear. Then read and check your ideas.</a:t>
            </a:r>
          </a:p>
        </p:txBody>
      </p:sp>
      <p:pic>
        <p:nvPicPr>
          <p:cNvPr id="35844" name="Picture 4" descr="8-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643907"/>
            <a:ext cx="1935162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8-8-1-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925" y="3488332"/>
            <a:ext cx="2087563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 descr="8-8-1-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7413" y="3516907"/>
            <a:ext cx="1582737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P99-2"/>
          <p:cNvPicPr>
            <a:picLocks noChangeAspect="1" noChangeArrowheads="1"/>
          </p:cNvPicPr>
          <p:nvPr/>
        </p:nvPicPr>
        <p:blipFill>
          <a:blip r:embed="rId6" cstate="email"/>
          <a:srcRect t="-277"/>
          <a:stretch>
            <a:fillRect/>
          </a:stretch>
        </p:blipFill>
        <p:spPr bwMode="auto">
          <a:xfrm>
            <a:off x="2339975" y="3643907"/>
            <a:ext cx="20701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蓝色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1671</Words>
  <Application>Microsoft Office PowerPoint</Application>
  <PresentationFormat>全屏显示(4:3)</PresentationFormat>
  <Paragraphs>146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Arail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2013-01-24T01:44:00Z</dcterms:created>
  <dcterms:modified xsi:type="dcterms:W3CDTF">2023-01-17T01:31:39Z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E52E4092732A47EBB668B1E4EC0DA674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