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3" r:id="rId2"/>
    <p:sldId id="305" r:id="rId3"/>
    <p:sldId id="301" r:id="rId4"/>
    <p:sldId id="302" r:id="rId5"/>
    <p:sldId id="258" r:id="rId6"/>
    <p:sldId id="355" r:id="rId7"/>
    <p:sldId id="287" r:id="rId8"/>
    <p:sldId id="288" r:id="rId9"/>
    <p:sldId id="304" r:id="rId10"/>
    <p:sldId id="296" r:id="rId11"/>
    <p:sldId id="321" r:id="rId12"/>
    <p:sldId id="322" r:id="rId13"/>
    <p:sldId id="323" r:id="rId14"/>
    <p:sldId id="324" r:id="rId15"/>
    <p:sldId id="291" r:id="rId16"/>
    <p:sldId id="277" r:id="rId17"/>
    <p:sldId id="290" r:id="rId18"/>
    <p:sldId id="297" r:id="rId19"/>
    <p:sldId id="293" r:id="rId20"/>
    <p:sldId id="298" r:id="rId21"/>
    <p:sldId id="334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  <p:cmAuthor id="1" name="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00"/>
    <a:srgbClr val="CC6600"/>
    <a:srgbClr val="0033CC"/>
    <a:srgbClr val="FF6600"/>
    <a:srgbClr val="CC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3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F6A2F56-3B6D-4614-9EA1-5D1881950CE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9AA70B-90CE-4670-A062-379929494BCC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22769A7-F9EF-4AFF-B21E-F47FF50B34C4}" type="slidenum">
              <a:rPr lang="zh-CN" altLang="en-US" sz="1200">
                <a:sym typeface="Wingdings" panose="05000000000000000000" pitchFamily="2" charset="2"/>
              </a:rPr>
              <a:t>11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eaLnBrk="1" hangingPunct="1"/>
            <a:endParaRPr lang="zh-CN" altLang="en-US" smtClean="0"/>
          </a:p>
        </p:txBody>
      </p:sp>
      <p:sp>
        <p:nvSpPr>
          <p:cNvPr id="39940" name="灯片编号占位符 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4B15A3-99A1-4FD5-85B3-51C2F8F74CC3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2EEC567-5F26-48CB-813C-1A83B34C94FE}" type="slidenum">
              <a:rPr lang="zh-CN" altLang="en-US" sz="1200">
                <a:sym typeface="Wingdings" panose="05000000000000000000" pitchFamily="2" charset="2"/>
              </a:rPr>
              <a:t>12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eaLnBrk="1" hangingPunct="1"/>
            <a:endParaRPr lang="zh-CN" altLang="en-US" smtClean="0"/>
          </a:p>
        </p:txBody>
      </p:sp>
      <p:sp>
        <p:nvSpPr>
          <p:cNvPr id="41988" name="灯片编号占位符 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8AAFCB-EDD8-4018-BD6C-E408994BE831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118AEDC-827A-4843-B701-49E7ECB00100}" type="slidenum">
              <a:rPr lang="zh-CN" altLang="en-US" sz="1200">
                <a:sym typeface="Wingdings" panose="05000000000000000000" pitchFamily="2" charset="2"/>
              </a:rPr>
              <a:t>13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eaLnBrk="1" hangingPunct="1"/>
            <a:endParaRPr lang="zh-CN" altLang="en-US" smtClean="0"/>
          </a:p>
        </p:txBody>
      </p:sp>
      <p:sp>
        <p:nvSpPr>
          <p:cNvPr id="44036" name="灯片编号占位符 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98A2A4-A236-4639-B9D8-A27A79C403F8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692C5C-CC22-4EC5-B7E7-310FC4586197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91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915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FFFC483-A02F-468F-98E2-26C59689FF1A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3C009E2-068C-4A09-8D09-2A27B904E089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3B9B86-99F3-47E6-B878-865050164B2A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3E0938-0B4A-4A02-BC8F-EC7D4D9E8DEC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73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734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FA5223-C4D5-4226-B41B-5387924C90BE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02D4834-ED1E-4691-BEC5-B8F268188F00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C9EEA8F-D20F-479F-8891-ED34FD3D1F49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341EE1B-C7D9-402D-A17E-CB4544544E5F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5083DB-D4FB-4B33-BF99-9459CD7791B4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EB8B57-2043-4B3C-A380-87FC5C592056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C04E8D-2422-4D67-95AB-E8BB351DFDA3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CA40194-E5A9-4363-A694-0FEF128ED6F2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94290C2-F5F1-44AA-9F7A-20B702EF985D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733D8DB3-8CDB-4D10-86CA-ADCFF7DB7BFD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874C715B-89E7-4D5F-983D-57E6D2DD6CB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8EB67CCC-F2B2-4B12-B5A4-30FBB304B01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noProof="1" dirty="0">
                <a:latin typeface="Times New Roman" panose="02020603050405020304" pitchFamily="18" charset="0"/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4DFB9C8-4804-4DA2-B789-2A51EBA4F178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404FC1-1E37-4BC3-9DA9-E05E9CF714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182E4F-CACD-4E0A-B141-E2DE1DFA17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20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7725" y="1773238"/>
            <a:ext cx="4038600" cy="2082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7725" y="4008438"/>
            <a:ext cx="4038600" cy="20843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777A549-F2DE-49B9-B64A-39854A675D3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20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7725" y="1773238"/>
            <a:ext cx="4038600" cy="2082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7725" y="4008438"/>
            <a:ext cx="4038600" cy="20843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F988FBF-085B-4C7A-B830-71B0B0605A2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0D68B047-9958-461F-9370-F03EB930C97B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buFont typeface="Arial" panose="020B0604020202020204" pitchFamily="34" charset="0"/>
              <a:buNone/>
              <a:defRPr sz="3800" b="1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fld id="{A5BA1533-5C73-4C6E-9997-8A061F19EBE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buFont typeface="Arial" panose="020B0604020202020204" pitchFamily="34" charset="0"/>
              <a:buNone/>
              <a:defRPr sz="3800" b="1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宋体" panose="02010600030101010101" pitchFamily="2" charset="-122"/>
              </a:defRPr>
            </a:lvl1pPr>
          </a:lstStyle>
          <a:p>
            <a:fld id="{DDBAB35D-A253-4BB5-A64C-74CED37BDF0F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677F47C-5A8D-46E3-8B32-C253EE08F831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>
                <a:latin typeface="Times New Roman" panose="02020603050405020304" pitchFamily="18" charset="0"/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D91D361-E5AB-4955-BD4B-EE3F9C4476B8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33B5D5F-D293-42D2-B3A1-A08FB6C3FD1F}" type="slidenum">
              <a:rPr lang="en-US" altLang="zh-CN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2564" tIns="36281" rIns="72564" bIns="36281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91"/>
            <a:ext cx="8229600" cy="2187575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72564" tIns="36281" rIns="72564" bIns="36281" numCol="1" anchor="t" anchorCtr="0" compatLnSpc="1"/>
          <a:lstStyle>
            <a:lvl1pPr>
              <a:defRPr/>
            </a:lvl1pPr>
          </a:lstStyle>
          <a:p>
            <a:fld id="{B3AA2A23-5F4D-4867-B843-4244506DEF2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18"/>
          <p:cNvGrpSpPr/>
          <p:nvPr/>
        </p:nvGrpSpPr>
        <p:grpSpPr bwMode="auto">
          <a:xfrm>
            <a:off x="307975" y="-9525"/>
            <a:ext cx="8839200" cy="6011863"/>
            <a:chOff x="538" y="-95"/>
            <a:chExt cx="13919" cy="9469"/>
          </a:xfrm>
        </p:grpSpPr>
        <p:pic>
          <p:nvPicPr>
            <p:cNvPr id="19458" name="图片 5" descr="黑板-空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40" y="865"/>
              <a:ext cx="13550" cy="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图片 7" descr="叶子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09" y="-95"/>
              <a:ext cx="6648" cy="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图片 15" descr="桌子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8" y="8038"/>
              <a:ext cx="6237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图片 16" descr="粉笔画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191" y="4406"/>
              <a:ext cx="6456" cy="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图片 11" descr="书本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371" y="7621"/>
              <a:ext cx="165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图片 14" descr="钟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653" y="8163"/>
              <a:ext cx="845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图片 10" descr="铅笔筒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029" y="7416"/>
              <a:ext cx="111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图片 13" descr="眼镜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855" y="8568"/>
              <a:ext cx="86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 descr="女老师(1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3663" y="2637155"/>
            <a:ext cx="2913062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506847" y="1722542"/>
            <a:ext cx="5661025" cy="1894936"/>
            <a:chOff x="2488" y="2396"/>
            <a:chExt cx="8914" cy="2981"/>
          </a:xfrm>
        </p:grpSpPr>
        <p:sp>
          <p:nvSpPr>
            <p:cNvPr id="19468" name="文本框 6"/>
            <p:cNvSpPr txBox="1">
              <a:spLocks noChangeArrowheads="1"/>
            </p:cNvSpPr>
            <p:nvPr/>
          </p:nvSpPr>
          <p:spPr bwMode="auto">
            <a:xfrm>
              <a:off x="2488" y="4167"/>
              <a:ext cx="8914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 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用字母表示数 </a:t>
              </a:r>
            </a:p>
          </p:txBody>
        </p:sp>
        <p:sp>
          <p:nvSpPr>
            <p:cNvPr id="19469" name="文本框 8"/>
            <p:cNvSpPr txBox="1">
              <a:spLocks noChangeArrowheads="1"/>
            </p:cNvSpPr>
            <p:nvPr/>
          </p:nvSpPr>
          <p:spPr bwMode="auto">
            <a:xfrm>
              <a:off x="2710" y="2396"/>
              <a:ext cx="8687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zh-CN" altLang="en-US" sz="3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3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sz="3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章 代数式与函数的初步认识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-7802" y="6237312"/>
            <a:ext cx="915180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04813"/>
            <a:ext cx="60769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3"/>
          <p:cNvSpPr/>
          <p:nvPr/>
        </p:nvSpPr>
        <p:spPr>
          <a:xfrm>
            <a:off x="2484438" y="2636838"/>
            <a:ext cx="3097212" cy="1655762"/>
          </a:xfrm>
          <a:prstGeom prst="cloudCallout">
            <a:avLst>
              <a:gd name="adj1" fmla="val -45338"/>
              <a:gd name="adj2" fmla="val 6303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altLang="zh-CN" b="1" noProof="1">
                <a:solidFill>
                  <a:srgbClr val="FF0000"/>
                </a:solidFill>
                <a:cs typeface="+mn-ea"/>
              </a:rPr>
              <a:t>1.</a:t>
            </a:r>
            <a:r>
              <a:rPr lang="zh-CN" altLang="en-US" b="1" noProof="1">
                <a:solidFill>
                  <a:srgbClr val="FF0000"/>
                </a:solidFill>
                <a:cs typeface="+mn-ea"/>
              </a:rPr>
              <a:t>简洁方便</a:t>
            </a:r>
            <a:endParaRPr lang="zh-CN" altLang="en-US" b="1" noProof="1">
              <a:solidFill>
                <a:srgbClr val="FF0000"/>
              </a:solidFill>
            </a:endParaRPr>
          </a:p>
          <a:p>
            <a:pPr algn="ctr"/>
            <a:endParaRPr lang="zh-CN" altLang="en-US" b="1" noProof="1">
              <a:solidFill>
                <a:srgbClr val="FF0000"/>
              </a:solidFill>
            </a:endParaRPr>
          </a:p>
          <a:p>
            <a:pPr algn="ctr"/>
            <a:r>
              <a:rPr lang="en-US" altLang="zh-CN" b="1" noProof="1">
                <a:solidFill>
                  <a:srgbClr val="FF0000"/>
                </a:solidFill>
                <a:cs typeface="+mn-ea"/>
              </a:rPr>
              <a:t>     2.</a:t>
            </a:r>
            <a:r>
              <a:rPr lang="zh-CN" altLang="en-US" b="1" noProof="1">
                <a:solidFill>
                  <a:srgbClr val="FF0000"/>
                </a:solidFill>
                <a:cs typeface="+mn-ea"/>
              </a:rPr>
              <a:t>具有代表性</a:t>
            </a:r>
            <a:endParaRPr lang="zh-CN" altLang="en-US" b="1" noProof="1">
              <a:solidFill>
                <a:srgbClr val="FF0000"/>
              </a:solidFill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068638"/>
            <a:ext cx="15049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73238"/>
            <a:ext cx="8388350" cy="1873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600" dirty="0" smtClean="0"/>
              <a:t>   1</a:t>
            </a:r>
            <a:r>
              <a:rPr lang="zh-CN" altLang="en-US" sz="2600" dirty="0" smtClean="0"/>
              <a:t>只青蛙</a:t>
            </a:r>
            <a:r>
              <a:rPr lang="en-US" altLang="zh-CN" sz="2600" dirty="0" smtClean="0"/>
              <a:t>1</a:t>
            </a:r>
            <a:r>
              <a:rPr lang="zh-CN" altLang="en-US" sz="2600" dirty="0" smtClean="0"/>
              <a:t>张嘴，</a:t>
            </a:r>
            <a:r>
              <a:rPr lang="en-US" altLang="zh-CN" sz="2600" dirty="0" smtClean="0"/>
              <a:t>2</a:t>
            </a:r>
            <a:r>
              <a:rPr lang="zh-CN" altLang="en-US" sz="2600" dirty="0" smtClean="0"/>
              <a:t>只眼睛</a:t>
            </a:r>
            <a:r>
              <a:rPr lang="en-US" altLang="zh-CN" sz="2600" dirty="0" smtClean="0"/>
              <a:t>4</a:t>
            </a:r>
            <a:r>
              <a:rPr lang="zh-CN" altLang="en-US" sz="2600" dirty="0" smtClean="0"/>
              <a:t>条腿，扑通</a:t>
            </a:r>
            <a:r>
              <a:rPr lang="en-US" altLang="zh-CN" sz="2600" dirty="0" smtClean="0"/>
              <a:t>1</a:t>
            </a:r>
            <a:r>
              <a:rPr lang="zh-CN" altLang="en-US" sz="2600" dirty="0" smtClean="0"/>
              <a:t>声跳下水</a:t>
            </a:r>
            <a:r>
              <a:rPr lang="en-US" altLang="zh-CN" sz="26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600" dirty="0" smtClean="0"/>
              <a:t>   2</a:t>
            </a:r>
            <a:r>
              <a:rPr lang="zh-CN" altLang="en-US" sz="2600" dirty="0" smtClean="0"/>
              <a:t>只青蛙</a:t>
            </a:r>
            <a:r>
              <a:rPr lang="en-US" altLang="zh-CN" sz="2600" dirty="0" smtClean="0"/>
              <a:t>2</a:t>
            </a:r>
            <a:r>
              <a:rPr lang="zh-CN" altLang="en-US" sz="2600" dirty="0" smtClean="0"/>
              <a:t>张嘴，</a:t>
            </a:r>
            <a:r>
              <a:rPr lang="en-US" altLang="zh-CN" sz="2600" dirty="0" smtClean="0"/>
              <a:t>4</a:t>
            </a:r>
            <a:r>
              <a:rPr lang="zh-CN" altLang="en-US" sz="2600" dirty="0" smtClean="0"/>
              <a:t>只眼睛</a:t>
            </a:r>
            <a:r>
              <a:rPr lang="en-US" altLang="zh-CN" sz="2600" dirty="0" smtClean="0"/>
              <a:t>8</a:t>
            </a:r>
            <a:r>
              <a:rPr lang="zh-CN" altLang="en-US" sz="2600" dirty="0" smtClean="0"/>
              <a:t>条腿，扑通</a:t>
            </a:r>
            <a:r>
              <a:rPr lang="en-US" altLang="zh-CN" sz="2600" dirty="0" smtClean="0"/>
              <a:t>2</a:t>
            </a:r>
            <a:r>
              <a:rPr lang="zh-CN" altLang="en-US" sz="2600" dirty="0" smtClean="0"/>
              <a:t>声跳下水</a:t>
            </a:r>
            <a:r>
              <a:rPr lang="en-US" altLang="zh-CN" sz="26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600" dirty="0" smtClean="0"/>
              <a:t>   3</a:t>
            </a:r>
            <a:r>
              <a:rPr lang="zh-CN" altLang="en-US" sz="2600" dirty="0" smtClean="0"/>
              <a:t>只青蛙</a:t>
            </a:r>
            <a:r>
              <a:rPr lang="en-US" altLang="zh-CN" sz="2600" dirty="0" smtClean="0"/>
              <a:t>3</a:t>
            </a:r>
            <a:r>
              <a:rPr lang="zh-CN" altLang="en-US" sz="2600" dirty="0" smtClean="0"/>
              <a:t>张嘴，</a:t>
            </a:r>
            <a:r>
              <a:rPr lang="en-US" altLang="zh-CN" sz="2600" dirty="0" smtClean="0"/>
              <a:t>6</a:t>
            </a:r>
            <a:r>
              <a:rPr lang="zh-CN" altLang="en-US" sz="2600" dirty="0" smtClean="0"/>
              <a:t>只眼睛</a:t>
            </a:r>
            <a:r>
              <a:rPr lang="en-US" altLang="zh-CN" sz="2600" dirty="0" smtClean="0"/>
              <a:t>12</a:t>
            </a:r>
            <a:r>
              <a:rPr lang="zh-CN" altLang="en-US" sz="2600" dirty="0" smtClean="0"/>
              <a:t>条腿，扑通</a:t>
            </a:r>
            <a:r>
              <a:rPr lang="en-US" altLang="zh-CN" sz="2600" dirty="0" smtClean="0"/>
              <a:t>3</a:t>
            </a:r>
            <a:r>
              <a:rPr lang="zh-CN" altLang="en-US" sz="2600" dirty="0" smtClean="0"/>
              <a:t>声跳下水</a:t>
            </a:r>
            <a:r>
              <a:rPr lang="en-US" altLang="zh-CN" sz="26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600" dirty="0" smtClean="0">
                <a:cs typeface="Times New Roman" panose="02020603050405020304" pitchFamily="18" charset="0"/>
              </a:rPr>
              <a:t>     ………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2600" dirty="0" smtClean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52475" y="3719513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这首儿歌唱得完吗？你能不能用简洁的语言表达儿歌的内容呢？</a:t>
            </a:r>
          </a:p>
        </p:txBody>
      </p:sp>
      <p:sp>
        <p:nvSpPr>
          <p:cNvPr id="10" name="矩形 9"/>
          <p:cNvSpPr/>
          <p:nvPr/>
        </p:nvSpPr>
        <p:spPr>
          <a:xfrm>
            <a:off x="3275856" y="548680"/>
            <a:ext cx="2268570" cy="707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buFontTx/>
              <a:buNone/>
              <a:defRPr/>
            </a:pPr>
            <a:r>
              <a:rPr lang="zh-CN" alt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数学游戏</a:t>
            </a:r>
          </a:p>
        </p:txBody>
      </p:sp>
      <p:pic>
        <p:nvPicPr>
          <p:cNvPr id="38916" name="图片 1" descr="00c8e067a1e8c71ada3590c75e1e223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4786313"/>
            <a:ext cx="5229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61"/>
          <p:cNvSpPr>
            <a:spLocks noChangeArrowheads="1"/>
          </p:cNvSpPr>
          <p:nvPr/>
        </p:nvSpPr>
        <p:spPr bwMode="auto">
          <a:xfrm>
            <a:off x="215900" y="1557338"/>
            <a:ext cx="8748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3200" b="1">
                <a:solidFill>
                  <a:schemeClr val="accent2"/>
                </a:solidFill>
                <a:sym typeface="Wingdings" panose="05000000000000000000" pitchFamily="2" charset="2"/>
              </a:rPr>
              <a:t>下面月历涂色方框中的</a:t>
            </a:r>
            <a:r>
              <a:rPr lang="en-US" altLang="zh-CN" sz="3200" b="1">
                <a:solidFill>
                  <a:schemeClr val="accent2"/>
                </a:solidFill>
                <a:sym typeface="Wingdings" panose="05000000000000000000" pitchFamily="2" charset="2"/>
              </a:rPr>
              <a:t>4</a:t>
            </a:r>
            <a:r>
              <a:rPr lang="zh-CN" altLang="en-US" sz="3200" b="1">
                <a:solidFill>
                  <a:schemeClr val="accent2"/>
                </a:solidFill>
                <a:sym typeface="Wingdings" panose="05000000000000000000" pitchFamily="2" charset="2"/>
              </a:rPr>
              <a:t>个数有什么关系？</a:t>
            </a:r>
          </a:p>
        </p:txBody>
      </p:sp>
      <p:graphicFrame>
        <p:nvGraphicFramePr>
          <p:cNvPr id="16387" name="表格 16386"/>
          <p:cNvGraphicFramePr/>
          <p:nvPr/>
        </p:nvGraphicFramePr>
        <p:xfrm>
          <a:off x="1258888" y="2349500"/>
          <a:ext cx="7273925" cy="3603625"/>
        </p:xfrm>
        <a:graphic>
          <a:graphicData uri="http://schemas.openxmlformats.org/drawingml/2006/table">
            <a:tbl>
              <a:tblPr/>
              <a:tblGrid>
                <a:gridCol w="98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222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日</a:t>
                      </a:r>
                      <a:endParaRPr lang="zh-CN" altLang="en-US" sz="3200" dirty="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一</a:t>
                      </a:r>
                      <a:endParaRPr lang="zh-CN" altLang="en-US" sz="3200" dirty="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二</a:t>
                      </a:r>
                      <a:endParaRPr lang="zh-CN" altLang="en-US" sz="3200" dirty="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三</a:t>
                      </a:r>
                      <a:endParaRPr lang="zh-CN" altLang="en-US" sz="3200" dirty="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四</a:t>
                      </a:r>
                      <a:endParaRPr lang="zh-CN" altLang="en-US" sz="3200" dirty="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五</a:t>
                      </a:r>
                      <a:endParaRPr lang="zh-CN" altLang="en-US" sz="3200" dirty="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六</a:t>
                      </a:r>
                      <a:endParaRPr lang="zh-CN" altLang="en-US" sz="3200" dirty="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22"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endParaRPr lang="zh-CN" altLang="zh-CN" sz="3200" dirty="0">
                        <a:latin typeface="Arial" panose="020B0604020202020204" pitchFamily="34" charset="0"/>
                        <a:ea typeface="宋体" panose="02010600030101010101" pitchFamily="2" charset="-122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endParaRPr lang="zh-CN" altLang="zh-CN" sz="3200" dirty="0">
                        <a:latin typeface="Arial" panose="020B0604020202020204" pitchFamily="34" charset="0"/>
                        <a:ea typeface="宋体" panose="02010600030101010101" pitchFamily="2" charset="-122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3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4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5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88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6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7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8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9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10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11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12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88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13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14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15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16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17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18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19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296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20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21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22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23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24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25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26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119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27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28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29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30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31</a:t>
                      </a:r>
                      <a:endParaRPr lang="zh-CN" altLang="en-US" sz="3200">
                        <a:latin typeface="Arial" panose="020B0604020202020204" pitchFamily="34" charset="0"/>
                        <a:ea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endParaRPr lang="zh-CN" altLang="zh-CN" sz="3200" dirty="0">
                        <a:latin typeface="Arial" panose="020B0604020202020204" pitchFamily="34" charset="0"/>
                        <a:ea typeface="宋体" panose="02010600030101010101" pitchFamily="2" charset="-122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endParaRPr lang="zh-CN" altLang="zh-CN" sz="3200" dirty="0">
                        <a:latin typeface="Arial" panose="020B0604020202020204" pitchFamily="34" charset="0"/>
                        <a:ea typeface="宋体" panose="02010600030101010101" pitchFamily="2" charset="-122"/>
                        <a:sym typeface="Wingdings" panose="05000000000000000000" pitchFamily="2" charset="2"/>
                      </a:endParaRPr>
                    </a:p>
                  </a:txBody>
                  <a:tcPr marT="45728" marB="4572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504" name="Rectangle 1120"/>
          <p:cNvSpPr>
            <a:spLocks noChangeArrowheads="1"/>
          </p:cNvSpPr>
          <p:nvPr/>
        </p:nvSpPr>
        <p:spPr bwMode="auto">
          <a:xfrm>
            <a:off x="6340475" y="2924175"/>
            <a:ext cx="2192338" cy="1196975"/>
          </a:xfrm>
          <a:prstGeom prst="rect">
            <a:avLst/>
          </a:prstGeom>
          <a:solidFill>
            <a:srgbClr val="0000FF">
              <a:alpha val="50194"/>
            </a:srgbClr>
          </a:solidFill>
          <a:ln w="31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505" name="Rectangle 1121"/>
          <p:cNvSpPr>
            <a:spLocks noChangeArrowheads="1"/>
          </p:cNvSpPr>
          <p:nvPr/>
        </p:nvSpPr>
        <p:spPr bwMode="auto">
          <a:xfrm>
            <a:off x="3246438" y="3505200"/>
            <a:ext cx="2014537" cy="1219200"/>
          </a:xfrm>
          <a:prstGeom prst="rect">
            <a:avLst/>
          </a:prstGeom>
          <a:solidFill>
            <a:schemeClr val="accent1">
              <a:alpha val="5019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506" name="Rectangle 1122"/>
          <p:cNvSpPr>
            <a:spLocks noChangeArrowheads="1"/>
          </p:cNvSpPr>
          <p:nvPr/>
        </p:nvSpPr>
        <p:spPr bwMode="auto">
          <a:xfrm>
            <a:off x="2249488" y="4730750"/>
            <a:ext cx="1962150" cy="1219200"/>
          </a:xfrm>
          <a:prstGeom prst="rect">
            <a:avLst/>
          </a:prstGeom>
          <a:solidFill>
            <a:srgbClr val="FF00FF">
              <a:alpha val="5019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2" name="Group 1130"/>
          <p:cNvGrpSpPr/>
          <p:nvPr/>
        </p:nvGrpSpPr>
        <p:grpSpPr bwMode="auto">
          <a:xfrm>
            <a:off x="3203575" y="3052763"/>
            <a:ext cx="2305050" cy="1671637"/>
            <a:chOff x="4014" y="3022"/>
            <a:chExt cx="1361" cy="726"/>
          </a:xfrm>
        </p:grpSpPr>
        <p:sp>
          <p:nvSpPr>
            <p:cNvPr id="17508" name="Rectangle 1124"/>
            <p:cNvSpPr>
              <a:spLocks noChangeArrowheads="1"/>
            </p:cNvSpPr>
            <p:nvPr/>
          </p:nvSpPr>
          <p:spPr bwMode="auto">
            <a:xfrm>
              <a:off x="4014" y="3022"/>
              <a:ext cx="1361" cy="72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99CC00"/>
              </a:solidFill>
              <a:miter lim="800000"/>
            </a:ln>
            <a:effectLst>
              <a:outerShdw dist="35921" dir="2700000" algn="ctr" rotWithShape="0">
                <a:srgbClr val="990000"/>
              </a:outerShdw>
            </a:effectLst>
          </p:spPr>
          <p:txBody>
            <a:bodyPr wrap="none" anchor="ctr"/>
            <a:lstStyle/>
            <a:p>
              <a:pPr algn="ctr">
                <a:buFontTx/>
                <a:buNone/>
                <a:defRPr/>
              </a:pPr>
              <a:endParaRPr kumimoji="1" lang="zh-CN" altLang="zh-CN" sz="4400">
                <a:solidFill>
                  <a:srgbClr val="080808"/>
                </a:solidFill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41025" name="Line 1128"/>
            <p:cNvSpPr>
              <a:spLocks noChangeShapeType="1"/>
            </p:cNvSpPr>
            <p:nvPr/>
          </p:nvSpPr>
          <p:spPr bwMode="auto">
            <a:xfrm>
              <a:off x="4694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6" name="Line 1129"/>
            <p:cNvSpPr>
              <a:spLocks noChangeShapeType="1"/>
            </p:cNvSpPr>
            <p:nvPr/>
          </p:nvSpPr>
          <p:spPr bwMode="auto">
            <a:xfrm>
              <a:off x="4014" y="3403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515" name="Text Box 1131"/>
          <p:cNvSpPr txBox="1">
            <a:spLocks noChangeArrowheads="1"/>
          </p:cNvSpPr>
          <p:nvPr/>
        </p:nvSpPr>
        <p:spPr bwMode="auto">
          <a:xfrm>
            <a:off x="3490913" y="3197225"/>
            <a:ext cx="538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</a:p>
        </p:txBody>
      </p:sp>
      <p:sp>
        <p:nvSpPr>
          <p:cNvPr id="17526" name="Text Box 1142"/>
          <p:cNvSpPr txBox="1">
            <a:spLocks noChangeArrowheads="1"/>
          </p:cNvSpPr>
          <p:nvPr/>
        </p:nvSpPr>
        <p:spPr bwMode="auto">
          <a:xfrm>
            <a:off x="4500563" y="32131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a+1</a:t>
            </a:r>
          </a:p>
        </p:txBody>
      </p:sp>
      <p:sp>
        <p:nvSpPr>
          <p:cNvPr id="17527" name="Text Box 1143"/>
          <p:cNvSpPr txBox="1">
            <a:spLocks noChangeArrowheads="1"/>
          </p:cNvSpPr>
          <p:nvPr/>
        </p:nvSpPr>
        <p:spPr bwMode="auto">
          <a:xfrm>
            <a:off x="3490913" y="4076700"/>
            <a:ext cx="2233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a+7</a:t>
            </a:r>
          </a:p>
        </p:txBody>
      </p:sp>
      <p:sp>
        <p:nvSpPr>
          <p:cNvPr id="17528" name="Text Box 1144"/>
          <p:cNvSpPr txBox="1">
            <a:spLocks noChangeArrowheads="1"/>
          </p:cNvSpPr>
          <p:nvPr/>
        </p:nvSpPr>
        <p:spPr bwMode="auto">
          <a:xfrm>
            <a:off x="4643438" y="4076700"/>
            <a:ext cx="122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a+8</a:t>
            </a:r>
          </a:p>
        </p:txBody>
      </p:sp>
      <p:sp>
        <p:nvSpPr>
          <p:cNvPr id="17529" name="Text Box 1145"/>
          <p:cNvSpPr txBox="1">
            <a:spLocks noChangeArrowheads="1"/>
          </p:cNvSpPr>
          <p:nvPr/>
        </p:nvSpPr>
        <p:spPr bwMode="auto">
          <a:xfrm>
            <a:off x="755650" y="1341438"/>
            <a:ext cx="8066088" cy="831850"/>
          </a:xfrm>
          <a:prstGeom prst="rect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ym typeface="Wingdings" panose="05000000000000000000" pitchFamily="2" charset="2"/>
              </a:rPr>
              <a:t>若已知四个数中的某个数为</a:t>
            </a:r>
            <a:r>
              <a:rPr lang="en-US" altLang="zh-CN" sz="2400" b="1" i="1"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zh-CN" altLang="en-US" sz="2400" b="1">
                <a:sym typeface="Wingdings" panose="05000000000000000000" pitchFamily="2" charset="2"/>
              </a:rPr>
              <a:t>，那么其余的三个数可以怎样表示</a:t>
            </a:r>
          </a:p>
        </p:txBody>
      </p:sp>
      <p:sp>
        <p:nvSpPr>
          <p:cNvPr id="41032" name="AutoShape 1148"/>
          <p:cNvSpPr>
            <a:spLocks noChangeArrowheads="1"/>
          </p:cNvSpPr>
          <p:nvPr/>
        </p:nvSpPr>
        <p:spPr bwMode="auto">
          <a:xfrm>
            <a:off x="3486150" y="368300"/>
            <a:ext cx="2143125" cy="28257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87313" tIns="44450" rIns="87313" bIns="44450" anchor="ctr"/>
          <a:lstStyle/>
          <a:p>
            <a:pPr>
              <a:spcBef>
                <a:spcPct val="20000"/>
              </a:spcBef>
            </a:pP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491880" y="620684"/>
            <a:ext cx="226857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buFontTx/>
              <a:buNone/>
              <a:defRPr/>
            </a:pPr>
            <a:r>
              <a:rPr lang="zh-CN" alt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数学实践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4" grpId="0" bldLvl="0" animBg="1"/>
      <p:bldP spid="17505" grpId="0" bldLvl="0" animBg="1"/>
      <p:bldP spid="17506" grpId="0" bldLvl="0" animBg="1"/>
      <p:bldP spid="17515" grpId="0"/>
      <p:bldP spid="17526" grpId="0"/>
      <p:bldP spid="17527" grpId="0"/>
      <p:bldP spid="17528" grpId="0"/>
      <p:bldP spid="1752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84313"/>
            <a:ext cx="8229600" cy="48244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0000FF"/>
                </a:solidFill>
              </a:rPr>
              <a:t>例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: </a:t>
            </a:r>
            <a:r>
              <a:rPr lang="zh-CN" altLang="en-US" sz="2400" dirty="0" smtClean="0"/>
              <a:t>用含有字母的式子表示：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 smtClean="0"/>
              <a:t> 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）七年级一班有学生</a:t>
            </a:r>
            <a:r>
              <a:rPr lang="en-US" altLang="zh-CN" sz="2400" i="1" dirty="0" smtClean="0">
                <a:latin typeface="Times New Roman" panose="02020603050405020304" pitchFamily="18" charset="0"/>
                <a:ea typeface="BatangChe" pitchFamily="49" charset="-127"/>
              </a:rPr>
              <a:t>n</a:t>
            </a:r>
            <a:r>
              <a:rPr lang="zh-CN" altLang="en-US" sz="2400" dirty="0" smtClean="0"/>
              <a:t>人，其中男生有</a:t>
            </a:r>
            <a:r>
              <a:rPr lang="en-US" altLang="zh-CN" sz="2400" i="1" dirty="0" smtClean="0">
                <a:latin typeface="Times New Roman" panose="02020603050405020304" pitchFamily="18" charset="0"/>
                <a:ea typeface="BatangChe" pitchFamily="49" charset="-127"/>
              </a:rPr>
              <a:t>m</a:t>
            </a:r>
            <a:r>
              <a:rPr lang="zh-CN" altLang="en-US" sz="2400" dirty="0" smtClean="0"/>
              <a:t>人，那么女生有多少人？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）七年级一班有女生</a:t>
            </a:r>
            <a:r>
              <a:rPr lang="en-US" altLang="zh-CN" sz="2400" i="1" dirty="0" smtClean="0">
                <a:latin typeface="Times New Roman" panose="02020603050405020304" pitchFamily="18" charset="0"/>
                <a:ea typeface="BatangChe" pitchFamily="49" charset="-127"/>
              </a:rPr>
              <a:t>a</a:t>
            </a:r>
            <a:r>
              <a:rPr lang="zh-CN" altLang="en-US" sz="2400" dirty="0" smtClean="0"/>
              <a:t>人，男生是女生人数的</a:t>
            </a:r>
            <a:r>
              <a:rPr lang="en-US" altLang="zh-CN" sz="2400" dirty="0" smtClean="0"/>
              <a:t>4/3</a:t>
            </a:r>
            <a:r>
              <a:rPr lang="zh-CN" altLang="en-US" sz="2400" dirty="0" smtClean="0"/>
              <a:t>倍．男生有多少人？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）从小亮家到学校的路程是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千米，小亮骑自行车的速度是</a:t>
            </a:r>
            <a:r>
              <a:rPr lang="en-US" altLang="zh-CN" dirty="0" smtClean="0">
                <a:latin typeface="EU-BX" pitchFamily="65" charset="-122"/>
                <a:ea typeface="EU-BX" pitchFamily="65" charset="-122"/>
                <a:sym typeface="Wingdings" panose="05000000000000000000" pitchFamily="2" charset="2"/>
              </a:rPr>
              <a:t>v</a:t>
            </a:r>
            <a:r>
              <a:rPr lang="zh-CN" altLang="en-US" sz="2400" dirty="0" smtClean="0"/>
              <a:t>千米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时，小亮骑自行车从家到学校需要多少时间？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）甲乙二人分别从</a:t>
            </a:r>
            <a:r>
              <a:rPr lang="en-US" altLang="zh-CN" sz="2400" dirty="0" smtClean="0">
                <a:latin typeface="Times New Roman" panose="02020603050405020304" pitchFamily="18" charset="0"/>
                <a:ea typeface="BatangChe" pitchFamily="49" charset="-127"/>
              </a:rPr>
              <a:t>A</a:t>
            </a:r>
            <a:r>
              <a:rPr lang="zh-CN" altLang="en-US" sz="2400" i="1" dirty="0" smtClean="0">
                <a:latin typeface="Times New Roman" panose="02020603050405020304" pitchFamily="18" charset="0"/>
                <a:ea typeface="BatangChe" pitchFamily="49" charset="-127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BatangChe" pitchFamily="49" charset="-127"/>
              </a:rPr>
              <a:t>B</a:t>
            </a:r>
            <a:r>
              <a:rPr lang="zh-CN" altLang="en-US" sz="2400" dirty="0" smtClean="0"/>
              <a:t>两地同时出发，相向而行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甲的速度为</a:t>
            </a:r>
            <a:r>
              <a:rPr lang="en-US" altLang="zh-CN" sz="2400" i="1" dirty="0" smtClean="0">
                <a:latin typeface="Times New Roman" panose="02020603050405020304" pitchFamily="18" charset="0"/>
                <a:ea typeface="BatangChe" pitchFamily="49" charset="-127"/>
              </a:rPr>
              <a:t>a</a:t>
            </a:r>
            <a:r>
              <a:rPr lang="zh-CN" altLang="en-US" sz="2400" dirty="0" smtClean="0"/>
              <a:t>千米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时，乙的速度为</a:t>
            </a:r>
            <a:r>
              <a:rPr lang="en-US" altLang="zh-CN" sz="2400" i="1" dirty="0" smtClean="0">
                <a:latin typeface="Times New Roman" panose="02020603050405020304" pitchFamily="18" charset="0"/>
                <a:ea typeface="BatangChe" pitchFamily="49" charset="-127"/>
              </a:rPr>
              <a:t>b</a:t>
            </a:r>
            <a:r>
              <a:rPr lang="zh-CN" altLang="en-US" sz="2400" dirty="0" smtClean="0"/>
              <a:t>千米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时，经过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时两人相遇，</a:t>
            </a:r>
            <a:r>
              <a:rPr lang="en-US" altLang="zh-CN" sz="2400" dirty="0" smtClean="0">
                <a:latin typeface="Times New Roman" panose="02020603050405020304" pitchFamily="18" charset="0"/>
                <a:ea typeface="BatangChe" pitchFamily="49" charset="-127"/>
              </a:rPr>
              <a:t>A</a:t>
            </a:r>
            <a:r>
              <a:rPr lang="zh-CN" altLang="en-US" sz="2400" dirty="0" smtClean="0"/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BatangChe" pitchFamily="49" charset="-127"/>
              </a:rPr>
              <a:t>B</a:t>
            </a:r>
            <a:r>
              <a:rPr lang="zh-CN" altLang="en-US" sz="2400" dirty="0" smtClean="0"/>
              <a:t>两地的距离是多少？</a:t>
            </a:r>
          </a:p>
        </p:txBody>
      </p:sp>
      <p:sp>
        <p:nvSpPr>
          <p:cNvPr id="43010" name="文本框 18435"/>
          <p:cNvSpPr txBox="1">
            <a:spLocks noChangeArrowheads="1"/>
          </p:cNvSpPr>
          <p:nvPr/>
        </p:nvSpPr>
        <p:spPr bwMode="auto">
          <a:xfrm>
            <a:off x="7164388" y="836613"/>
            <a:ext cx="4318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 sz="2800" b="1">
              <a:latin typeface="Times New Roman" panose="02020603050405020304" pitchFamily="18" charset="0"/>
              <a:ea typeface="EU-BX" pitchFamily="65" charset="-122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endParaRPr lang="en-US" altLang="zh-CN" sz="2800" b="1">
              <a:latin typeface="Times New Roman" panose="02020603050405020304" pitchFamily="18" charset="0"/>
              <a:ea typeface="EU-BX" pitchFamily="65" charset="-122"/>
              <a:sym typeface="Wingdings" panose="05000000000000000000" pitchFamily="2" charset="2"/>
            </a:endParaRPr>
          </a:p>
        </p:txBody>
      </p:sp>
      <p:sp>
        <p:nvSpPr>
          <p:cNvPr id="43011" name="文本框 18436"/>
          <p:cNvSpPr txBox="1">
            <a:spLocks noChangeArrowheads="1"/>
          </p:cNvSpPr>
          <p:nvPr/>
        </p:nvSpPr>
        <p:spPr bwMode="auto">
          <a:xfrm>
            <a:off x="7019925" y="1052513"/>
            <a:ext cx="1081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2800" b="1">
              <a:latin typeface="Times New Roman" panose="02020603050405020304" pitchFamily="18" charset="0"/>
              <a:ea typeface="EU-BX" pitchFamily="65" charset="-122"/>
              <a:sym typeface="Wingdings" panose="05000000000000000000" pitchFamily="2" charset="2"/>
            </a:endParaRPr>
          </a:p>
        </p:txBody>
      </p:sp>
      <p:sp>
        <p:nvSpPr>
          <p:cNvPr id="43012" name="直接连接符 18437"/>
          <p:cNvSpPr>
            <a:spLocks noChangeShapeType="1"/>
          </p:cNvSpPr>
          <p:nvPr/>
        </p:nvSpPr>
        <p:spPr bwMode="auto">
          <a:xfrm>
            <a:off x="7092950" y="1052513"/>
            <a:ext cx="6477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3013" name="Group 3"/>
          <p:cNvGrpSpPr/>
          <p:nvPr/>
        </p:nvGrpSpPr>
        <p:grpSpPr bwMode="auto">
          <a:xfrm>
            <a:off x="3132138" y="188913"/>
            <a:ext cx="1898650" cy="587375"/>
            <a:chOff x="0" y="0"/>
            <a:chExt cx="1460" cy="451"/>
          </a:xfrm>
        </p:grpSpPr>
        <p:sp>
          <p:nvSpPr>
            <p:cNvPr id="12292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460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 b="1"/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35" y="22"/>
              <a:ext cx="1389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 b="1"/>
            </a:p>
          </p:txBody>
        </p:sp>
        <p:sp>
          <p:nvSpPr>
            <p:cNvPr id="43016" name="AutoShape 6"/>
            <p:cNvSpPr>
              <a:spLocks noChangeArrowheads="1"/>
            </p:cNvSpPr>
            <p:nvPr/>
          </p:nvSpPr>
          <p:spPr bwMode="auto">
            <a:xfrm>
              <a:off x="39" y="59"/>
              <a:ext cx="1383" cy="39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2F"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2514"/>
                  </a:solidFill>
                </a:rPr>
                <a:t>数学应用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457200" y="2449513"/>
            <a:ext cx="8229600" cy="11414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>
                <a:solidFill>
                  <a:srgbClr val="0000FF"/>
                </a:solidFill>
                <a:latin typeface="宋体" panose="02010600030101010101" pitchFamily="2" charset="-122"/>
              </a:rPr>
              <a:t>解：</a:t>
            </a:r>
            <a:r>
              <a:rPr lang="en-US" altLang="zh-CN" smtClean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(1)</a:t>
            </a:r>
            <a:r>
              <a:rPr lang="zh-CN" altLang="en-US" smtClean="0">
                <a:solidFill>
                  <a:srgbClr val="0000FF"/>
                </a:solidFill>
                <a:latin typeface="宋体" panose="02010600030101010101" pitchFamily="2" charset="-122"/>
              </a:rPr>
              <a:t>女生有（</a:t>
            </a:r>
            <a:r>
              <a:rPr lang="en-US" altLang="zh-CN" smtClean="0">
                <a:solidFill>
                  <a:srgbClr val="0000FF"/>
                </a:solidFill>
                <a:latin typeface="EU-BX" pitchFamily="65" charset="-122"/>
                <a:ea typeface="EU-BX" pitchFamily="65" charset="-122"/>
              </a:rPr>
              <a:t>n-m</a:t>
            </a:r>
            <a:r>
              <a:rPr lang="zh-CN" altLang="en-US" smtClean="0">
                <a:solidFill>
                  <a:srgbClr val="0000FF"/>
                </a:solidFill>
                <a:latin typeface="宋体" panose="02010600030101010101" pitchFamily="2" charset="-122"/>
              </a:rPr>
              <a:t>）人；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mtClean="0">
                <a:solidFill>
                  <a:srgbClr val="0000FF"/>
                </a:solidFill>
                <a:latin typeface="宋体" panose="02010600030101010101" pitchFamily="2" charset="-122"/>
              </a:rPr>
              <a:t>(2)</a:t>
            </a:r>
            <a:r>
              <a:rPr lang="zh-CN" altLang="en-US" smtClean="0">
                <a:solidFill>
                  <a:srgbClr val="0000FF"/>
                </a:solidFill>
                <a:latin typeface="宋体" panose="02010600030101010101" pitchFamily="2" charset="-122"/>
              </a:rPr>
              <a:t>男生有</a:t>
            </a:r>
          </a:p>
        </p:txBody>
      </p:sp>
      <p:sp>
        <p:nvSpPr>
          <p:cNvPr id="45058" name="TextBox 3"/>
          <p:cNvSpPr txBox="1">
            <a:spLocks noChangeArrowheads="1"/>
          </p:cNvSpPr>
          <p:nvPr/>
        </p:nvSpPr>
        <p:spPr bwMode="auto">
          <a:xfrm flipH="1">
            <a:off x="2268538" y="283845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4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 flipH="1">
            <a:off x="2268538" y="3270250"/>
            <a:ext cx="323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 flipH="1" flipV="1">
            <a:off x="1620838" y="3059113"/>
            <a:ext cx="1081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—</a:t>
            </a:r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 flipH="1">
            <a:off x="2627313" y="3054350"/>
            <a:ext cx="215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EU-BX" pitchFamily="65" charset="-122"/>
                <a:ea typeface="EU-BX" pitchFamily="65" charset="-122"/>
                <a:sym typeface="Wingdings" panose="05000000000000000000" pitchFamily="2" charset="2"/>
              </a:rPr>
              <a:t>a</a:t>
            </a:r>
          </a:p>
        </p:txBody>
      </p:sp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2843213" y="2997200"/>
            <a:ext cx="122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人；</a:t>
            </a:r>
          </a:p>
        </p:txBody>
      </p:sp>
      <p:sp>
        <p:nvSpPr>
          <p:cNvPr id="45063" name="TextBox 11"/>
          <p:cNvSpPr txBox="1">
            <a:spLocks noChangeArrowheads="1"/>
          </p:cNvSpPr>
          <p:nvPr/>
        </p:nvSpPr>
        <p:spPr bwMode="auto">
          <a:xfrm>
            <a:off x="323850" y="3702050"/>
            <a:ext cx="5761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）小亮骑自行车从家到学校需要</a:t>
            </a:r>
          </a:p>
        </p:txBody>
      </p:sp>
      <p:sp>
        <p:nvSpPr>
          <p:cNvPr id="45064" name="TextBox 12"/>
          <p:cNvSpPr txBox="1">
            <a:spLocks noChangeArrowheads="1"/>
          </p:cNvSpPr>
          <p:nvPr/>
        </p:nvSpPr>
        <p:spPr bwMode="auto">
          <a:xfrm>
            <a:off x="6011863" y="3557588"/>
            <a:ext cx="792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2</a:t>
            </a:r>
          </a:p>
        </p:txBody>
      </p:sp>
      <p:sp>
        <p:nvSpPr>
          <p:cNvPr id="45065" name="TextBox 13"/>
          <p:cNvSpPr txBox="1">
            <a:spLocks noChangeArrowheads="1"/>
          </p:cNvSpPr>
          <p:nvPr/>
        </p:nvSpPr>
        <p:spPr bwMode="auto">
          <a:xfrm>
            <a:off x="5940425" y="3773488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—</a:t>
            </a:r>
          </a:p>
        </p:txBody>
      </p:sp>
      <p:sp>
        <p:nvSpPr>
          <p:cNvPr id="45066" name="TextBox 14"/>
          <p:cNvSpPr txBox="1">
            <a:spLocks noChangeArrowheads="1"/>
          </p:cNvSpPr>
          <p:nvPr/>
        </p:nvSpPr>
        <p:spPr bwMode="auto">
          <a:xfrm>
            <a:off x="6011863" y="3990975"/>
            <a:ext cx="792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EU-BX" pitchFamily="65" charset="-122"/>
                <a:ea typeface="EU-BX" pitchFamily="65" charset="-122"/>
                <a:sym typeface="Wingdings" panose="05000000000000000000" pitchFamily="2" charset="2"/>
              </a:rPr>
              <a:t>v</a:t>
            </a:r>
          </a:p>
        </p:txBody>
      </p:sp>
      <p:sp>
        <p:nvSpPr>
          <p:cNvPr id="45067" name="TextBox 15"/>
          <p:cNvSpPr txBox="1">
            <a:spLocks noChangeArrowheads="1"/>
          </p:cNvSpPr>
          <p:nvPr/>
        </p:nvSpPr>
        <p:spPr bwMode="auto">
          <a:xfrm>
            <a:off x="6443663" y="3702050"/>
            <a:ext cx="122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时；</a:t>
            </a:r>
          </a:p>
        </p:txBody>
      </p:sp>
      <p:sp>
        <p:nvSpPr>
          <p:cNvPr id="45068" name="TextBox 16"/>
          <p:cNvSpPr txBox="1">
            <a:spLocks noChangeArrowheads="1"/>
          </p:cNvSpPr>
          <p:nvPr/>
        </p:nvSpPr>
        <p:spPr bwMode="auto">
          <a:xfrm>
            <a:off x="468313" y="4437063"/>
            <a:ext cx="6480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(4)</a:t>
            </a:r>
            <a:r>
              <a:rPr lang="en-US" altLang="zh-CN" sz="2800" b="1">
                <a:solidFill>
                  <a:srgbClr val="0000FF"/>
                </a:solidFill>
                <a:latin typeface="EU-BX" pitchFamily="65" charset="-122"/>
                <a:ea typeface="EU-BX" pitchFamily="65" charset="-122"/>
                <a:sym typeface="Wingdings" panose="05000000000000000000" pitchFamily="2" charset="2"/>
              </a:rPr>
              <a:t>A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,</a:t>
            </a:r>
            <a:r>
              <a:rPr lang="en-US" altLang="zh-CN" sz="2800" b="1">
                <a:solidFill>
                  <a:srgbClr val="0000FF"/>
                </a:solidFill>
                <a:latin typeface="EU-BX" pitchFamily="65" charset="-122"/>
                <a:ea typeface="EU-BX" pitchFamily="65" charset="-122"/>
                <a:sym typeface="Wingdings" panose="05000000000000000000" pitchFamily="2" charset="2"/>
              </a:rPr>
              <a:t>B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两地的距离是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EU-BX" pitchFamily="65" charset="-122"/>
                <a:ea typeface="EU-BX" pitchFamily="65" charset="-122"/>
                <a:sym typeface="Wingdings" panose="05000000000000000000" pitchFamily="2" charset="2"/>
              </a:rPr>
              <a:t>a+b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千米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45069" name="Picture 3" descr="\\hlx32\完全共享\PPT\语文标题\题解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692150"/>
            <a:ext cx="26654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98563"/>
            <a:ext cx="4476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95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92138" y="2068513"/>
            <a:ext cx="78676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</a:rPr>
              <a:t>数与字母相乘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可省略乘号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数字写在字母前面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若数字是带分数应写成假分数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08013" y="3917950"/>
            <a:ext cx="5187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</a:rPr>
              <a:t>在除式中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用分数线代替除号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611188" y="3429000"/>
            <a:ext cx="6259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</a:rPr>
              <a:t>字母与字母相乘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用点乘或省略乘号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611188" y="4365625"/>
            <a:ext cx="81375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宋体" panose="02010600030101010101" pitchFamily="2" charset="-122"/>
              </a:rPr>
              <a:t>结果是和或差的形式时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应将式子用括号括起来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再写上单位名称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611188" y="5646738"/>
            <a:ext cx="8353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5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宋体" panose="02010600030101010101" pitchFamily="2" charset="-122"/>
              </a:rPr>
              <a:t>在用字母表示数的时候，要注意字母的实际意义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</p:txBody>
      </p:sp>
      <p:grpSp>
        <p:nvGrpSpPr>
          <p:cNvPr id="46088" name="Group 9"/>
          <p:cNvGrpSpPr/>
          <p:nvPr/>
        </p:nvGrpSpPr>
        <p:grpSpPr bwMode="auto">
          <a:xfrm>
            <a:off x="3536950" y="404813"/>
            <a:ext cx="1898650" cy="650875"/>
            <a:chOff x="0" y="0"/>
            <a:chExt cx="1460" cy="500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7C80">
                    <a:gamma/>
                    <a:shade val="86275"/>
                    <a:invGamma/>
                  </a:srgbClr>
                </a:gs>
                <a:gs pos="100000">
                  <a:srgbClr val="FF7C80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35" y="22"/>
              <a:ext cx="1389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6091" name="AutoShape 12"/>
            <p:cNvSpPr>
              <a:spLocks noChangeArrowheads="1"/>
            </p:cNvSpPr>
            <p:nvPr/>
          </p:nvSpPr>
          <p:spPr bwMode="auto">
            <a:xfrm>
              <a:off x="35" y="34"/>
              <a:ext cx="1388" cy="4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2F">
                    <a:alpha val="0"/>
                  </a:srgbClr>
                </a:gs>
                <a:gs pos="100000">
                  <a:srgbClr val="FFFF66">
                    <a:alpha val="59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FC2514"/>
                  </a:solidFill>
                </a:rPr>
                <a:t>重要结论</a:t>
              </a:r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"/>
          <p:cNvGrpSpPr/>
          <p:nvPr/>
        </p:nvGrpSpPr>
        <p:grpSpPr bwMode="auto">
          <a:xfrm>
            <a:off x="3536950" y="474663"/>
            <a:ext cx="1898650" cy="650875"/>
            <a:chOff x="0" y="0"/>
            <a:chExt cx="1460" cy="500"/>
          </a:xfrm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35" y="22"/>
              <a:ext cx="1389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8132" name="AutoShape 5"/>
            <p:cNvSpPr>
              <a:spLocks noChangeArrowheads="1"/>
            </p:cNvSpPr>
            <p:nvPr/>
          </p:nvSpPr>
          <p:spPr bwMode="auto">
            <a:xfrm>
              <a:off x="39" y="59"/>
              <a:ext cx="1383" cy="3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2F"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2514"/>
                  </a:solidFill>
                </a:rPr>
                <a:t>数学应用</a:t>
              </a:r>
            </a:p>
          </p:txBody>
        </p:sp>
      </p:grp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08063" y="4533900"/>
            <a:ext cx="7272337" cy="19177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/>
              <a:t>       这是我国国庆节北京天安门广场举行盛大庆祝活动的照片，游行队伍中各个方队依次在天安门前通过，如果每个方队每边由</a:t>
            </a:r>
            <a:r>
              <a:rPr lang="en-US" altLang="zh-CN" sz="2400" b="1" dirty="0"/>
              <a:t>n</a:t>
            </a:r>
            <a:r>
              <a:rPr lang="zh-CN" altLang="en-US" sz="2400" b="1" dirty="0"/>
              <a:t>个人组成，那么</a:t>
            </a:r>
          </a:p>
          <a:p>
            <a:r>
              <a:rPr lang="zh-CN" altLang="en-US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）这个方队共有多少人？</a:t>
            </a:r>
          </a:p>
          <a:p>
            <a:r>
              <a:rPr lang="zh-CN" altLang="en-US" sz="2400" b="1" dirty="0"/>
              <a:t>（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）这个方队的最外层周边共有多少人？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858000" y="5416550"/>
            <a:ext cx="930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zh-CN" altLang="en-US" sz="2800" b="1" baseline="3000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人</a:t>
            </a:r>
            <a:endParaRPr lang="zh-CN" altLang="en-US" sz="2800" b="1" baseline="30000">
              <a:solidFill>
                <a:srgbClr val="FF0066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858000" y="5932488"/>
            <a:ext cx="1727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4(n-1)人</a:t>
            </a:r>
          </a:p>
        </p:txBody>
      </p:sp>
      <p:pic>
        <p:nvPicPr>
          <p:cNvPr id="48136" name="Picture 4" descr="无标题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1103313"/>
            <a:ext cx="685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ldLvl="0" animBg="1"/>
      <p:bldP spid="14345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33413" y="6613525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75AF7D-2A1D-4D96-872C-22BC8AEE4B47}" type="slidenum"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</a:rPr>
              <a:t>17</a:t>
            </a:fld>
            <a:endParaRPr lang="en-US" altLang="zh-CN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266825" y="2590800"/>
            <a:ext cx="304800" cy="304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r"/>
            <a:endParaRPr lang="zh-CN" altLang="en-US"/>
          </a:p>
        </p:txBody>
      </p:sp>
      <p:grpSp>
        <p:nvGrpSpPr>
          <p:cNvPr id="50179" name="Group 3"/>
          <p:cNvGrpSpPr/>
          <p:nvPr/>
        </p:nvGrpSpPr>
        <p:grpSpPr bwMode="auto">
          <a:xfrm>
            <a:off x="1243013" y="3124200"/>
            <a:ext cx="631825" cy="606425"/>
            <a:chOff x="0" y="0"/>
            <a:chExt cx="906" cy="816"/>
          </a:xfrm>
        </p:grpSpPr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453" y="408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453" y="0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0" y="408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</p:grpSp>
      <p:grpSp>
        <p:nvGrpSpPr>
          <p:cNvPr id="50184" name="Group 8"/>
          <p:cNvGrpSpPr/>
          <p:nvPr/>
        </p:nvGrpSpPr>
        <p:grpSpPr bwMode="auto">
          <a:xfrm>
            <a:off x="1243013" y="3962400"/>
            <a:ext cx="939800" cy="911225"/>
            <a:chOff x="0" y="0"/>
            <a:chExt cx="1360" cy="1225"/>
          </a:xfrm>
        </p:grpSpPr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907" y="817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454" y="817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0" y="817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454" y="0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907" y="0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907" y="409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454" y="409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0" y="409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</p:grpSp>
      <p:grpSp>
        <p:nvGrpSpPr>
          <p:cNvPr id="50194" name="Group 18"/>
          <p:cNvGrpSpPr/>
          <p:nvPr/>
        </p:nvGrpSpPr>
        <p:grpSpPr bwMode="auto">
          <a:xfrm>
            <a:off x="1166813" y="5181600"/>
            <a:ext cx="1219200" cy="1139825"/>
            <a:chOff x="0" y="0"/>
            <a:chExt cx="1814" cy="1633"/>
          </a:xfrm>
        </p:grpSpPr>
        <p:sp>
          <p:nvSpPr>
            <p:cNvPr id="50195" name="Rectangle 19"/>
            <p:cNvSpPr>
              <a:spLocks noChangeArrowheads="1"/>
            </p:cNvSpPr>
            <p:nvPr/>
          </p:nvSpPr>
          <p:spPr bwMode="auto">
            <a:xfrm>
              <a:off x="0" y="817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1361" y="1225"/>
              <a:ext cx="453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97" name="Rectangle 21"/>
            <p:cNvSpPr>
              <a:spLocks noChangeArrowheads="1"/>
            </p:cNvSpPr>
            <p:nvPr/>
          </p:nvSpPr>
          <p:spPr bwMode="auto">
            <a:xfrm>
              <a:off x="907" y="1225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454" y="1225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199" name="Rectangle 23"/>
            <p:cNvSpPr>
              <a:spLocks noChangeArrowheads="1"/>
            </p:cNvSpPr>
            <p:nvPr/>
          </p:nvSpPr>
          <p:spPr bwMode="auto">
            <a:xfrm>
              <a:off x="0" y="1225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200" name="Rectangle 24"/>
            <p:cNvSpPr>
              <a:spLocks noChangeArrowheads="1"/>
            </p:cNvSpPr>
            <p:nvPr/>
          </p:nvSpPr>
          <p:spPr bwMode="auto">
            <a:xfrm>
              <a:off x="454" y="0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201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202" name="Rectangle 26"/>
            <p:cNvSpPr>
              <a:spLocks noChangeArrowheads="1"/>
            </p:cNvSpPr>
            <p:nvPr/>
          </p:nvSpPr>
          <p:spPr bwMode="auto">
            <a:xfrm>
              <a:off x="1361" y="408"/>
              <a:ext cx="453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203" name="Rectangle 27"/>
            <p:cNvSpPr>
              <a:spLocks noChangeArrowheads="1"/>
            </p:cNvSpPr>
            <p:nvPr/>
          </p:nvSpPr>
          <p:spPr bwMode="auto">
            <a:xfrm>
              <a:off x="907" y="408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204" name="Rectangle 28"/>
            <p:cNvSpPr>
              <a:spLocks noChangeArrowheads="1"/>
            </p:cNvSpPr>
            <p:nvPr/>
          </p:nvSpPr>
          <p:spPr bwMode="auto">
            <a:xfrm>
              <a:off x="454" y="408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205" name="Rectangle 29"/>
            <p:cNvSpPr>
              <a:spLocks noChangeArrowheads="1"/>
            </p:cNvSpPr>
            <p:nvPr/>
          </p:nvSpPr>
          <p:spPr bwMode="auto">
            <a:xfrm>
              <a:off x="0" y="408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206" name="Rectangle 30"/>
            <p:cNvSpPr>
              <a:spLocks noChangeArrowheads="1"/>
            </p:cNvSpPr>
            <p:nvPr/>
          </p:nvSpPr>
          <p:spPr bwMode="auto">
            <a:xfrm>
              <a:off x="1361" y="816"/>
              <a:ext cx="453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207" name="Rectangle 31"/>
            <p:cNvSpPr>
              <a:spLocks noChangeArrowheads="1"/>
            </p:cNvSpPr>
            <p:nvPr/>
          </p:nvSpPr>
          <p:spPr bwMode="auto">
            <a:xfrm>
              <a:off x="907" y="816"/>
              <a:ext cx="453" cy="40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208" name="Rectangle 32"/>
            <p:cNvSpPr>
              <a:spLocks noChangeArrowheads="1"/>
            </p:cNvSpPr>
            <p:nvPr/>
          </p:nvSpPr>
          <p:spPr bwMode="auto">
            <a:xfrm>
              <a:off x="454" y="816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209" name="Rectangle 33"/>
            <p:cNvSpPr>
              <a:spLocks noChangeArrowheads="1"/>
            </p:cNvSpPr>
            <p:nvPr/>
          </p:nvSpPr>
          <p:spPr bwMode="auto">
            <a:xfrm>
              <a:off x="1361" y="0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50210" name="Rectangle 34"/>
            <p:cNvSpPr>
              <a:spLocks noChangeArrowheads="1"/>
            </p:cNvSpPr>
            <p:nvPr/>
          </p:nvSpPr>
          <p:spPr bwMode="auto">
            <a:xfrm>
              <a:off x="907" y="0"/>
              <a:ext cx="453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</p:grpSp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404813" y="25146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785813" y="1371600"/>
            <a:ext cx="7921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宋体" panose="02010600030101010101" pitchFamily="2" charset="-122"/>
              </a:rPr>
              <a:t>请用同样大小的正方形纸片按以下方式拼成大正方形。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仔细观察  寻找规律：</a:t>
            </a: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404813" y="3276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404813" y="42672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404813" y="5562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0216" name="Text Box 40"/>
          <p:cNvSpPr txBox="1">
            <a:spLocks noChangeArrowheads="1"/>
          </p:cNvSpPr>
          <p:nvPr/>
        </p:nvSpPr>
        <p:spPr bwMode="auto">
          <a:xfrm>
            <a:off x="3300413" y="2667000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50217" name="Rectangle 41"/>
          <p:cNvSpPr>
            <a:spLocks noChangeArrowheads="1"/>
          </p:cNvSpPr>
          <p:nvPr/>
        </p:nvSpPr>
        <p:spPr bwMode="auto">
          <a:xfrm>
            <a:off x="2767013" y="2590800"/>
            <a:ext cx="54102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第（</a:t>
            </a:r>
            <a:r>
              <a:rPr lang="en-US" altLang="zh-CN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）个图有</a:t>
            </a:r>
            <a:r>
              <a:rPr lang="zh-CN" altLang="en-US" sz="2800" b="1" u="sng" dirty="0">
                <a:solidFill>
                  <a:srgbClr val="790303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个小正方形；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第（</a:t>
            </a:r>
            <a:r>
              <a:rPr lang="en-US" altLang="zh-CN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）个图有</a:t>
            </a:r>
            <a:r>
              <a:rPr lang="zh-CN" altLang="en-US" sz="2800" b="1" u="sng" dirty="0">
                <a:solidFill>
                  <a:srgbClr val="790303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个小正方形；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第（</a:t>
            </a:r>
            <a:r>
              <a:rPr lang="en-US" altLang="zh-CN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）个图有</a:t>
            </a:r>
            <a:r>
              <a:rPr lang="zh-CN" altLang="en-US" sz="2800" b="1" u="sng" dirty="0">
                <a:solidFill>
                  <a:srgbClr val="790303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个小正方形；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第（</a:t>
            </a:r>
            <a:r>
              <a:rPr lang="en-US" altLang="zh-CN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）个图有</a:t>
            </a:r>
            <a:r>
              <a:rPr lang="zh-CN" altLang="en-US" sz="2800" b="1" u="sng" dirty="0">
                <a:solidFill>
                  <a:srgbClr val="790303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个小正方形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第（</a:t>
            </a:r>
            <a:r>
              <a:rPr lang="en-US" altLang="zh-CN" sz="28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n</a:t>
            </a:r>
            <a:r>
              <a:rPr lang="zh-CN" altLang="en-US" sz="28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）个图有</a:t>
            </a:r>
            <a:r>
              <a:rPr lang="zh-CN" altLang="en-US" sz="2800" b="1" u="sng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8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个小正方形</a:t>
            </a:r>
            <a:r>
              <a:rPr lang="en-US" altLang="zh-CN" sz="36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2767013" y="5334000"/>
            <a:ext cx="5638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后面的图形比前一个多几个小正方形？</a:t>
            </a:r>
          </a:p>
        </p:txBody>
      </p:sp>
      <p:grpSp>
        <p:nvGrpSpPr>
          <p:cNvPr id="50219" name="Group 43"/>
          <p:cNvGrpSpPr/>
          <p:nvPr/>
        </p:nvGrpSpPr>
        <p:grpSpPr bwMode="auto">
          <a:xfrm>
            <a:off x="3676650" y="444500"/>
            <a:ext cx="2447925" cy="757238"/>
            <a:chOff x="0" y="0"/>
            <a:chExt cx="1451" cy="317"/>
          </a:xfrm>
        </p:grpSpPr>
        <p:sp>
          <p:nvSpPr>
            <p:cNvPr id="15404" name="AutoShape 44"/>
            <p:cNvSpPr>
              <a:spLocks noChangeArrowheads="1"/>
            </p:cNvSpPr>
            <p:nvPr/>
          </p:nvSpPr>
          <p:spPr bwMode="auto">
            <a:xfrm>
              <a:off x="0" y="0"/>
              <a:ext cx="1451" cy="31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lIns="87313" tIns="44450" rIns="87313" bIns="44450" anchor="ctr"/>
            <a:lstStyle/>
            <a:p>
              <a:pPr algn="ctr">
                <a:buFontTx/>
                <a:buNone/>
                <a:defRPr/>
              </a:pPr>
              <a:r>
                <a:rPr lang="zh-CN" altLang="en-US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华文行楷" panose="02010800040101010101" pitchFamily="2" charset="-122"/>
                </a:rPr>
                <a:t>数学实验</a:t>
              </a:r>
            </a:p>
          </p:txBody>
        </p:sp>
        <p:sp>
          <p:nvSpPr>
            <p:cNvPr id="50221" name="AutoShape 45"/>
            <p:cNvSpPr>
              <a:spLocks noChangeArrowheads="1"/>
            </p:cNvSpPr>
            <p:nvPr/>
          </p:nvSpPr>
          <p:spPr bwMode="auto">
            <a:xfrm>
              <a:off x="82" y="0"/>
              <a:ext cx="1270" cy="11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r"/>
              <a:endParaRPr lang="zh-CN" altLang="en-US"/>
            </a:p>
          </p:txBody>
        </p:sp>
      </p:grp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5476875" y="2497138"/>
            <a:ext cx="550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5476875" y="3073400"/>
            <a:ext cx="782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5405438" y="3578225"/>
            <a:ext cx="812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9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5332413" y="4081463"/>
            <a:ext cx="930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16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5332413" y="4730750"/>
            <a:ext cx="717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zh-CN" altLang="en-US" sz="2800" b="1" baseline="3000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 bldLvl="0"/>
      <p:bldP spid="15407" grpId="0" bldLvl="0"/>
      <p:bldP spid="15408" grpId="0" bldLvl="0"/>
      <p:bldP spid="15409" grpId="0" bldLvl="0"/>
      <p:bldP spid="15410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49363"/>
            <a:ext cx="8074025" cy="2403475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latin typeface="宋体" panose="02010600030101010101" pitchFamily="2" charset="-122"/>
              </a:rPr>
              <a:t>用蓝、白两种颜色的六边形地砖铺成下图的图案</a:t>
            </a:r>
            <a:r>
              <a:rPr lang="en-US" altLang="zh-CN" b="1" smtClean="0">
                <a:latin typeface="宋体" panose="02010600030101010101" pitchFamily="2" charset="-122"/>
              </a:rPr>
              <a:t>.</a:t>
            </a:r>
            <a:r>
              <a:rPr lang="zh-CN" altLang="en-US" b="1" smtClean="0">
                <a:latin typeface="宋体" panose="02010600030101010101" pitchFamily="2" charset="-122"/>
              </a:rPr>
              <a:t>第</a:t>
            </a:r>
            <a:r>
              <a:rPr lang="en-US" altLang="zh-CN" b="1" smtClean="0">
                <a:latin typeface="宋体" panose="02010600030101010101" pitchFamily="2" charset="-122"/>
              </a:rPr>
              <a:t>1</a:t>
            </a:r>
            <a:r>
              <a:rPr lang="zh-CN" altLang="en-US" b="1" smtClean="0">
                <a:latin typeface="宋体" panose="02010600030101010101" pitchFamily="2" charset="-122"/>
              </a:rPr>
              <a:t>个图中有白色砖</a:t>
            </a:r>
            <a:r>
              <a:rPr lang="zh-CN" altLang="en-US" b="1" u="sng" smtClean="0">
                <a:latin typeface="宋体" panose="02010600030101010101" pitchFamily="2" charset="-122"/>
              </a:rPr>
              <a:t>      </a:t>
            </a:r>
            <a:r>
              <a:rPr lang="zh-CN" altLang="en-US" b="1" smtClean="0">
                <a:latin typeface="宋体" panose="02010600030101010101" pitchFamily="2" charset="-122"/>
              </a:rPr>
              <a:t>块；第</a:t>
            </a:r>
            <a:r>
              <a:rPr lang="en-US" altLang="zh-CN" b="1" smtClean="0">
                <a:latin typeface="宋体" panose="02010600030101010101" pitchFamily="2" charset="-122"/>
              </a:rPr>
              <a:t>2</a:t>
            </a:r>
            <a:r>
              <a:rPr lang="zh-CN" altLang="en-US" b="1" smtClean="0">
                <a:latin typeface="宋体" panose="02010600030101010101" pitchFamily="2" charset="-122"/>
              </a:rPr>
              <a:t>个图有白色砖</a:t>
            </a:r>
            <a:r>
              <a:rPr lang="zh-CN" altLang="en-US" b="1" u="sng" smtClean="0">
                <a:latin typeface="宋体" panose="02010600030101010101" pitchFamily="2" charset="-122"/>
              </a:rPr>
              <a:t>      </a:t>
            </a:r>
            <a:r>
              <a:rPr lang="zh-CN" altLang="en-US" b="1" smtClean="0">
                <a:latin typeface="宋体" panose="02010600030101010101" pitchFamily="2" charset="-122"/>
              </a:rPr>
              <a:t>块</a:t>
            </a:r>
            <a:r>
              <a:rPr lang="en-US" altLang="zh-CN" b="1" smtClean="0">
                <a:latin typeface="宋体" panose="02010600030101010101" pitchFamily="2" charset="-122"/>
              </a:rPr>
              <a:t>.</a:t>
            </a:r>
            <a:r>
              <a:rPr lang="zh-CN" altLang="en-US" b="1" smtClean="0">
                <a:latin typeface="宋体" panose="02010600030101010101" pitchFamily="2" charset="-122"/>
              </a:rPr>
              <a:t>第</a:t>
            </a:r>
            <a:r>
              <a:rPr lang="en-US" altLang="zh-CN" b="1" smtClean="0">
                <a:latin typeface="宋体" panose="02010600030101010101" pitchFamily="2" charset="-122"/>
              </a:rPr>
              <a:t>4</a:t>
            </a:r>
            <a:r>
              <a:rPr lang="zh-CN" altLang="en-US" b="1" smtClean="0">
                <a:latin typeface="宋体" panose="02010600030101010101" pitchFamily="2" charset="-122"/>
              </a:rPr>
              <a:t>个图中有白色地砖多少块？第</a:t>
            </a:r>
            <a:r>
              <a:rPr lang="en-US" altLang="zh-CN" b="1" smtClean="0">
                <a:latin typeface="宋体" panose="02010600030101010101" pitchFamily="2" charset="-122"/>
              </a:rPr>
              <a:t>n</a:t>
            </a:r>
            <a:r>
              <a:rPr lang="zh-CN" altLang="en-US" b="1" smtClean="0">
                <a:latin typeface="宋体" panose="02010600030101010101" pitchFamily="2" charset="-122"/>
              </a:rPr>
              <a:t>个图中有白色地砖多少块？</a:t>
            </a:r>
          </a:p>
        </p:txBody>
      </p:sp>
      <p:grpSp>
        <p:nvGrpSpPr>
          <p:cNvPr id="52226" name="Group 4"/>
          <p:cNvGrpSpPr>
            <a:grpSpLocks noChangeAspect="1"/>
          </p:cNvGrpSpPr>
          <p:nvPr/>
        </p:nvGrpSpPr>
        <p:grpSpPr bwMode="auto">
          <a:xfrm>
            <a:off x="714375" y="3857625"/>
            <a:ext cx="7961313" cy="2001838"/>
            <a:chOff x="0" y="0"/>
            <a:chExt cx="5015" cy="1261"/>
          </a:xfrm>
        </p:grpSpPr>
        <p:pic>
          <p:nvPicPr>
            <p:cNvPr id="52227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45"/>
              <a:ext cx="2387" cy="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8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85" y="0"/>
              <a:ext cx="2430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9" name="Group 7"/>
          <p:cNvGrpSpPr/>
          <p:nvPr/>
        </p:nvGrpSpPr>
        <p:grpSpPr bwMode="auto">
          <a:xfrm>
            <a:off x="3708400" y="549275"/>
            <a:ext cx="1898650" cy="587375"/>
            <a:chOff x="0" y="0"/>
            <a:chExt cx="1460" cy="451"/>
          </a:xfrm>
        </p:grpSpPr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1460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 b="1"/>
            </a:p>
          </p:txBody>
        </p:sp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35" y="22"/>
              <a:ext cx="1389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 b="1"/>
            </a:p>
          </p:txBody>
        </p:sp>
        <p:sp>
          <p:nvSpPr>
            <p:cNvPr id="52232" name="AutoShape 10"/>
            <p:cNvSpPr>
              <a:spLocks noChangeArrowheads="1"/>
            </p:cNvSpPr>
            <p:nvPr/>
          </p:nvSpPr>
          <p:spPr bwMode="auto">
            <a:xfrm>
              <a:off x="39" y="59"/>
              <a:ext cx="1383" cy="39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2F"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C2514"/>
                  </a:solidFill>
                  <a:ea typeface="楷体_GB2312" pitchFamily="49" charset="-122"/>
                </a:rPr>
                <a:t>挑战自我</a:t>
              </a:r>
            </a:p>
          </p:txBody>
        </p:sp>
      </p:grp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6000750" y="1785938"/>
            <a:ext cx="81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7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3714750" y="2214563"/>
            <a:ext cx="930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715000" y="3214688"/>
            <a:ext cx="1144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4" grpId="0" bldLvl="0"/>
      <p:bldP spid="15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571500"/>
            <a:ext cx="10461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571625"/>
            <a:ext cx="76342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5" name="Group 4"/>
          <p:cNvGrpSpPr/>
          <p:nvPr/>
        </p:nvGrpSpPr>
        <p:grpSpPr bwMode="auto">
          <a:xfrm>
            <a:off x="1150938" y="498475"/>
            <a:ext cx="1898650" cy="650875"/>
            <a:chOff x="0" y="0"/>
            <a:chExt cx="1460" cy="500"/>
          </a:xfrm>
        </p:grpSpPr>
        <p:sp>
          <p:nvSpPr>
            <p:cNvPr id="17413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7414" name="AutoShape 6"/>
            <p:cNvSpPr>
              <a:spLocks noChangeArrowheads="1"/>
            </p:cNvSpPr>
            <p:nvPr/>
          </p:nvSpPr>
          <p:spPr bwMode="auto">
            <a:xfrm>
              <a:off x="35" y="22"/>
              <a:ext cx="1389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>
              <a:off x="39" y="59"/>
              <a:ext cx="1383" cy="3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zh-CN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楷体_GB2312" pitchFamily="49" charset="-122"/>
                </a:rPr>
                <a:t>课堂练习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无标题"/>
          <p:cNvPicPr>
            <a:picLocks noChangeAspect="1" noChangeArrowheads="1"/>
          </p:cNvPicPr>
          <p:nvPr/>
        </p:nvPicPr>
        <p:blipFill>
          <a:blip r:embed="rId3" cstate="email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0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559830"/>
            <a:ext cx="84963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2" name="Group 3"/>
          <p:cNvGrpSpPr/>
          <p:nvPr/>
        </p:nvGrpSpPr>
        <p:grpSpPr bwMode="auto">
          <a:xfrm>
            <a:off x="3741738" y="1144588"/>
            <a:ext cx="1898650" cy="587375"/>
            <a:chOff x="0" y="0"/>
            <a:chExt cx="1460" cy="451"/>
          </a:xfrm>
        </p:grpSpPr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460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35" y="22"/>
              <a:ext cx="1389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56325" name="AutoShape 6"/>
            <p:cNvSpPr>
              <a:spLocks noChangeArrowheads="1"/>
            </p:cNvSpPr>
            <p:nvPr/>
          </p:nvSpPr>
          <p:spPr bwMode="auto">
            <a:xfrm>
              <a:off x="39" y="59"/>
              <a:ext cx="1383" cy="39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2F"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 dirty="0">
                  <a:ea typeface="楷体_GB2312" pitchFamily="49" charset="-122"/>
                </a:rPr>
                <a:t>课堂小结</a:t>
              </a:r>
            </a:p>
          </p:txBody>
        </p:sp>
      </p:grp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1344613" y="1781175"/>
            <a:ext cx="66071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</a:rPr>
              <a:t>讲一讲：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</a:rPr>
              <a:t>今天这节课，我们有哪些收获？</a:t>
            </a:r>
          </a:p>
          <a:p>
            <a:endParaRPr lang="zh-CN" altLang="en-US" sz="3600" b="1" dirty="0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292225" y="3522663"/>
            <a:ext cx="67691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我们可以用字母表示数字</a:t>
            </a:r>
          </a:p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用字母表示数的优点是：简洁方便</a:t>
            </a:r>
          </a:p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用字母表示数的规则或应该注意的问题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11" descr="12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5063" y="1192213"/>
            <a:ext cx="70929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矩形 14345"/>
          <p:cNvSpPr>
            <a:spLocks noChangeArrowheads="1"/>
          </p:cNvSpPr>
          <p:nvPr/>
        </p:nvSpPr>
        <p:spPr bwMode="auto">
          <a:xfrm>
            <a:off x="863600" y="5653088"/>
            <a:ext cx="3095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zh-CN" altLang="en-US" sz="20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8371" name="图片 3" descr="女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551613" y="2528888"/>
            <a:ext cx="2755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138363" y="2698750"/>
            <a:ext cx="5346700" cy="5011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完成教材</a:t>
            </a:r>
            <a:r>
              <a:rPr lang="en-US" altLang="zh-CN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110</a:t>
            </a:r>
            <a:r>
              <a: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页习题</a:t>
            </a:r>
            <a:r>
              <a:rPr lang="en-US" altLang="zh-CN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5.1</a:t>
            </a:r>
            <a:r>
              <a: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第</a:t>
            </a:r>
            <a:r>
              <a:rPr lang="en-US" altLang="zh-CN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2-4</a:t>
            </a:r>
            <a:r>
              <a: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题</a:t>
            </a:r>
          </a:p>
          <a:p>
            <a:pPr>
              <a:lnSpc>
                <a:spcPct val="15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    </a:t>
            </a:r>
            <a:endParaRPr lang="zh-CN" altLang="en-US" sz="2400" b="1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marL="457200" indent="-457200">
              <a:lnSpc>
                <a:spcPct val="150000"/>
              </a:lnSpc>
            </a:pPr>
            <a:endParaRPr lang="zh-CN" altLang="en-US" sz="24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eaLnBrk="0" hangingPunct="0">
              <a:lnSpc>
                <a:spcPct val="130000"/>
              </a:lnSpc>
            </a:pPr>
            <a:endParaRPr lang="zh-CN" altLang="en-US" sz="24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宋体" panose="02010600030101010101" pitchFamily="2" charset="-122"/>
            </a:endParaRPr>
          </a:p>
          <a:p>
            <a:pPr algn="ctr" eaLnBrk="0" hangingPunct="0"/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/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sz="32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4" name="图片 3" descr="结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68738" y="1631950"/>
            <a:ext cx="14033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441700" y="300038"/>
            <a:ext cx="2259013" cy="673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r">
              <a:buFontTx/>
              <a:buNone/>
              <a:defRPr/>
            </a:pPr>
            <a:endParaRPr lang="zh-CN" altLang="en-US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565525" y="300038"/>
            <a:ext cx="2135188" cy="496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>
                  <a:gamma/>
                  <a:shade val="46275"/>
                  <a:invGamma/>
                  <a:alpha val="0"/>
                </a:srgbClr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课外作业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 descr="PE03255_"/>
          <p:cNvSpPr>
            <a:spLocks noChangeArrowheads="1"/>
          </p:cNvSpPr>
          <p:nvPr/>
        </p:nvSpPr>
        <p:spPr bwMode="auto">
          <a:xfrm>
            <a:off x="1619250" y="13414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endParaRPr lang="zh-CN" altLang="en-US"/>
          </a:p>
        </p:txBody>
      </p:sp>
      <p:sp>
        <p:nvSpPr>
          <p:cNvPr id="17412" name="Text Box 6" descr="PE03255_"/>
          <p:cNvSpPr txBox="1">
            <a:spLocks noChangeArrowheads="1"/>
          </p:cNvSpPr>
          <p:nvPr/>
        </p:nvSpPr>
        <p:spPr bwMode="auto">
          <a:xfrm flipV="1">
            <a:off x="468313" y="550863"/>
            <a:ext cx="35988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pPr eaLnBrk="0" hangingPunct="0"/>
            <a:endParaRPr lang="zh-CN" altLang="en-US" sz="1000" b="1" i="1" baseline="3000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2531" name="Oval 7" descr="PE03255_"/>
          <p:cNvSpPr>
            <a:spLocks noChangeArrowheads="1"/>
          </p:cNvSpPr>
          <p:nvPr/>
        </p:nvSpPr>
        <p:spPr bwMode="auto">
          <a:xfrm>
            <a:off x="1547813" y="1916113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endParaRPr lang="zh-CN" altLang="en-US"/>
          </a:p>
        </p:txBody>
      </p:sp>
      <p:sp>
        <p:nvSpPr>
          <p:cNvPr id="22532" name="Oval 8" descr="PE03255_"/>
          <p:cNvSpPr>
            <a:spLocks noChangeArrowheads="1"/>
          </p:cNvSpPr>
          <p:nvPr/>
        </p:nvSpPr>
        <p:spPr bwMode="auto">
          <a:xfrm>
            <a:off x="1835150" y="2060575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endParaRPr lang="zh-CN" altLang="en-US"/>
          </a:p>
        </p:txBody>
      </p:sp>
      <p:sp>
        <p:nvSpPr>
          <p:cNvPr id="21513" name="Text Box 9" descr="PE03255_"/>
          <p:cNvSpPr txBox="1">
            <a:spLocks noChangeArrowheads="1"/>
          </p:cNvSpPr>
          <p:nvPr/>
        </p:nvSpPr>
        <p:spPr bwMode="auto">
          <a:xfrm>
            <a:off x="900113" y="1125538"/>
            <a:ext cx="2397125" cy="1984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endParaRPr lang="zh-CN" altLang="en-US" sz="1000" b="1" i="1" baseline="30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2534" name="Oval 10" descr="PE03255_"/>
          <p:cNvSpPr>
            <a:spLocks noChangeArrowheads="1"/>
          </p:cNvSpPr>
          <p:nvPr/>
        </p:nvSpPr>
        <p:spPr bwMode="auto">
          <a:xfrm>
            <a:off x="1547813" y="1557338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endParaRPr lang="zh-CN" altLang="en-US"/>
          </a:p>
        </p:txBody>
      </p:sp>
      <p:sp>
        <p:nvSpPr>
          <p:cNvPr id="8204" name="Oval 11"/>
          <p:cNvSpPr>
            <a:spLocks noChangeArrowheads="1"/>
          </p:cNvSpPr>
          <p:nvPr/>
        </p:nvSpPr>
        <p:spPr bwMode="auto">
          <a:xfrm>
            <a:off x="357188" y="142875"/>
            <a:ext cx="8001000" cy="3765550"/>
          </a:xfrm>
          <a:prstGeom prst="ellipse">
            <a:avLst/>
          </a:prstGeom>
          <a:solidFill>
            <a:srgbClr val="FFFF99">
              <a:alpha val="34117"/>
            </a:srgbClr>
          </a:solidFill>
          <a:ln w="9525">
            <a:solidFill>
              <a:schemeClr val="tx1"/>
            </a:solidFill>
            <a:round/>
          </a:ln>
        </p:spPr>
        <p:txBody>
          <a:bodyPr anchor="ctr">
            <a:spAutoFit/>
          </a:bodyPr>
          <a:lstStyle/>
          <a:p>
            <a:pPr fontAlgn="ctr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这是中华人民共和国建国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周年时，天安门广场举行阅兵及游行活动的照片，游行队伍的各个方队依次从天安门前通过，如果一个方队的每行及每列都有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个人组成，那么：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85813" y="4572000"/>
            <a:ext cx="7929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）这个方队共有多少人？</a:t>
            </a:r>
          </a:p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）这个方队的最外围一周共有多少人？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 descr="PE03255_"/>
          <p:cNvSpPr txBox="1">
            <a:spLocks noChangeArrowheads="1"/>
          </p:cNvSpPr>
          <p:nvPr/>
        </p:nvSpPr>
        <p:spPr bwMode="auto">
          <a:xfrm>
            <a:off x="611188" y="17002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latin typeface="Verdana" panose="020B0604030504040204" pitchFamily="34" charset="0"/>
            </a:endParaRPr>
          </a:p>
        </p:txBody>
      </p:sp>
      <p:sp>
        <p:nvSpPr>
          <p:cNvPr id="24578" name="Text Box 4" descr="PE03255_"/>
          <p:cNvSpPr txBox="1">
            <a:spLocks noChangeArrowheads="1"/>
          </p:cNvSpPr>
          <p:nvPr/>
        </p:nvSpPr>
        <p:spPr bwMode="auto">
          <a:xfrm>
            <a:off x="500063" y="1857375"/>
            <a:ext cx="78930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</a:rPr>
              <a:t>进一步理解用字母表示数的意义，知道使用字母可以表示数、数量关系和变化规律。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</a:rPr>
              <a:t>经历从实际问题中抽象出数量关系的过程，初步建立符号意识、经历观察、发现、猜想、交流、反思等活动，获得数学活动的经验。</a:t>
            </a:r>
          </a:p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579" name="Group 14"/>
          <p:cNvGrpSpPr/>
          <p:nvPr/>
        </p:nvGrpSpPr>
        <p:grpSpPr bwMode="auto">
          <a:xfrm>
            <a:off x="3419475" y="404813"/>
            <a:ext cx="1898650" cy="584200"/>
            <a:chOff x="0" y="0"/>
            <a:chExt cx="1460" cy="449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1460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 b="1"/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35" y="22"/>
              <a:ext cx="1389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 b="1"/>
            </a:p>
          </p:txBody>
        </p:sp>
        <p:sp>
          <p:nvSpPr>
            <p:cNvPr id="24582" name="AutoShape 17"/>
            <p:cNvSpPr>
              <a:spLocks noChangeArrowheads="1"/>
            </p:cNvSpPr>
            <p:nvPr/>
          </p:nvSpPr>
          <p:spPr bwMode="auto">
            <a:xfrm>
              <a:off x="39" y="60"/>
              <a:ext cx="1383" cy="3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2F"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2514"/>
                  </a:solidFill>
                </a:rPr>
                <a:t>学习目标</a:t>
              </a:r>
            </a:p>
          </p:txBody>
        </p:sp>
      </p:grpSp>
    </p:spTree>
  </p:cSld>
  <p:clrMapOvr>
    <a:masterClrMapping/>
  </p:clrMapOvr>
  <p:transition spd="med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950913" y="625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b="1"/>
          </a:p>
        </p:txBody>
      </p:sp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755650" y="1196975"/>
            <a:ext cx="511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说一说下面的图形表示什么？</a:t>
            </a:r>
          </a:p>
        </p:txBody>
      </p:sp>
      <p:grpSp>
        <p:nvGrpSpPr>
          <p:cNvPr id="26627" name="Group 14"/>
          <p:cNvGrpSpPr/>
          <p:nvPr/>
        </p:nvGrpSpPr>
        <p:grpSpPr bwMode="auto">
          <a:xfrm>
            <a:off x="3419475" y="404813"/>
            <a:ext cx="1898650" cy="587375"/>
            <a:chOff x="0" y="0"/>
            <a:chExt cx="1460" cy="451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1460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 b="1"/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35" y="22"/>
              <a:ext cx="1389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 b="1"/>
            </a:p>
          </p:txBody>
        </p:sp>
        <p:sp>
          <p:nvSpPr>
            <p:cNvPr id="26630" name="AutoShape 17"/>
            <p:cNvSpPr>
              <a:spLocks noChangeArrowheads="1"/>
            </p:cNvSpPr>
            <p:nvPr/>
          </p:nvSpPr>
          <p:spPr bwMode="auto">
            <a:xfrm>
              <a:off x="39" y="59"/>
              <a:ext cx="1383" cy="39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2F"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C2514"/>
                  </a:solidFill>
                </a:rPr>
                <a:t>生活实例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901700" y="1849438"/>
            <a:ext cx="6694488" cy="4433887"/>
            <a:chOff x="1420" y="2913"/>
            <a:chExt cx="10542" cy="6983"/>
          </a:xfrm>
        </p:grpSpPr>
        <p:grpSp>
          <p:nvGrpSpPr>
            <p:cNvPr id="26632" name="Group 3"/>
            <p:cNvGrpSpPr>
              <a:grpSpLocks noChangeAspect="1"/>
            </p:cNvGrpSpPr>
            <p:nvPr/>
          </p:nvGrpSpPr>
          <p:grpSpPr bwMode="auto">
            <a:xfrm>
              <a:off x="1420" y="2912"/>
              <a:ext cx="10542" cy="6855"/>
              <a:chOff x="0" y="0"/>
              <a:chExt cx="5221" cy="3395"/>
            </a:xfrm>
          </p:grpSpPr>
          <p:graphicFrame>
            <p:nvGraphicFramePr>
              <p:cNvPr id="26633" name="Object 4"/>
              <p:cNvGraphicFramePr/>
              <p:nvPr/>
            </p:nvGraphicFramePr>
            <p:xfrm>
              <a:off x="3696" y="96"/>
              <a:ext cx="1525" cy="17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47" r:id="rId4" imgW="1590675" imgH="1400175" progId="PBrush">
                      <p:embed/>
                    </p:oleObj>
                  </mc:Choice>
                  <mc:Fallback>
                    <p:oleObj r:id="rId4" imgW="1590675" imgH="1400175" progId="PBrush">
                      <p:embed/>
                      <p:pic>
                        <p:nvPicPr>
                          <p:cNvPr id="0" name="Object 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96"/>
                            <a:ext cx="1525" cy="17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634" name="Object 5"/>
              <p:cNvGraphicFramePr/>
              <p:nvPr/>
            </p:nvGraphicFramePr>
            <p:xfrm>
              <a:off x="0" y="48"/>
              <a:ext cx="1622" cy="18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48" r:id="rId6" imgW="1600200" imgH="2428875" progId="PBrush">
                      <p:embed/>
                    </p:oleObj>
                  </mc:Choice>
                  <mc:Fallback>
                    <p:oleObj r:id="rId6" imgW="1600200" imgH="2428875" progId="PBrush">
                      <p:embed/>
                      <p:pic>
                        <p:nvPicPr>
                          <p:cNvPr id="0" name="Object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48"/>
                            <a:ext cx="1622" cy="18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6635" name="Picture 6" descr="PZ_025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728" y="0"/>
                <a:ext cx="181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6" name="Picture 7" descr="大众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134" y="2075"/>
                <a:ext cx="1392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7" name="图片 3" descr="图片1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498" y="6976"/>
              <a:ext cx="4787" cy="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950913" y="625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b="1"/>
          </a:p>
        </p:txBody>
      </p:sp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755650" y="1196975"/>
            <a:ext cx="511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说一说下面的图形表示什么？</a:t>
            </a:r>
          </a:p>
        </p:txBody>
      </p: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1116013" y="2306638"/>
            <a:ext cx="6610350" cy="3889375"/>
            <a:chOff x="0" y="182"/>
            <a:chExt cx="4899" cy="2883"/>
          </a:xfrm>
        </p:grpSpPr>
        <p:pic>
          <p:nvPicPr>
            <p:cNvPr id="28676" name="Picture 11" descr="mybeijing2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67" y="182"/>
              <a:ext cx="2132" cy="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13" descr="beijing200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769"/>
              <a:ext cx="1151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Group 14"/>
          <p:cNvGrpSpPr/>
          <p:nvPr/>
        </p:nvGrpSpPr>
        <p:grpSpPr bwMode="auto">
          <a:xfrm>
            <a:off x="3419475" y="404813"/>
            <a:ext cx="1898650" cy="587375"/>
            <a:chOff x="0" y="0"/>
            <a:chExt cx="1460" cy="451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1460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 b="1"/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35" y="22"/>
              <a:ext cx="1389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 b="1"/>
            </a:p>
          </p:txBody>
        </p:sp>
        <p:sp>
          <p:nvSpPr>
            <p:cNvPr id="28681" name="AutoShape 17"/>
            <p:cNvSpPr>
              <a:spLocks noChangeArrowheads="1"/>
            </p:cNvSpPr>
            <p:nvPr/>
          </p:nvSpPr>
          <p:spPr bwMode="auto">
            <a:xfrm>
              <a:off x="39" y="59"/>
              <a:ext cx="1383" cy="39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2F"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C2514"/>
                  </a:solidFill>
                </a:rPr>
                <a:t>生活实例</a:t>
              </a:r>
            </a:p>
          </p:txBody>
        </p:sp>
      </p:grp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650" y="1716088"/>
            <a:ext cx="35052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4675" y="1628775"/>
            <a:ext cx="85693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扑克牌“黑桃</a:t>
            </a:r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J”</a:t>
            </a:r>
            <a:r>
              <a:rPr lang="zh-CN" altLang="en-US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、“红桃</a:t>
            </a:r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Q” </a:t>
            </a:r>
            <a:r>
              <a:rPr lang="zh-CN" altLang="en-US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、“梅花</a:t>
            </a:r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k”</a:t>
            </a:r>
            <a:r>
              <a:rPr lang="zh-CN" altLang="en-US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J</a:t>
            </a:r>
            <a:r>
              <a:rPr lang="zh-CN" altLang="en-US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Q </a:t>
            </a:r>
            <a:r>
              <a:rPr lang="zh-CN" altLang="en-US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各表示什么？</a:t>
            </a:r>
          </a:p>
        </p:txBody>
      </p:sp>
      <p:grpSp>
        <p:nvGrpSpPr>
          <p:cNvPr id="30722" name="Group 4"/>
          <p:cNvGrpSpPr/>
          <p:nvPr/>
        </p:nvGrpSpPr>
        <p:grpSpPr bwMode="auto">
          <a:xfrm>
            <a:off x="3492500" y="549275"/>
            <a:ext cx="1898650" cy="650875"/>
            <a:chOff x="0" y="0"/>
            <a:chExt cx="1460" cy="500"/>
          </a:xfrm>
        </p:grpSpPr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35" y="22"/>
              <a:ext cx="1389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0725" name="AutoShape 7"/>
            <p:cNvSpPr>
              <a:spLocks noChangeArrowheads="1"/>
            </p:cNvSpPr>
            <p:nvPr/>
          </p:nvSpPr>
          <p:spPr bwMode="auto">
            <a:xfrm>
              <a:off x="39" y="59"/>
              <a:ext cx="1383" cy="3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2F"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C2514"/>
                  </a:solidFill>
                </a:rPr>
                <a:t>生活实例</a:t>
              </a:r>
            </a:p>
          </p:txBody>
        </p:sp>
      </p:grpSp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25" y="2860675"/>
            <a:ext cx="19446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9"/>
          <p:cNvSpPr>
            <a:spLocks noChangeArrowheads="1"/>
          </p:cNvSpPr>
          <p:nvPr/>
        </p:nvSpPr>
        <p:spPr bwMode="auto">
          <a:xfrm rot="10800000">
            <a:off x="2071688" y="3429000"/>
            <a:ext cx="4786312" cy="1428750"/>
          </a:xfrm>
          <a:prstGeom prst="cloudCallout">
            <a:avLst>
              <a:gd name="adj1" fmla="val -70028"/>
              <a:gd name="adj2" fmla="val 36454"/>
            </a:avLst>
          </a:prstGeom>
          <a:solidFill>
            <a:srgbClr val="FCD5B5"/>
          </a:solidFill>
          <a:ln w="9525">
            <a:solidFill>
              <a:schemeClr val="tx1"/>
            </a:solidFill>
            <a:round/>
          </a:ln>
        </p:spPr>
        <p:txBody>
          <a:bodyPr rot="10800000"/>
          <a:lstStyle/>
          <a:p>
            <a:r>
              <a:rPr lang="zh-CN" altLang="en-US" sz="2800" b="1" noProof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我们可以用字母来表示数字</a:t>
            </a:r>
            <a:endParaRPr lang="zh-CN" altLang="en-US" sz="2800" b="1" noProof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1946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3816350" cy="2087562"/>
          </a:xfrm>
        </p:spPr>
        <p:txBody>
          <a:bodyPr/>
          <a:lstStyle/>
          <a:p>
            <a:pPr eaLnBrk="1" hangingPunct="1"/>
            <a:r>
              <a:rPr lang="en-US" altLang="zh-CN" smtClean="0"/>
              <a:t>3+(-2)=(-2)+3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mtClean="0"/>
              <a:t>   0+(-4)=(-4)+0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mtClean="0"/>
              <a:t>    ……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你想到了什么？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3708400" y="1052513"/>
            <a:ext cx="5167313" cy="2133600"/>
            <a:chOff x="0" y="0"/>
            <a:chExt cx="3168" cy="1344"/>
          </a:xfrm>
        </p:grpSpPr>
        <p:sp>
          <p:nvSpPr>
            <p:cNvPr id="3277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15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</a:rPr>
                <a:t>两个数相加，交换加数的位置，它们的和不变。</a:t>
              </a:r>
            </a:p>
          </p:txBody>
        </p:sp>
        <p:sp>
          <p:nvSpPr>
            <p:cNvPr id="32772" name="Line 5"/>
            <p:cNvSpPr>
              <a:spLocks noChangeShapeType="1"/>
            </p:cNvSpPr>
            <p:nvPr/>
          </p:nvSpPr>
          <p:spPr bwMode="auto">
            <a:xfrm>
              <a:off x="1152" y="432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3" name="Text Box 6"/>
            <p:cNvSpPr txBox="1">
              <a:spLocks noChangeArrowheads="1"/>
            </p:cNvSpPr>
            <p:nvPr/>
          </p:nvSpPr>
          <p:spPr bwMode="auto">
            <a:xfrm>
              <a:off x="1872" y="192"/>
              <a:ext cx="12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a+b</a:t>
              </a:r>
              <a:r>
                <a:rPr lang="en-US" altLang="zh-CN" sz="36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en-US" altLang="zh-CN" sz="3600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b+a</a:t>
              </a:r>
              <a:endParaRPr lang="en-US" altLang="zh-CN" sz="3600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74" name="AutoShape 7"/>
            <p:cNvSpPr/>
            <p:nvPr/>
          </p:nvSpPr>
          <p:spPr bwMode="auto">
            <a:xfrm rot="-5400000">
              <a:off x="1536" y="240"/>
              <a:ext cx="384" cy="1344"/>
            </a:xfrm>
            <a:prstGeom prst="leftBrace">
              <a:avLst>
                <a:gd name="adj1" fmla="val 44706"/>
                <a:gd name="adj2" fmla="val 50444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32775" name="Rectangle 8"/>
            <p:cNvSpPr>
              <a:spLocks noChangeArrowheads="1"/>
            </p:cNvSpPr>
            <p:nvPr/>
          </p:nvSpPr>
          <p:spPr bwMode="auto">
            <a:xfrm>
              <a:off x="1152" y="1056"/>
              <a:ext cx="10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</a:rPr>
                <a:t>加法交换律</a:t>
              </a:r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4427538" y="3500438"/>
            <a:ext cx="2057400" cy="2057400"/>
            <a:chOff x="0" y="0"/>
            <a:chExt cx="1392" cy="1440"/>
          </a:xfrm>
        </p:grpSpPr>
        <p:sp>
          <p:nvSpPr>
            <p:cNvPr id="32777" name="Oval 10"/>
            <p:cNvSpPr>
              <a:spLocks noChangeArrowheads="1"/>
            </p:cNvSpPr>
            <p:nvPr/>
          </p:nvSpPr>
          <p:spPr bwMode="auto">
            <a:xfrm>
              <a:off x="0" y="0"/>
              <a:ext cx="1392" cy="14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32778" name="Line 11"/>
            <p:cNvSpPr>
              <a:spLocks noChangeShapeType="1"/>
            </p:cNvSpPr>
            <p:nvPr/>
          </p:nvSpPr>
          <p:spPr bwMode="auto">
            <a:xfrm flipV="1">
              <a:off x="720" y="528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Text Box 12"/>
            <p:cNvSpPr txBox="1">
              <a:spLocks noChangeArrowheads="1"/>
            </p:cNvSpPr>
            <p:nvPr/>
          </p:nvSpPr>
          <p:spPr bwMode="auto">
            <a:xfrm>
              <a:off x="912" y="384"/>
              <a:ext cx="19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2780" name="Text Box 13"/>
            <p:cNvSpPr txBox="1">
              <a:spLocks noChangeArrowheads="1"/>
            </p:cNvSpPr>
            <p:nvPr/>
          </p:nvSpPr>
          <p:spPr bwMode="auto">
            <a:xfrm>
              <a:off x="624" y="624"/>
              <a:ext cx="28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492500" y="2909888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E246EA"/>
                </a:solidFill>
                <a:latin typeface="Times New Roman" panose="02020603050405020304" pitchFamily="18" charset="0"/>
              </a:rPr>
              <a:t>文字语言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212013" y="2909888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E246EA"/>
                </a:solidFill>
                <a:latin typeface="Times New Roman" panose="02020603050405020304" pitchFamily="18" charset="0"/>
              </a:rPr>
              <a:t>符号语言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13125"/>
            <a:ext cx="35052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39750" y="5805488"/>
            <a:ext cx="4827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想一想：</a:t>
            </a:r>
            <a:r>
              <a:rPr lang="zh-CN" altLang="en-US" sz="2800" b="1" dirty="0"/>
              <a:t>圆的周长和面积公式</a:t>
            </a:r>
          </a:p>
        </p:txBody>
      </p:sp>
      <p:grpSp>
        <p:nvGrpSpPr>
          <p:cNvPr id="32785" name="Group 18"/>
          <p:cNvGrpSpPr/>
          <p:nvPr/>
        </p:nvGrpSpPr>
        <p:grpSpPr bwMode="auto">
          <a:xfrm>
            <a:off x="3563938" y="404813"/>
            <a:ext cx="1873250" cy="550862"/>
            <a:chOff x="0" y="0"/>
            <a:chExt cx="1460" cy="478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460" cy="3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>
              <a:off x="35" y="22"/>
              <a:ext cx="1392" cy="3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algn="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2788" name="AutoShape 21"/>
            <p:cNvSpPr>
              <a:spLocks noChangeArrowheads="1"/>
            </p:cNvSpPr>
            <p:nvPr/>
          </p:nvSpPr>
          <p:spPr bwMode="auto">
            <a:xfrm>
              <a:off x="32" y="35"/>
              <a:ext cx="1397" cy="4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2F"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2514"/>
                  </a:solidFill>
                </a:rPr>
                <a:t>探索发现</a:t>
              </a:r>
            </a:p>
          </p:txBody>
        </p:sp>
      </p:grp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3" grpId="0"/>
      <p:bldP spid="71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052513"/>
            <a:ext cx="8605838" cy="151606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800" noProof="1">
                <a:latin typeface="黑体" panose="02010609060101010101" pitchFamily="49" charset="-122"/>
                <a:ea typeface="黑体" panose="02010609060101010101" pitchFamily="49" charset="-122"/>
              </a:rPr>
              <a:t>     (1) 3</a:t>
            </a:r>
            <a:r>
              <a:rPr lang="zh-CN" altLang="en-US" sz="1800" noProof="1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1800" noProof="1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800" noProof="1">
                <a:latin typeface="黑体" panose="02010609060101010101" pitchFamily="49" charset="-122"/>
                <a:ea typeface="黑体" panose="02010609060101010101" pitchFamily="49" charset="-122"/>
              </a:rPr>
              <a:t>是与</a:t>
            </a:r>
            <a:r>
              <a:rPr lang="en-US" altLang="zh-CN" sz="1800" noProof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800" noProof="1">
                <a:latin typeface="黑体" panose="02010609060101010101" pitchFamily="49" charset="-122"/>
                <a:ea typeface="黑体" panose="02010609060101010101" pitchFamily="49" charset="-122"/>
              </a:rPr>
              <a:t>相邻的两个整数。同样地，</a:t>
            </a:r>
            <a:r>
              <a:rPr lang="en-US" altLang="zh-CN" sz="1800" noProof="1">
                <a:latin typeface="黑体" panose="02010609060101010101" pitchFamily="49" charset="-122"/>
                <a:ea typeface="黑体" panose="02010609060101010101" pitchFamily="49" charset="-122"/>
              </a:rPr>
              <a:t>-2</a:t>
            </a:r>
            <a:r>
              <a:rPr lang="zh-CN" altLang="en-US" sz="1800" noProof="1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1800" noProof="1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1800" noProof="1">
                <a:latin typeface="黑体" panose="02010609060101010101" pitchFamily="49" charset="-122"/>
                <a:ea typeface="黑体" panose="02010609060101010101" pitchFamily="49" charset="-122"/>
              </a:rPr>
              <a:t>是与</a:t>
            </a:r>
            <a:r>
              <a:rPr lang="en-US" altLang="zh-CN" sz="1800" noProof="1">
                <a:latin typeface="黑体" panose="02010609060101010101" pitchFamily="49" charset="-122"/>
                <a:ea typeface="黑体" panose="02010609060101010101" pitchFamily="49" charset="-122"/>
              </a:rPr>
              <a:t>-1</a:t>
            </a:r>
            <a:r>
              <a:rPr lang="zh-CN" altLang="en-US" sz="1800" noProof="1">
                <a:latin typeface="黑体" panose="02010609060101010101" pitchFamily="49" charset="-122"/>
                <a:ea typeface="黑体" panose="02010609060101010101" pitchFamily="49" charset="-122"/>
              </a:rPr>
              <a:t>相邻的两个整数。如果用字母</a:t>
            </a:r>
            <a:r>
              <a:rPr lang="en-US" altLang="zh-CN" sz="1800" noProof="1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1800" noProof="1">
                <a:latin typeface="黑体" panose="02010609060101010101" pitchFamily="49" charset="-122"/>
                <a:ea typeface="黑体" panose="02010609060101010101" pitchFamily="49" charset="-122"/>
              </a:rPr>
              <a:t>表示任意一个整数，那么与它相邻的两个整数怎样表示呢？</a:t>
            </a: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800" noProof="1">
                <a:latin typeface="黑体" panose="02010609060101010101" pitchFamily="49" charset="-122"/>
                <a:ea typeface="黑体" panose="02010609060101010101" pitchFamily="49" charset="-122"/>
              </a:rPr>
              <a:t>    (2) </a:t>
            </a:r>
            <a:r>
              <a:rPr lang="zh-CN" altLang="en-US" sz="1800" noProof="1">
                <a:latin typeface="黑体" panose="02010609060101010101" pitchFamily="49" charset="-122"/>
                <a:ea typeface="黑体" panose="02010609060101010101" pitchFamily="49" charset="-122"/>
              </a:rPr>
              <a:t>我们知道，互为相反的两个数的和是零。</a:t>
            </a:r>
          </a:p>
          <a:p>
            <a:pPr marL="609600" indent="-60960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800" noProof="1">
                <a:latin typeface="黑体" panose="02010609060101010101" pitchFamily="49" charset="-122"/>
                <a:ea typeface="黑体" panose="02010609060101010101" pitchFamily="49" charset="-122"/>
              </a:rPr>
              <a:t>   如果用字母</a:t>
            </a:r>
            <a:r>
              <a:rPr lang="en-US" altLang="zh-CN" sz="1800" noProof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800" noProof="1">
                <a:latin typeface="黑体" panose="02010609060101010101" pitchFamily="49" charset="-122"/>
                <a:ea typeface="黑体" panose="02010609060101010101" pitchFamily="49" charset="-122"/>
              </a:rPr>
              <a:t>表示任意一个有理数，上面的法则可以写成</a:t>
            </a:r>
            <a:r>
              <a:rPr lang="en-US" altLang="zh-CN" sz="1800" noProof="1">
                <a:latin typeface="黑体" panose="02010609060101010101" pitchFamily="49" charset="-122"/>
                <a:ea typeface="黑体" panose="02010609060101010101" pitchFamily="49" charset="-122"/>
              </a:rPr>
              <a:t>_______</a:t>
            </a:r>
          </a:p>
        </p:txBody>
      </p:sp>
      <p:sp>
        <p:nvSpPr>
          <p:cNvPr id="34819" name="AutoShape 5"/>
          <p:cNvSpPr/>
          <p:nvPr/>
        </p:nvSpPr>
        <p:spPr>
          <a:xfrm>
            <a:off x="107950" y="188913"/>
            <a:ext cx="3059113" cy="865187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lang="zh-CN" altLang="en-US" sz="4000" b="1" noProof="1">
                <a:solidFill>
                  <a:srgbClr val="FF7C80"/>
                </a:solidFill>
                <a:latin typeface="Verdana" panose="020B0604030504040204" pitchFamily="34" charset="0"/>
                <a:ea typeface="华文新魏" panose="02010800040101010101" pitchFamily="2" charset="-122"/>
                <a:cs typeface="+mn-ea"/>
              </a:rPr>
              <a:t>交流与发现</a:t>
            </a:r>
            <a:endParaRPr lang="zh-CN" altLang="en-US" sz="4000" b="1" noProof="1">
              <a:solidFill>
                <a:srgbClr val="FF7C80"/>
              </a:solidFill>
              <a:latin typeface="Verdana" panose="020B0604030504040204" pitchFamily="34" charset="0"/>
              <a:ea typeface="华文新魏" panose="02010800040101010101" pitchFamily="2" charset="-122"/>
            </a:endParaRPr>
          </a:p>
        </p:txBody>
      </p:sp>
      <p:sp>
        <p:nvSpPr>
          <p:cNvPr id="79876" name="Text Box 4" descr="PE03255_"/>
          <p:cNvSpPr txBox="1">
            <a:spLocks noChangeArrowheads="1"/>
          </p:cNvSpPr>
          <p:nvPr/>
        </p:nvSpPr>
        <p:spPr bwMode="auto">
          <a:xfrm>
            <a:off x="6156325" y="2133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Verdana" panose="020B0604030504040204" pitchFamily="34" charset="0"/>
              </a:rPr>
              <a:t>a+(-a)=0</a:t>
            </a:r>
          </a:p>
        </p:txBody>
      </p:sp>
      <p:sp>
        <p:nvSpPr>
          <p:cNvPr id="79877" name="Text Box 5" descr="PE03255_"/>
          <p:cNvSpPr txBox="1">
            <a:spLocks noChangeArrowheads="1"/>
          </p:cNvSpPr>
          <p:nvPr/>
        </p:nvSpPr>
        <p:spPr bwMode="auto">
          <a:xfrm>
            <a:off x="7380288" y="148431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Verdana" panose="020B0604030504040204" pitchFamily="34" charset="0"/>
              </a:rPr>
              <a:t>(n-1) ,(n+1)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107950" y="2636838"/>
            <a:ext cx="87852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）某城市市内公用电话的付费标准是：通话一方从电话接通开始计费，通话时间不超过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分钟付费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0.2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元，超过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分钟后，每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分钟加付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0.1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元（不足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分按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分钟计费）。请按上述付费标准填写下表：</a:t>
            </a:r>
          </a:p>
        </p:txBody>
      </p:sp>
      <p:graphicFrame>
        <p:nvGraphicFramePr>
          <p:cNvPr id="21512" name="表格 21511"/>
          <p:cNvGraphicFramePr/>
          <p:nvPr/>
        </p:nvGraphicFramePr>
        <p:xfrm>
          <a:off x="539750" y="4005263"/>
          <a:ext cx="7848600" cy="798512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0053">
                <a:tc>
                  <a:txBody>
                    <a:bodyPr/>
                    <a:lstStyle/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通话时间</a:t>
                      </a:r>
                      <a:r>
                        <a:rPr lang="en-US" altLang="zh-CN" sz="1400" b="1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400" b="1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分</a:t>
                      </a:r>
                    </a:p>
                  </a:txBody>
                  <a:tcPr marL="90000" marR="90000" marT="46987" marB="4698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0~3</a:t>
                      </a:r>
                    </a:p>
                  </a:txBody>
                  <a:tcPr marL="90000" marR="90000" marT="46987" marB="4698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0000" marR="90000" marT="46987" marB="4698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0000" marR="90000" marT="46987" marB="4698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0000" marR="90000" marT="46987" marB="4698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0000" marR="90000" marT="46987" marB="4698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0000" marR="90000" marT="46987" marB="4698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T="45902" marB="4590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L="90000" marR="90000" marT="46987" marB="4698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付费</a:t>
                      </a:r>
                      <a:r>
                        <a:rPr lang="en-US" altLang="zh-CN" sz="1600" b="1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1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元</a:t>
                      </a:r>
                    </a:p>
                  </a:txBody>
                  <a:tcPr marT="45902" marB="4590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endParaRPr lang="en-US" altLang="zh-CN" sz="2000" dirty="0">
                        <a:solidFill>
                          <a:srgbClr val="FF0066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T="45902" marB="4590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endParaRPr lang="en-US" altLang="zh-CN" sz="2000" dirty="0">
                        <a:solidFill>
                          <a:srgbClr val="FF0066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T="45902" marB="4590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endParaRPr lang="en-US" altLang="zh-CN" sz="2000" dirty="0">
                        <a:solidFill>
                          <a:srgbClr val="FF0066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T="45902" marB="4590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endParaRPr lang="en-US" altLang="zh-CN" sz="2000" dirty="0">
                        <a:solidFill>
                          <a:srgbClr val="FF0066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T="45902" marB="4590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endParaRPr lang="en-US" altLang="zh-CN" sz="2000" dirty="0">
                        <a:solidFill>
                          <a:srgbClr val="FF0066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T="45902" marB="4590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endParaRPr lang="en-US" altLang="zh-CN" sz="2000" dirty="0">
                        <a:solidFill>
                          <a:srgbClr val="FF0066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T="45902" marB="4590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endParaRPr lang="en-US" altLang="zh-CN" sz="2000" dirty="0">
                        <a:solidFill>
                          <a:srgbClr val="FF0066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T="45902" marB="4590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000" b="1" dirty="0"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T="45902" marB="4590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28" name="Text Box 43" descr="PE03255_"/>
          <p:cNvSpPr txBox="1">
            <a:spLocks noChangeArrowheads="1"/>
          </p:cNvSpPr>
          <p:nvPr/>
        </p:nvSpPr>
        <p:spPr bwMode="auto">
          <a:xfrm>
            <a:off x="323850" y="4941888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如果通话时间用字母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n&gt;3,n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是整数）表示，那么通话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分钟应付费多少元？</a:t>
            </a:r>
          </a:p>
        </p:txBody>
      </p:sp>
      <p:sp>
        <p:nvSpPr>
          <p:cNvPr id="34855" name="Text Box 48"/>
          <p:cNvSpPr txBox="1">
            <a:spLocks noChangeArrowheads="1"/>
          </p:cNvSpPr>
          <p:nvPr/>
        </p:nvSpPr>
        <p:spPr bwMode="auto">
          <a:xfrm>
            <a:off x="1835150" y="580548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zh-CN" altLang="en-US"/>
          </a:p>
        </p:txBody>
      </p:sp>
      <p:sp>
        <p:nvSpPr>
          <p:cNvPr id="79921" name="Rectangle 49"/>
          <p:cNvSpPr>
            <a:spLocks noChangeArrowheads="1"/>
          </p:cNvSpPr>
          <p:nvPr/>
        </p:nvSpPr>
        <p:spPr bwMode="auto">
          <a:xfrm>
            <a:off x="2124075" y="4437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>
                <a:solidFill>
                  <a:srgbClr val="FF0066"/>
                </a:solidFill>
              </a:rPr>
              <a:t>0.2</a:t>
            </a:r>
            <a:endParaRPr lang="zh-CN" altLang="en-US">
              <a:solidFill>
                <a:srgbClr val="FF0066"/>
              </a:solidFill>
            </a:endParaRPr>
          </a:p>
        </p:txBody>
      </p:sp>
      <p:sp>
        <p:nvSpPr>
          <p:cNvPr id="79922" name="Rectangle 50"/>
          <p:cNvSpPr>
            <a:spLocks noChangeArrowheads="1"/>
          </p:cNvSpPr>
          <p:nvPr/>
        </p:nvSpPr>
        <p:spPr bwMode="auto">
          <a:xfrm>
            <a:off x="3059113" y="4437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>
                <a:solidFill>
                  <a:srgbClr val="FF0066"/>
                </a:solidFill>
              </a:rPr>
              <a:t>0.3</a:t>
            </a:r>
            <a:endParaRPr lang="zh-CN" altLang="en-US">
              <a:solidFill>
                <a:srgbClr val="FF0066"/>
              </a:solidFill>
            </a:endParaRPr>
          </a:p>
        </p:txBody>
      </p:sp>
      <p:sp>
        <p:nvSpPr>
          <p:cNvPr id="79923" name="Rectangle 51"/>
          <p:cNvSpPr>
            <a:spLocks noChangeArrowheads="1"/>
          </p:cNvSpPr>
          <p:nvPr/>
        </p:nvSpPr>
        <p:spPr bwMode="auto">
          <a:xfrm>
            <a:off x="3851275" y="4437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>
                <a:solidFill>
                  <a:srgbClr val="FF0066"/>
                </a:solidFill>
              </a:rPr>
              <a:t>0.4</a:t>
            </a:r>
            <a:endParaRPr lang="zh-CN" altLang="en-US">
              <a:solidFill>
                <a:srgbClr val="FF0066"/>
              </a:solidFill>
            </a:endParaRPr>
          </a:p>
        </p:txBody>
      </p:sp>
      <p:sp>
        <p:nvSpPr>
          <p:cNvPr id="79924" name="Rectangle 52"/>
          <p:cNvSpPr>
            <a:spLocks noChangeArrowheads="1"/>
          </p:cNvSpPr>
          <p:nvPr/>
        </p:nvSpPr>
        <p:spPr bwMode="auto">
          <a:xfrm>
            <a:off x="4572000" y="4437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>
                <a:solidFill>
                  <a:srgbClr val="FF0066"/>
                </a:solidFill>
              </a:rPr>
              <a:t>0.5</a:t>
            </a:r>
            <a:endParaRPr lang="zh-CN" altLang="en-US">
              <a:solidFill>
                <a:srgbClr val="FF0066"/>
              </a:solidFill>
            </a:endParaRPr>
          </a:p>
        </p:txBody>
      </p:sp>
      <p:sp>
        <p:nvSpPr>
          <p:cNvPr id="79925" name="Rectangle 53"/>
          <p:cNvSpPr>
            <a:spLocks noChangeArrowheads="1"/>
          </p:cNvSpPr>
          <p:nvPr/>
        </p:nvSpPr>
        <p:spPr bwMode="auto">
          <a:xfrm>
            <a:off x="5364163" y="4437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>
                <a:solidFill>
                  <a:srgbClr val="FF0066"/>
                </a:solidFill>
              </a:rPr>
              <a:t>0.6</a:t>
            </a:r>
            <a:endParaRPr lang="zh-CN" altLang="en-US">
              <a:solidFill>
                <a:srgbClr val="FF0066"/>
              </a:solidFill>
            </a:endParaRPr>
          </a:p>
        </p:txBody>
      </p:sp>
      <p:sp>
        <p:nvSpPr>
          <p:cNvPr id="79926" name="Rectangle 54"/>
          <p:cNvSpPr>
            <a:spLocks noChangeArrowheads="1"/>
          </p:cNvSpPr>
          <p:nvPr/>
        </p:nvSpPr>
        <p:spPr bwMode="auto">
          <a:xfrm>
            <a:off x="6084888" y="4437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>
                <a:solidFill>
                  <a:srgbClr val="FF0066"/>
                </a:solidFill>
              </a:rPr>
              <a:t>0.7</a:t>
            </a:r>
            <a:endParaRPr lang="zh-CN" altLang="en-US">
              <a:solidFill>
                <a:srgbClr val="FF0066"/>
              </a:solidFill>
            </a:endParaRPr>
          </a:p>
        </p:txBody>
      </p:sp>
      <p:sp>
        <p:nvSpPr>
          <p:cNvPr id="79927" name="Rectangle 55"/>
          <p:cNvSpPr>
            <a:spLocks noChangeArrowheads="1"/>
          </p:cNvSpPr>
          <p:nvPr/>
        </p:nvSpPr>
        <p:spPr bwMode="auto">
          <a:xfrm>
            <a:off x="6877050" y="4437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>
                <a:solidFill>
                  <a:srgbClr val="FF0066"/>
                </a:solidFill>
              </a:rPr>
              <a:t>0.8</a:t>
            </a:r>
            <a:endParaRPr lang="zh-CN" altLang="en-US">
              <a:solidFill>
                <a:srgbClr val="FF0066"/>
              </a:solidFill>
            </a:endParaRPr>
          </a:p>
        </p:txBody>
      </p:sp>
      <p:sp>
        <p:nvSpPr>
          <p:cNvPr id="79928" name="Text Box 56"/>
          <p:cNvSpPr txBox="1">
            <a:spLocks noChangeArrowheads="1"/>
          </p:cNvSpPr>
          <p:nvPr/>
        </p:nvSpPr>
        <p:spPr bwMode="auto">
          <a:xfrm>
            <a:off x="3276600" y="551656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</a:rPr>
              <a:t>[0.2+(n-3) ×0.1]</a:t>
            </a:r>
            <a:r>
              <a:rPr lang="zh-CN" altLang="en-US">
                <a:solidFill>
                  <a:srgbClr val="FF0066"/>
                </a:solidFill>
              </a:rPr>
              <a:t>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7" grpId="0"/>
      <p:bldP spid="12295" grpId="0"/>
      <p:bldP spid="12328" grpId="0"/>
      <p:bldP spid="79921" grpId="0"/>
      <p:bldP spid="79922" grpId="0"/>
      <p:bldP spid="79923" grpId="0"/>
      <p:bldP spid="79924" grpId="0"/>
      <p:bldP spid="79925" grpId="0"/>
      <p:bldP spid="79926" grpId="0"/>
      <p:bldP spid="79927" grpId="0"/>
      <p:bldP spid="7992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ThemeGallery</Template>
  <TotalTime>0</TotalTime>
  <Words>1265</Words>
  <Application>Microsoft Office PowerPoint</Application>
  <PresentationFormat>全屏显示(4:3)</PresentationFormat>
  <Paragraphs>204</Paragraphs>
  <Slides>21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BatangChe</vt:lpstr>
      <vt:lpstr>EU-BX</vt:lpstr>
      <vt:lpstr>黑体</vt:lpstr>
      <vt:lpstr>华文行楷</vt:lpstr>
      <vt:lpstr>华文楷体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2014-11-05T05:40:00Z</dcterms:created>
  <dcterms:modified xsi:type="dcterms:W3CDTF">2023-01-17T01:32:10Z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FA6E915DBE964667BC488BE5D286F7AC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