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692" r:id="rId5"/>
    <p:sldId id="693" r:id="rId6"/>
    <p:sldId id="694" r:id="rId7"/>
    <p:sldId id="695" r:id="rId8"/>
    <p:sldId id="696" r:id="rId9"/>
    <p:sldId id="697" r:id="rId10"/>
    <p:sldId id="698" r:id="rId11"/>
    <p:sldId id="699" r:id="rId12"/>
    <p:sldId id="700" r:id="rId13"/>
    <p:sldId id="701" r:id="rId14"/>
    <p:sldId id="702" r:id="rId15"/>
    <p:sldId id="703" r:id="rId16"/>
    <p:sldId id="704" r:id="rId17"/>
    <p:sldId id="705" r:id="rId18"/>
    <p:sldId id="706" r:id="rId19"/>
    <p:sldId id="707" r:id="rId20"/>
    <p:sldId id="708" r:id="rId21"/>
    <p:sldId id="709" r:id="rId22"/>
    <p:sldId id="710" r:id="rId23"/>
    <p:sldId id="711" r:id="rId24"/>
    <p:sldId id="712" r:id="rId25"/>
    <p:sldId id="713" r:id="rId26"/>
    <p:sldId id="714" r:id="rId27"/>
    <p:sldId id="715" r:id="rId28"/>
    <p:sldId id="716" r:id="rId29"/>
    <p:sldId id="717" r:id="rId30"/>
    <p:sldId id="718" r:id="rId31"/>
    <p:sldId id="719" r:id="rId32"/>
    <p:sldId id="720" r:id="rId33"/>
    <p:sldId id="721" r:id="rId34"/>
    <p:sldId id="722" r:id="rId35"/>
    <p:sldId id="723" r:id="rId36"/>
    <p:sldId id="724" r:id="rId37"/>
    <p:sldId id="725" r:id="rId38"/>
    <p:sldId id="726" r:id="rId39"/>
    <p:sldId id="727" r:id="rId40"/>
    <p:sldId id="728" r:id="rId41"/>
    <p:sldId id="729" r:id="rId42"/>
    <p:sldId id="730" r:id="rId43"/>
    <p:sldId id="259" r:id="rId4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1890" y="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FandolFang R" panose="00000500000000000000" pitchFamily="50" charset="-122"/>
                <a:ea typeface="FandolFang R" panose="00000500000000000000" pitchFamily="5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FandolFang R" panose="00000500000000000000" pitchFamily="50" charset="-122"/>
                <a:ea typeface="FandolFang R" panose="00000500000000000000" pitchFamily="50" charset="-122"/>
              </a:defRPr>
            </a:lvl1pPr>
          </a:lstStyle>
          <a:p>
            <a:fld id="{E2FC2FB2-DDBA-430A-BD59-40DC9B82A7AB}" type="datetimeFigureOut">
              <a:rPr lang="zh-CN" altLang="en-US" smtClean="0"/>
              <a:t>2023-01-10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FandolFang R" panose="00000500000000000000" pitchFamily="50" charset="-122"/>
                <a:ea typeface="FandolFang R" panose="00000500000000000000" pitchFamily="5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FandolFang R" panose="00000500000000000000" pitchFamily="50" charset="-122"/>
                <a:ea typeface="FandolFang R" panose="00000500000000000000" pitchFamily="50" charset="-122"/>
              </a:defRPr>
            </a:lvl1pPr>
          </a:lstStyle>
          <a:p>
            <a:fld id="{24091487-3D41-4B3C-A11D-D31984C083CF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FandolFang R" panose="00000500000000000000" pitchFamily="50" charset="-122"/>
        <a:ea typeface="FandolFang R" panose="00000500000000000000" pitchFamily="5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FandolFang R" panose="00000500000000000000" pitchFamily="50" charset="-122"/>
        <a:ea typeface="FandolFang R" panose="00000500000000000000" pitchFamily="5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FandolFang R" panose="00000500000000000000" pitchFamily="50" charset="-122"/>
        <a:ea typeface="FandolFang R" panose="00000500000000000000" pitchFamily="5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FandolFang R" panose="00000500000000000000" pitchFamily="50" charset="-122"/>
        <a:ea typeface="FandolFang R" panose="00000500000000000000" pitchFamily="5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FandolFang R" panose="00000500000000000000" pitchFamily="50" charset="-122"/>
        <a:ea typeface="FandolFang R" panose="00000500000000000000" pitchFamily="5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9" t="11563" r="5740" b="4091"/>
          <a:stretch>
            <a:fillRect/>
          </a:stretch>
        </p:blipFill>
        <p:spPr>
          <a:xfrm>
            <a:off x="9980766" y="5246914"/>
            <a:ext cx="2013951" cy="1458686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0" y="6705600"/>
            <a:ext cx="12192000" cy="0"/>
          </a:xfrm>
          <a:prstGeom prst="line">
            <a:avLst/>
          </a:prstGeom>
          <a:ln w="1111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0" y="368300"/>
            <a:ext cx="622300" cy="40639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9" t="11563" r="5740" b="4091"/>
          <a:stretch>
            <a:fillRect/>
          </a:stretch>
        </p:blipFill>
        <p:spPr>
          <a:xfrm>
            <a:off x="4775200" y="928914"/>
            <a:ext cx="8186057" cy="5929086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772951" y="1816162"/>
            <a:ext cx="4752082" cy="2211610"/>
            <a:chOff x="655032" y="2655761"/>
            <a:chExt cx="4752082" cy="2211610"/>
          </a:xfrm>
        </p:grpSpPr>
        <p:sp>
          <p:nvSpPr>
            <p:cNvPr id="11" name="文本框 10"/>
            <p:cNvSpPr txBox="1"/>
            <p:nvPr/>
          </p:nvSpPr>
          <p:spPr>
            <a:xfrm>
              <a:off x="655032" y="2655761"/>
              <a:ext cx="47520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5400" b="1" dirty="0">
                  <a:solidFill>
                    <a:srgbClr val="FFC000"/>
                  </a:solidFill>
                  <a:cs typeface="+mn-ea"/>
                  <a:sym typeface="+mn-lt"/>
                </a:rPr>
                <a:t>《</a:t>
              </a:r>
              <a:r>
                <a:rPr lang="zh-CN" altLang="en-US" sz="5400" b="1" dirty="0">
                  <a:solidFill>
                    <a:srgbClr val="FFC000"/>
                  </a:solidFill>
                  <a:cs typeface="+mn-ea"/>
                  <a:sym typeface="+mn-lt"/>
                </a:rPr>
                <a:t>鹿角和鹿腿</a:t>
              </a:r>
              <a:r>
                <a:rPr lang="en-US" altLang="zh-CN" sz="5400" b="1" dirty="0">
                  <a:solidFill>
                    <a:srgbClr val="FFC000"/>
                  </a:solidFill>
                  <a:cs typeface="+mn-ea"/>
                  <a:sym typeface="+mn-lt"/>
                </a:rPr>
                <a:t>》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52564" y="3750784"/>
              <a:ext cx="45570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语文精品课件 三年级下册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766529" y="4528817"/>
              <a:ext cx="4529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>
                <a:defRPr/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授课老师：某某 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| </a:t>
              </a: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授课时间：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20XX.XX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" name="矩形: 圆角 13"/>
            <p:cNvSpPr/>
            <p:nvPr/>
          </p:nvSpPr>
          <p:spPr>
            <a:xfrm rot="10800000" flipH="1" flipV="1">
              <a:off x="828764" y="4388395"/>
              <a:ext cx="4404619" cy="47068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972457" y="4700638"/>
            <a:ext cx="1384360" cy="1228448"/>
            <a:chOff x="10185400" y="4966718"/>
            <a:chExt cx="1384360" cy="1228448"/>
          </a:xfrm>
        </p:grpSpPr>
        <p:grpSp>
          <p:nvGrpSpPr>
            <p:cNvPr id="16" name="组合 15"/>
            <p:cNvGrpSpPr/>
            <p:nvPr/>
          </p:nvGrpSpPr>
          <p:grpSpPr>
            <a:xfrm>
              <a:off x="10185400" y="5873524"/>
              <a:ext cx="1384360" cy="321642"/>
              <a:chOff x="10185400" y="5731858"/>
              <a:chExt cx="1384360" cy="321642"/>
            </a:xfrm>
          </p:grpSpPr>
          <p:sp>
            <p:nvSpPr>
              <p:cNvPr id="21" name="矩形 20"/>
              <p:cNvSpPr/>
              <p:nvPr/>
            </p:nvSpPr>
            <p:spPr>
              <a:xfrm flipH="1">
                <a:off x="10185400" y="5731858"/>
                <a:ext cx="1384360" cy="321642"/>
              </a:xfrm>
              <a:prstGeom prst="rect">
                <a:avLst/>
              </a:prstGeom>
              <a:noFill/>
              <a:ln w="19050" cap="flat" cmpd="sng" algn="ctr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</a:ln>
              <a:effectLst>
                <a:outerShdw blurRad="381000" algn="ctr" rotWithShape="0">
                  <a:prstClr val="black">
                    <a:alpha val="2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flipH="1">
                <a:off x="10458064" y="5778011"/>
                <a:ext cx="83903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某某小学</a:t>
                </a: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 flipH="1">
              <a:off x="10250176" y="4966718"/>
              <a:ext cx="1302893" cy="241281"/>
              <a:chOff x="642394" y="4701076"/>
              <a:chExt cx="1539683" cy="285131"/>
            </a:xfrm>
            <a:solidFill>
              <a:srgbClr val="ED7D31"/>
            </a:solidFill>
          </p:grpSpPr>
          <p:sp>
            <p:nvSpPr>
              <p:cNvPr id="18" name="two-coin-stacks_72132"/>
              <p:cNvSpPr>
                <a:spLocks noChangeAspect="1"/>
              </p:cNvSpPr>
              <p:nvPr/>
            </p:nvSpPr>
            <p:spPr bwMode="auto">
              <a:xfrm>
                <a:off x="1247958" y="4701076"/>
                <a:ext cx="285132" cy="281098"/>
              </a:xfrm>
              <a:custGeom>
                <a:avLst/>
                <a:gdLst>
                  <a:gd name="connsiteX0" fmla="*/ 261001 w 608698"/>
                  <a:gd name="connsiteY0" fmla="*/ 479068 h 600088"/>
                  <a:gd name="connsiteX1" fmla="*/ 432425 w 608698"/>
                  <a:gd name="connsiteY1" fmla="*/ 554184 h 600088"/>
                  <a:gd name="connsiteX2" fmla="*/ 603774 w 608698"/>
                  <a:gd name="connsiteY2" fmla="*/ 479068 h 600088"/>
                  <a:gd name="connsiteX3" fmla="*/ 608697 w 608698"/>
                  <a:gd name="connsiteY3" fmla="*/ 502020 h 600088"/>
                  <a:gd name="connsiteX4" fmla="*/ 432425 w 608698"/>
                  <a:gd name="connsiteY4" fmla="*/ 600088 h 600088"/>
                  <a:gd name="connsiteX5" fmla="*/ 256152 w 608698"/>
                  <a:gd name="connsiteY5" fmla="*/ 502020 h 600088"/>
                  <a:gd name="connsiteX6" fmla="*/ 261001 w 608698"/>
                  <a:gd name="connsiteY6" fmla="*/ 479068 h 600088"/>
                  <a:gd name="connsiteX7" fmla="*/ 4924 w 608698"/>
                  <a:gd name="connsiteY7" fmla="*/ 382605 h 600088"/>
                  <a:gd name="connsiteX8" fmla="*/ 176285 w 608698"/>
                  <a:gd name="connsiteY8" fmla="*/ 457793 h 600088"/>
                  <a:gd name="connsiteX9" fmla="*/ 236041 w 608698"/>
                  <a:gd name="connsiteY9" fmla="*/ 451980 h 600088"/>
                  <a:gd name="connsiteX10" fmla="*/ 231640 w 608698"/>
                  <a:gd name="connsiteY10" fmla="*/ 462264 h 600088"/>
                  <a:gd name="connsiteX11" fmla="*/ 225000 w 608698"/>
                  <a:gd name="connsiteY11" fmla="*/ 493412 h 600088"/>
                  <a:gd name="connsiteX12" fmla="*/ 225298 w 608698"/>
                  <a:gd name="connsiteY12" fmla="*/ 499820 h 600088"/>
                  <a:gd name="connsiteX13" fmla="*/ 176285 w 608698"/>
                  <a:gd name="connsiteY13" fmla="*/ 503695 h 600088"/>
                  <a:gd name="connsiteX14" fmla="*/ 0 w 608698"/>
                  <a:gd name="connsiteY14" fmla="*/ 405556 h 600088"/>
                  <a:gd name="connsiteX15" fmla="*/ 4924 w 608698"/>
                  <a:gd name="connsiteY15" fmla="*/ 382605 h 600088"/>
                  <a:gd name="connsiteX16" fmla="*/ 261001 w 608698"/>
                  <a:gd name="connsiteY16" fmla="*/ 375478 h 600088"/>
                  <a:gd name="connsiteX17" fmla="*/ 432425 w 608698"/>
                  <a:gd name="connsiteY17" fmla="*/ 450622 h 600088"/>
                  <a:gd name="connsiteX18" fmla="*/ 603774 w 608698"/>
                  <a:gd name="connsiteY18" fmla="*/ 375478 h 600088"/>
                  <a:gd name="connsiteX19" fmla="*/ 608697 w 608698"/>
                  <a:gd name="connsiteY19" fmla="*/ 398416 h 600088"/>
                  <a:gd name="connsiteX20" fmla="*/ 432425 w 608698"/>
                  <a:gd name="connsiteY20" fmla="*/ 496498 h 600088"/>
                  <a:gd name="connsiteX21" fmla="*/ 256152 w 608698"/>
                  <a:gd name="connsiteY21" fmla="*/ 398416 h 600088"/>
                  <a:gd name="connsiteX22" fmla="*/ 261001 w 608698"/>
                  <a:gd name="connsiteY22" fmla="*/ 375478 h 600088"/>
                  <a:gd name="connsiteX23" fmla="*/ 4924 w 608698"/>
                  <a:gd name="connsiteY23" fmla="*/ 279086 h 600088"/>
                  <a:gd name="connsiteX24" fmla="*/ 176285 w 608698"/>
                  <a:gd name="connsiteY24" fmla="*/ 354274 h 600088"/>
                  <a:gd name="connsiteX25" fmla="*/ 236041 w 608698"/>
                  <a:gd name="connsiteY25" fmla="*/ 348461 h 600088"/>
                  <a:gd name="connsiteX26" fmla="*/ 231640 w 608698"/>
                  <a:gd name="connsiteY26" fmla="*/ 358745 h 600088"/>
                  <a:gd name="connsiteX27" fmla="*/ 225000 w 608698"/>
                  <a:gd name="connsiteY27" fmla="*/ 389818 h 600088"/>
                  <a:gd name="connsiteX28" fmla="*/ 225298 w 608698"/>
                  <a:gd name="connsiteY28" fmla="*/ 396301 h 600088"/>
                  <a:gd name="connsiteX29" fmla="*/ 176285 w 608698"/>
                  <a:gd name="connsiteY29" fmla="*/ 400176 h 600088"/>
                  <a:gd name="connsiteX30" fmla="*/ 0 w 608698"/>
                  <a:gd name="connsiteY30" fmla="*/ 302037 h 600088"/>
                  <a:gd name="connsiteX31" fmla="*/ 4924 w 608698"/>
                  <a:gd name="connsiteY31" fmla="*/ 279086 h 600088"/>
                  <a:gd name="connsiteX32" fmla="*/ 261001 w 608698"/>
                  <a:gd name="connsiteY32" fmla="*/ 271959 h 600088"/>
                  <a:gd name="connsiteX33" fmla="*/ 432425 w 608698"/>
                  <a:gd name="connsiteY33" fmla="*/ 347103 h 600088"/>
                  <a:gd name="connsiteX34" fmla="*/ 603774 w 608698"/>
                  <a:gd name="connsiteY34" fmla="*/ 271959 h 600088"/>
                  <a:gd name="connsiteX35" fmla="*/ 608697 w 608698"/>
                  <a:gd name="connsiteY35" fmla="*/ 294897 h 600088"/>
                  <a:gd name="connsiteX36" fmla="*/ 432425 w 608698"/>
                  <a:gd name="connsiteY36" fmla="*/ 392979 h 600088"/>
                  <a:gd name="connsiteX37" fmla="*/ 256152 w 608698"/>
                  <a:gd name="connsiteY37" fmla="*/ 294897 h 600088"/>
                  <a:gd name="connsiteX38" fmla="*/ 261001 w 608698"/>
                  <a:gd name="connsiteY38" fmla="*/ 271959 h 600088"/>
                  <a:gd name="connsiteX39" fmla="*/ 4924 w 608698"/>
                  <a:gd name="connsiteY39" fmla="*/ 175567 h 600088"/>
                  <a:gd name="connsiteX40" fmla="*/ 176285 w 608698"/>
                  <a:gd name="connsiteY40" fmla="*/ 250713 h 600088"/>
                  <a:gd name="connsiteX41" fmla="*/ 236041 w 608698"/>
                  <a:gd name="connsiteY41" fmla="*/ 244904 h 600088"/>
                  <a:gd name="connsiteX42" fmla="*/ 231640 w 608698"/>
                  <a:gd name="connsiteY42" fmla="*/ 255182 h 600088"/>
                  <a:gd name="connsiteX43" fmla="*/ 225000 w 608698"/>
                  <a:gd name="connsiteY43" fmla="*/ 286238 h 600088"/>
                  <a:gd name="connsiteX44" fmla="*/ 225298 w 608698"/>
                  <a:gd name="connsiteY44" fmla="*/ 292718 h 600088"/>
                  <a:gd name="connsiteX45" fmla="*/ 176285 w 608698"/>
                  <a:gd name="connsiteY45" fmla="*/ 296516 h 600088"/>
                  <a:gd name="connsiteX46" fmla="*/ 0 w 608698"/>
                  <a:gd name="connsiteY46" fmla="*/ 198506 h 600088"/>
                  <a:gd name="connsiteX47" fmla="*/ 4924 w 608698"/>
                  <a:gd name="connsiteY47" fmla="*/ 175567 h 600088"/>
                  <a:gd name="connsiteX48" fmla="*/ 432425 w 608698"/>
                  <a:gd name="connsiteY48" fmla="*/ 96392 h 600088"/>
                  <a:gd name="connsiteX49" fmla="*/ 608698 w 608698"/>
                  <a:gd name="connsiteY49" fmla="*/ 194443 h 600088"/>
                  <a:gd name="connsiteX50" fmla="*/ 432425 w 608698"/>
                  <a:gd name="connsiteY50" fmla="*/ 292494 h 600088"/>
                  <a:gd name="connsiteX51" fmla="*/ 256152 w 608698"/>
                  <a:gd name="connsiteY51" fmla="*/ 194443 h 600088"/>
                  <a:gd name="connsiteX52" fmla="*/ 432425 w 608698"/>
                  <a:gd name="connsiteY52" fmla="*/ 96392 h 600088"/>
                  <a:gd name="connsiteX53" fmla="*/ 176258 w 608698"/>
                  <a:gd name="connsiteY53" fmla="*/ 0 h 600088"/>
                  <a:gd name="connsiteX54" fmla="*/ 347817 w 608698"/>
                  <a:gd name="connsiteY54" fmla="*/ 75446 h 600088"/>
                  <a:gd name="connsiteX55" fmla="*/ 224966 w 608698"/>
                  <a:gd name="connsiteY55" fmla="*/ 185823 h 600088"/>
                  <a:gd name="connsiteX56" fmla="*/ 225264 w 608698"/>
                  <a:gd name="connsiteY56" fmla="*/ 192228 h 600088"/>
                  <a:gd name="connsiteX57" fmla="*/ 176258 w 608698"/>
                  <a:gd name="connsiteY57" fmla="*/ 196101 h 600088"/>
                  <a:gd name="connsiteX58" fmla="*/ 0 w 608698"/>
                  <a:gd name="connsiteY58" fmla="*/ 98013 h 600088"/>
                  <a:gd name="connsiteX59" fmla="*/ 176258 w 608698"/>
                  <a:gd name="connsiteY59" fmla="*/ 0 h 600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608698" h="600088">
                    <a:moveTo>
                      <a:pt x="261001" y="479068"/>
                    </a:moveTo>
                    <a:cubicBezTo>
                      <a:pt x="279575" y="522140"/>
                      <a:pt x="349249" y="554184"/>
                      <a:pt x="432425" y="554184"/>
                    </a:cubicBezTo>
                    <a:cubicBezTo>
                      <a:pt x="515600" y="554184"/>
                      <a:pt x="585199" y="522140"/>
                      <a:pt x="603774" y="479068"/>
                    </a:cubicBezTo>
                    <a:cubicBezTo>
                      <a:pt x="606981" y="486371"/>
                      <a:pt x="608697" y="494046"/>
                      <a:pt x="608697" y="502020"/>
                    </a:cubicBezTo>
                    <a:cubicBezTo>
                      <a:pt x="608697" y="556196"/>
                      <a:pt x="529774" y="600088"/>
                      <a:pt x="432425" y="600088"/>
                    </a:cubicBezTo>
                    <a:cubicBezTo>
                      <a:pt x="335076" y="600088"/>
                      <a:pt x="256152" y="556196"/>
                      <a:pt x="256152" y="502020"/>
                    </a:cubicBezTo>
                    <a:cubicBezTo>
                      <a:pt x="256152" y="494046"/>
                      <a:pt x="257868" y="486371"/>
                      <a:pt x="261001" y="479068"/>
                    </a:cubicBezTo>
                    <a:close/>
                    <a:moveTo>
                      <a:pt x="4924" y="382605"/>
                    </a:moveTo>
                    <a:cubicBezTo>
                      <a:pt x="23425" y="425750"/>
                      <a:pt x="93103" y="457793"/>
                      <a:pt x="176285" y="457793"/>
                    </a:cubicBezTo>
                    <a:cubicBezTo>
                      <a:pt x="197248" y="457793"/>
                      <a:pt x="217391" y="455781"/>
                      <a:pt x="236041" y="451980"/>
                    </a:cubicBezTo>
                    <a:lnTo>
                      <a:pt x="231640" y="462264"/>
                    </a:lnTo>
                    <a:cubicBezTo>
                      <a:pt x="227238" y="472398"/>
                      <a:pt x="225000" y="482905"/>
                      <a:pt x="225000" y="493412"/>
                    </a:cubicBezTo>
                    <a:cubicBezTo>
                      <a:pt x="225000" y="495573"/>
                      <a:pt x="225149" y="497734"/>
                      <a:pt x="225298" y="499820"/>
                    </a:cubicBezTo>
                    <a:cubicBezTo>
                      <a:pt x="209781" y="502354"/>
                      <a:pt x="193294" y="503695"/>
                      <a:pt x="176285" y="503695"/>
                    </a:cubicBezTo>
                    <a:cubicBezTo>
                      <a:pt x="78929" y="503695"/>
                      <a:pt x="0" y="459730"/>
                      <a:pt x="0" y="405556"/>
                    </a:cubicBezTo>
                    <a:cubicBezTo>
                      <a:pt x="0" y="397657"/>
                      <a:pt x="1716" y="389982"/>
                      <a:pt x="4924" y="382605"/>
                    </a:cubicBezTo>
                    <a:close/>
                    <a:moveTo>
                      <a:pt x="261001" y="375478"/>
                    </a:moveTo>
                    <a:cubicBezTo>
                      <a:pt x="279575" y="418598"/>
                      <a:pt x="349249" y="450622"/>
                      <a:pt x="432425" y="450622"/>
                    </a:cubicBezTo>
                    <a:cubicBezTo>
                      <a:pt x="515600" y="450622"/>
                      <a:pt x="585199" y="418598"/>
                      <a:pt x="603774" y="375478"/>
                    </a:cubicBezTo>
                    <a:cubicBezTo>
                      <a:pt x="606981" y="382851"/>
                      <a:pt x="608697" y="390522"/>
                      <a:pt x="608697" y="398416"/>
                    </a:cubicBezTo>
                    <a:cubicBezTo>
                      <a:pt x="608697" y="452558"/>
                      <a:pt x="529774" y="496498"/>
                      <a:pt x="432425" y="496498"/>
                    </a:cubicBezTo>
                    <a:cubicBezTo>
                      <a:pt x="335076" y="496498"/>
                      <a:pt x="256152" y="452558"/>
                      <a:pt x="256152" y="398416"/>
                    </a:cubicBezTo>
                    <a:cubicBezTo>
                      <a:pt x="256152" y="390522"/>
                      <a:pt x="257868" y="382851"/>
                      <a:pt x="261001" y="375478"/>
                    </a:cubicBezTo>
                    <a:close/>
                    <a:moveTo>
                      <a:pt x="4924" y="279086"/>
                    </a:moveTo>
                    <a:cubicBezTo>
                      <a:pt x="23425" y="322231"/>
                      <a:pt x="93103" y="354274"/>
                      <a:pt x="176285" y="354274"/>
                    </a:cubicBezTo>
                    <a:cubicBezTo>
                      <a:pt x="197248" y="354274"/>
                      <a:pt x="217391" y="352187"/>
                      <a:pt x="236041" y="348461"/>
                    </a:cubicBezTo>
                    <a:lnTo>
                      <a:pt x="231640" y="358745"/>
                    </a:lnTo>
                    <a:cubicBezTo>
                      <a:pt x="227238" y="368879"/>
                      <a:pt x="225000" y="379311"/>
                      <a:pt x="225000" y="389818"/>
                    </a:cubicBezTo>
                    <a:cubicBezTo>
                      <a:pt x="225000" y="392054"/>
                      <a:pt x="225149" y="394140"/>
                      <a:pt x="225298" y="396301"/>
                    </a:cubicBezTo>
                    <a:cubicBezTo>
                      <a:pt x="209781" y="398835"/>
                      <a:pt x="193294" y="400176"/>
                      <a:pt x="176285" y="400176"/>
                    </a:cubicBezTo>
                    <a:cubicBezTo>
                      <a:pt x="78929" y="400176"/>
                      <a:pt x="0" y="356211"/>
                      <a:pt x="0" y="302037"/>
                    </a:cubicBezTo>
                    <a:cubicBezTo>
                      <a:pt x="0" y="294138"/>
                      <a:pt x="1716" y="286463"/>
                      <a:pt x="4924" y="279086"/>
                    </a:cubicBezTo>
                    <a:close/>
                    <a:moveTo>
                      <a:pt x="261001" y="271959"/>
                    </a:moveTo>
                    <a:cubicBezTo>
                      <a:pt x="279575" y="315079"/>
                      <a:pt x="349249" y="347103"/>
                      <a:pt x="432425" y="347103"/>
                    </a:cubicBezTo>
                    <a:cubicBezTo>
                      <a:pt x="515600" y="347103"/>
                      <a:pt x="585199" y="315079"/>
                      <a:pt x="603774" y="271959"/>
                    </a:cubicBezTo>
                    <a:cubicBezTo>
                      <a:pt x="606981" y="279332"/>
                      <a:pt x="608697" y="287003"/>
                      <a:pt x="608697" y="294897"/>
                    </a:cubicBezTo>
                    <a:cubicBezTo>
                      <a:pt x="608697" y="349039"/>
                      <a:pt x="529774" y="392979"/>
                      <a:pt x="432425" y="392979"/>
                    </a:cubicBezTo>
                    <a:cubicBezTo>
                      <a:pt x="335076" y="392979"/>
                      <a:pt x="256152" y="349039"/>
                      <a:pt x="256152" y="294897"/>
                    </a:cubicBezTo>
                    <a:cubicBezTo>
                      <a:pt x="256152" y="287003"/>
                      <a:pt x="257868" y="279332"/>
                      <a:pt x="261001" y="271959"/>
                    </a:cubicBezTo>
                    <a:close/>
                    <a:moveTo>
                      <a:pt x="4924" y="175567"/>
                    </a:moveTo>
                    <a:cubicBezTo>
                      <a:pt x="23425" y="218689"/>
                      <a:pt x="93103" y="250713"/>
                      <a:pt x="176285" y="250713"/>
                    </a:cubicBezTo>
                    <a:cubicBezTo>
                      <a:pt x="197248" y="250713"/>
                      <a:pt x="217391" y="248628"/>
                      <a:pt x="236041" y="244904"/>
                    </a:cubicBezTo>
                    <a:lnTo>
                      <a:pt x="231640" y="255182"/>
                    </a:lnTo>
                    <a:cubicBezTo>
                      <a:pt x="227238" y="265311"/>
                      <a:pt x="225000" y="275737"/>
                      <a:pt x="225000" y="286238"/>
                    </a:cubicBezTo>
                    <a:cubicBezTo>
                      <a:pt x="225000" y="288398"/>
                      <a:pt x="225149" y="290558"/>
                      <a:pt x="225298" y="292718"/>
                    </a:cubicBezTo>
                    <a:cubicBezTo>
                      <a:pt x="209781" y="295175"/>
                      <a:pt x="193294" y="296516"/>
                      <a:pt x="176285" y="296516"/>
                    </a:cubicBezTo>
                    <a:cubicBezTo>
                      <a:pt x="78929" y="296516"/>
                      <a:pt x="0" y="252650"/>
                      <a:pt x="0" y="198506"/>
                    </a:cubicBezTo>
                    <a:cubicBezTo>
                      <a:pt x="0" y="190611"/>
                      <a:pt x="1716" y="182940"/>
                      <a:pt x="4924" y="175567"/>
                    </a:cubicBezTo>
                    <a:close/>
                    <a:moveTo>
                      <a:pt x="432425" y="96392"/>
                    </a:moveTo>
                    <a:cubicBezTo>
                      <a:pt x="529778" y="96392"/>
                      <a:pt x="608698" y="140291"/>
                      <a:pt x="608698" y="194443"/>
                    </a:cubicBezTo>
                    <a:cubicBezTo>
                      <a:pt x="608698" y="248595"/>
                      <a:pt x="529778" y="292494"/>
                      <a:pt x="432425" y="292494"/>
                    </a:cubicBezTo>
                    <a:cubicBezTo>
                      <a:pt x="335072" y="292494"/>
                      <a:pt x="256152" y="248595"/>
                      <a:pt x="256152" y="194443"/>
                    </a:cubicBezTo>
                    <a:cubicBezTo>
                      <a:pt x="256152" y="140291"/>
                      <a:pt x="335072" y="96392"/>
                      <a:pt x="432425" y="96392"/>
                    </a:cubicBezTo>
                    <a:close/>
                    <a:moveTo>
                      <a:pt x="176258" y="0"/>
                    </a:moveTo>
                    <a:cubicBezTo>
                      <a:pt x="259651" y="0"/>
                      <a:pt x="329542" y="32175"/>
                      <a:pt x="347817" y="75446"/>
                    </a:cubicBezTo>
                    <a:cubicBezTo>
                      <a:pt x="275166" y="92800"/>
                      <a:pt x="224966" y="135103"/>
                      <a:pt x="224966" y="185823"/>
                    </a:cubicBezTo>
                    <a:cubicBezTo>
                      <a:pt x="224966" y="187983"/>
                      <a:pt x="225115" y="190143"/>
                      <a:pt x="225264" y="192228"/>
                    </a:cubicBezTo>
                    <a:cubicBezTo>
                      <a:pt x="209749" y="194760"/>
                      <a:pt x="193265" y="196101"/>
                      <a:pt x="176258" y="196101"/>
                    </a:cubicBezTo>
                    <a:cubicBezTo>
                      <a:pt x="78917" y="196101"/>
                      <a:pt x="0" y="152159"/>
                      <a:pt x="0" y="98013"/>
                    </a:cubicBezTo>
                    <a:cubicBezTo>
                      <a:pt x="0" y="43868"/>
                      <a:pt x="78917" y="0"/>
                      <a:pt x="17625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" name="personal-id-card-of-a-man_47848"/>
              <p:cNvSpPr>
                <a:spLocks noChangeAspect="1"/>
              </p:cNvSpPr>
              <p:nvPr/>
            </p:nvSpPr>
            <p:spPr bwMode="auto">
              <a:xfrm>
                <a:off x="1855288" y="4727562"/>
                <a:ext cx="326789" cy="249970"/>
              </a:xfrm>
              <a:custGeom>
                <a:avLst/>
                <a:gdLst>
                  <a:gd name="connsiteX0" fmla="*/ 361794 w 551492"/>
                  <a:gd name="connsiteY0" fmla="*/ 308363 h 421851"/>
                  <a:gd name="connsiteX1" fmla="*/ 530845 w 551492"/>
                  <a:gd name="connsiteY1" fmla="*/ 308363 h 421851"/>
                  <a:gd name="connsiteX2" fmla="*/ 551492 w 551492"/>
                  <a:gd name="connsiteY2" fmla="*/ 329044 h 421851"/>
                  <a:gd name="connsiteX3" fmla="*/ 551492 w 551492"/>
                  <a:gd name="connsiteY3" fmla="*/ 362650 h 421851"/>
                  <a:gd name="connsiteX4" fmla="*/ 530845 w 551492"/>
                  <a:gd name="connsiteY4" fmla="*/ 383331 h 421851"/>
                  <a:gd name="connsiteX5" fmla="*/ 378570 w 551492"/>
                  <a:gd name="connsiteY5" fmla="*/ 383331 h 421851"/>
                  <a:gd name="connsiteX6" fmla="*/ 378570 w 551492"/>
                  <a:gd name="connsiteY6" fmla="*/ 369113 h 421851"/>
                  <a:gd name="connsiteX7" fmla="*/ 361794 w 551492"/>
                  <a:gd name="connsiteY7" fmla="*/ 308363 h 421851"/>
                  <a:gd name="connsiteX8" fmla="*/ 313904 w 551492"/>
                  <a:gd name="connsiteY8" fmla="*/ 172924 h 421851"/>
                  <a:gd name="connsiteX9" fmla="*/ 530832 w 551492"/>
                  <a:gd name="connsiteY9" fmla="*/ 172924 h 421851"/>
                  <a:gd name="connsiteX10" fmla="*/ 551492 w 551492"/>
                  <a:gd name="connsiteY10" fmla="*/ 193548 h 421851"/>
                  <a:gd name="connsiteX11" fmla="*/ 551492 w 551492"/>
                  <a:gd name="connsiteY11" fmla="*/ 225772 h 421851"/>
                  <a:gd name="connsiteX12" fmla="*/ 530832 w 551492"/>
                  <a:gd name="connsiteY12" fmla="*/ 247685 h 421851"/>
                  <a:gd name="connsiteX13" fmla="*/ 271293 w 551492"/>
                  <a:gd name="connsiteY13" fmla="*/ 247685 h 421851"/>
                  <a:gd name="connsiteX14" fmla="*/ 271293 w 551492"/>
                  <a:gd name="connsiteY14" fmla="*/ 227061 h 421851"/>
                  <a:gd name="connsiteX15" fmla="*/ 272584 w 551492"/>
                  <a:gd name="connsiteY15" fmla="*/ 224483 h 421851"/>
                  <a:gd name="connsiteX16" fmla="*/ 313904 w 551492"/>
                  <a:gd name="connsiteY16" fmla="*/ 172924 h 421851"/>
                  <a:gd name="connsiteX17" fmla="*/ 281648 w 551492"/>
                  <a:gd name="connsiteY17" fmla="*/ 36241 h 421851"/>
                  <a:gd name="connsiteX18" fmla="*/ 530834 w 551492"/>
                  <a:gd name="connsiteY18" fmla="*/ 36241 h 421851"/>
                  <a:gd name="connsiteX19" fmla="*/ 551492 w 551492"/>
                  <a:gd name="connsiteY19" fmla="*/ 58154 h 421851"/>
                  <a:gd name="connsiteX20" fmla="*/ 551492 w 551492"/>
                  <a:gd name="connsiteY20" fmla="*/ 90378 h 421851"/>
                  <a:gd name="connsiteX21" fmla="*/ 530834 w 551492"/>
                  <a:gd name="connsiteY21" fmla="*/ 111002 h 421851"/>
                  <a:gd name="connsiteX22" fmla="*/ 308761 w 551492"/>
                  <a:gd name="connsiteY22" fmla="*/ 111002 h 421851"/>
                  <a:gd name="connsiteX23" fmla="*/ 295850 w 551492"/>
                  <a:gd name="connsiteY23" fmla="*/ 96823 h 421851"/>
                  <a:gd name="connsiteX24" fmla="*/ 281648 w 551492"/>
                  <a:gd name="connsiteY24" fmla="*/ 36241 h 421851"/>
                  <a:gd name="connsiteX25" fmla="*/ 176987 w 551492"/>
                  <a:gd name="connsiteY25" fmla="*/ 0 h 421851"/>
                  <a:gd name="connsiteX26" fmla="*/ 271294 w 551492"/>
                  <a:gd name="connsiteY26" fmla="*/ 117396 h 421851"/>
                  <a:gd name="connsiteX27" fmla="*/ 276461 w 551492"/>
                  <a:gd name="connsiteY27" fmla="*/ 117396 h 421851"/>
                  <a:gd name="connsiteX28" fmla="*/ 290672 w 551492"/>
                  <a:gd name="connsiteY28" fmla="*/ 152228 h 421851"/>
                  <a:gd name="connsiteX29" fmla="*/ 262251 w 551492"/>
                  <a:gd name="connsiteY29" fmla="*/ 199960 h 421851"/>
                  <a:gd name="connsiteX30" fmla="*/ 257083 w 551492"/>
                  <a:gd name="connsiteY30" fmla="*/ 197380 h 421851"/>
                  <a:gd name="connsiteX31" fmla="*/ 224786 w 551492"/>
                  <a:gd name="connsiteY31" fmla="*/ 247692 h 421851"/>
                  <a:gd name="connsiteX32" fmla="*/ 219619 w 551492"/>
                  <a:gd name="connsiteY32" fmla="*/ 259303 h 421851"/>
                  <a:gd name="connsiteX33" fmla="*/ 241581 w 551492"/>
                  <a:gd name="connsiteY33" fmla="*/ 279944 h 421851"/>
                  <a:gd name="connsiteX34" fmla="*/ 263543 w 551492"/>
                  <a:gd name="connsiteY34" fmla="*/ 279944 h 421851"/>
                  <a:gd name="connsiteX35" fmla="*/ 352682 w 551492"/>
                  <a:gd name="connsiteY35" fmla="*/ 368958 h 421851"/>
                  <a:gd name="connsiteX36" fmla="*/ 352682 w 551492"/>
                  <a:gd name="connsiteY36" fmla="*/ 393470 h 421851"/>
                  <a:gd name="connsiteX37" fmla="*/ 325553 w 551492"/>
                  <a:gd name="connsiteY37" fmla="*/ 421851 h 421851"/>
                  <a:gd name="connsiteX38" fmla="*/ 28421 w 551492"/>
                  <a:gd name="connsiteY38" fmla="*/ 421851 h 421851"/>
                  <a:gd name="connsiteX39" fmla="*/ 0 w 551492"/>
                  <a:gd name="connsiteY39" fmla="*/ 393470 h 421851"/>
                  <a:gd name="connsiteX40" fmla="*/ 0 w 551492"/>
                  <a:gd name="connsiteY40" fmla="*/ 368958 h 421851"/>
                  <a:gd name="connsiteX41" fmla="*/ 89139 w 551492"/>
                  <a:gd name="connsiteY41" fmla="*/ 279944 h 421851"/>
                  <a:gd name="connsiteX42" fmla="*/ 112393 w 551492"/>
                  <a:gd name="connsiteY42" fmla="*/ 279944 h 421851"/>
                  <a:gd name="connsiteX43" fmla="*/ 133063 w 551492"/>
                  <a:gd name="connsiteY43" fmla="*/ 259303 h 421851"/>
                  <a:gd name="connsiteX44" fmla="*/ 127896 w 551492"/>
                  <a:gd name="connsiteY44" fmla="*/ 247692 h 421851"/>
                  <a:gd name="connsiteX45" fmla="*/ 95599 w 551492"/>
                  <a:gd name="connsiteY45" fmla="*/ 198670 h 421851"/>
                  <a:gd name="connsiteX46" fmla="*/ 91723 w 551492"/>
                  <a:gd name="connsiteY46" fmla="*/ 199960 h 421851"/>
                  <a:gd name="connsiteX47" fmla="*/ 63302 w 551492"/>
                  <a:gd name="connsiteY47" fmla="*/ 152228 h 421851"/>
                  <a:gd name="connsiteX48" fmla="*/ 78804 w 551492"/>
                  <a:gd name="connsiteY48" fmla="*/ 117396 h 421851"/>
                  <a:gd name="connsiteX49" fmla="*/ 81388 w 551492"/>
                  <a:gd name="connsiteY49" fmla="*/ 117396 h 421851"/>
                  <a:gd name="connsiteX50" fmla="*/ 176987 w 551492"/>
                  <a:gd name="connsiteY50" fmla="*/ 0 h 421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551492" h="421851">
                    <a:moveTo>
                      <a:pt x="361794" y="308363"/>
                    </a:moveTo>
                    <a:lnTo>
                      <a:pt x="530845" y="308363"/>
                    </a:lnTo>
                    <a:cubicBezTo>
                      <a:pt x="541168" y="308363"/>
                      <a:pt x="551492" y="317411"/>
                      <a:pt x="551492" y="329044"/>
                    </a:cubicBezTo>
                    <a:lnTo>
                      <a:pt x="551492" y="362650"/>
                    </a:lnTo>
                    <a:cubicBezTo>
                      <a:pt x="551492" y="374283"/>
                      <a:pt x="541168" y="383331"/>
                      <a:pt x="530845" y="383331"/>
                    </a:cubicBezTo>
                    <a:lnTo>
                      <a:pt x="378570" y="383331"/>
                    </a:lnTo>
                    <a:lnTo>
                      <a:pt x="378570" y="369113"/>
                    </a:lnTo>
                    <a:cubicBezTo>
                      <a:pt x="378570" y="347140"/>
                      <a:pt x="372118" y="326459"/>
                      <a:pt x="361794" y="308363"/>
                    </a:cubicBezTo>
                    <a:close/>
                    <a:moveTo>
                      <a:pt x="313904" y="172924"/>
                    </a:moveTo>
                    <a:lnTo>
                      <a:pt x="530832" y="172924"/>
                    </a:lnTo>
                    <a:cubicBezTo>
                      <a:pt x="541162" y="172924"/>
                      <a:pt x="551492" y="181947"/>
                      <a:pt x="551492" y="193548"/>
                    </a:cubicBezTo>
                    <a:lnTo>
                      <a:pt x="551492" y="225772"/>
                    </a:lnTo>
                    <a:cubicBezTo>
                      <a:pt x="551492" y="237373"/>
                      <a:pt x="541162" y="247685"/>
                      <a:pt x="530832" y="247685"/>
                    </a:cubicBezTo>
                    <a:lnTo>
                      <a:pt x="271293" y="247685"/>
                    </a:lnTo>
                    <a:lnTo>
                      <a:pt x="271293" y="227061"/>
                    </a:lnTo>
                    <a:cubicBezTo>
                      <a:pt x="271293" y="225772"/>
                      <a:pt x="272584" y="225772"/>
                      <a:pt x="272584" y="224483"/>
                    </a:cubicBezTo>
                    <a:cubicBezTo>
                      <a:pt x="293244" y="218038"/>
                      <a:pt x="307448" y="194837"/>
                      <a:pt x="313904" y="172924"/>
                    </a:cubicBezTo>
                    <a:close/>
                    <a:moveTo>
                      <a:pt x="281648" y="36241"/>
                    </a:moveTo>
                    <a:lnTo>
                      <a:pt x="530834" y="36241"/>
                    </a:lnTo>
                    <a:cubicBezTo>
                      <a:pt x="541163" y="36241"/>
                      <a:pt x="551492" y="46553"/>
                      <a:pt x="551492" y="58154"/>
                    </a:cubicBezTo>
                    <a:lnTo>
                      <a:pt x="551492" y="90378"/>
                    </a:lnTo>
                    <a:cubicBezTo>
                      <a:pt x="551492" y="101979"/>
                      <a:pt x="541163" y="111002"/>
                      <a:pt x="530834" y="111002"/>
                    </a:cubicBezTo>
                    <a:lnTo>
                      <a:pt x="308761" y="111002"/>
                    </a:lnTo>
                    <a:cubicBezTo>
                      <a:pt x="304888" y="104557"/>
                      <a:pt x="301015" y="99401"/>
                      <a:pt x="295850" y="96823"/>
                    </a:cubicBezTo>
                    <a:cubicBezTo>
                      <a:pt x="293268" y="72333"/>
                      <a:pt x="288104" y="52998"/>
                      <a:pt x="281648" y="36241"/>
                    </a:cubicBezTo>
                    <a:close/>
                    <a:moveTo>
                      <a:pt x="176987" y="0"/>
                    </a:moveTo>
                    <a:cubicBezTo>
                      <a:pt x="257083" y="0"/>
                      <a:pt x="270002" y="64503"/>
                      <a:pt x="271294" y="117396"/>
                    </a:cubicBezTo>
                    <a:cubicBezTo>
                      <a:pt x="272586" y="117396"/>
                      <a:pt x="273878" y="117396"/>
                      <a:pt x="276461" y="117396"/>
                    </a:cubicBezTo>
                    <a:cubicBezTo>
                      <a:pt x="289380" y="117396"/>
                      <a:pt x="290672" y="132877"/>
                      <a:pt x="290672" y="152228"/>
                    </a:cubicBezTo>
                    <a:cubicBezTo>
                      <a:pt x="290672" y="171579"/>
                      <a:pt x="275169" y="199960"/>
                      <a:pt x="262251" y="199960"/>
                    </a:cubicBezTo>
                    <a:cubicBezTo>
                      <a:pt x="260959" y="199960"/>
                      <a:pt x="258375" y="198670"/>
                      <a:pt x="257083" y="197380"/>
                    </a:cubicBezTo>
                    <a:cubicBezTo>
                      <a:pt x="249332" y="216731"/>
                      <a:pt x="237705" y="233502"/>
                      <a:pt x="224786" y="247692"/>
                    </a:cubicBezTo>
                    <a:cubicBezTo>
                      <a:pt x="220911" y="250272"/>
                      <a:pt x="219619" y="254143"/>
                      <a:pt x="219619" y="259303"/>
                    </a:cubicBezTo>
                    <a:cubicBezTo>
                      <a:pt x="219619" y="270913"/>
                      <a:pt x="228662" y="279944"/>
                      <a:pt x="241581" y="279944"/>
                    </a:cubicBezTo>
                    <a:lnTo>
                      <a:pt x="263543" y="279944"/>
                    </a:lnTo>
                    <a:cubicBezTo>
                      <a:pt x="312634" y="279944"/>
                      <a:pt x="352682" y="319936"/>
                      <a:pt x="352682" y="368958"/>
                    </a:cubicBezTo>
                    <a:lnTo>
                      <a:pt x="352682" y="393470"/>
                    </a:lnTo>
                    <a:cubicBezTo>
                      <a:pt x="352682" y="408950"/>
                      <a:pt x="341055" y="421851"/>
                      <a:pt x="325553" y="421851"/>
                    </a:cubicBezTo>
                    <a:lnTo>
                      <a:pt x="28421" y="421851"/>
                    </a:lnTo>
                    <a:cubicBezTo>
                      <a:pt x="12919" y="421851"/>
                      <a:pt x="0" y="408950"/>
                      <a:pt x="0" y="393470"/>
                    </a:cubicBezTo>
                    <a:lnTo>
                      <a:pt x="0" y="368958"/>
                    </a:lnTo>
                    <a:cubicBezTo>
                      <a:pt x="0" y="319936"/>
                      <a:pt x="40048" y="279944"/>
                      <a:pt x="89139" y="279944"/>
                    </a:cubicBezTo>
                    <a:lnTo>
                      <a:pt x="112393" y="279944"/>
                    </a:lnTo>
                    <a:cubicBezTo>
                      <a:pt x="124020" y="279944"/>
                      <a:pt x="133063" y="270913"/>
                      <a:pt x="133063" y="259303"/>
                    </a:cubicBezTo>
                    <a:cubicBezTo>
                      <a:pt x="133063" y="254143"/>
                      <a:pt x="131771" y="250272"/>
                      <a:pt x="127896" y="247692"/>
                    </a:cubicBezTo>
                    <a:cubicBezTo>
                      <a:pt x="114977" y="234792"/>
                      <a:pt x="104642" y="216731"/>
                      <a:pt x="95599" y="198670"/>
                    </a:cubicBezTo>
                    <a:cubicBezTo>
                      <a:pt x="94307" y="199960"/>
                      <a:pt x="93015" y="199960"/>
                      <a:pt x="91723" y="199960"/>
                    </a:cubicBezTo>
                    <a:cubicBezTo>
                      <a:pt x="78804" y="199960"/>
                      <a:pt x="63302" y="171579"/>
                      <a:pt x="63302" y="152228"/>
                    </a:cubicBezTo>
                    <a:cubicBezTo>
                      <a:pt x="63302" y="132877"/>
                      <a:pt x="65886" y="117396"/>
                      <a:pt x="78804" y="117396"/>
                    </a:cubicBezTo>
                    <a:cubicBezTo>
                      <a:pt x="80096" y="117396"/>
                      <a:pt x="80096" y="117396"/>
                      <a:pt x="81388" y="117396"/>
                    </a:cubicBezTo>
                    <a:cubicBezTo>
                      <a:pt x="82680" y="64503"/>
                      <a:pt x="93015" y="0"/>
                      <a:pt x="17698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0" name="pyramid-chart_64746"/>
              <p:cNvSpPr>
                <a:spLocks noChangeAspect="1"/>
              </p:cNvSpPr>
              <p:nvPr/>
            </p:nvSpPr>
            <p:spPr bwMode="auto">
              <a:xfrm>
                <a:off x="642394" y="4701076"/>
                <a:ext cx="283365" cy="285131"/>
              </a:xfrm>
              <a:custGeom>
                <a:avLst/>
                <a:gdLst>
                  <a:gd name="connsiteX0" fmla="*/ 71397 w 599947"/>
                  <a:gd name="connsiteY0" fmla="*/ 336103 h 603687"/>
                  <a:gd name="connsiteX1" fmla="*/ 299914 w 599947"/>
                  <a:gd name="connsiteY1" fmla="*/ 451272 h 603687"/>
                  <a:gd name="connsiteX2" fmla="*/ 528432 w 599947"/>
                  <a:gd name="connsiteY2" fmla="*/ 336103 h 603687"/>
                  <a:gd name="connsiteX3" fmla="*/ 599947 w 599947"/>
                  <a:gd name="connsiteY3" fmla="*/ 431289 h 603687"/>
                  <a:gd name="connsiteX4" fmla="*/ 299914 w 599947"/>
                  <a:gd name="connsiteY4" fmla="*/ 603687 h 603687"/>
                  <a:gd name="connsiteX5" fmla="*/ 0 w 599947"/>
                  <a:gd name="connsiteY5" fmla="*/ 431289 h 603687"/>
                  <a:gd name="connsiteX6" fmla="*/ 175572 w 599947"/>
                  <a:gd name="connsiteY6" fmla="*/ 181494 h 603687"/>
                  <a:gd name="connsiteX7" fmla="*/ 299879 w 599947"/>
                  <a:gd name="connsiteY7" fmla="*/ 238829 h 603687"/>
                  <a:gd name="connsiteX8" fmla="*/ 424187 w 599947"/>
                  <a:gd name="connsiteY8" fmla="*/ 181494 h 603687"/>
                  <a:gd name="connsiteX9" fmla="*/ 507295 w 599947"/>
                  <a:gd name="connsiteY9" fmla="*/ 292263 h 603687"/>
                  <a:gd name="connsiteX10" fmla="*/ 299879 w 599947"/>
                  <a:gd name="connsiteY10" fmla="*/ 396648 h 603687"/>
                  <a:gd name="connsiteX11" fmla="*/ 92582 w 599947"/>
                  <a:gd name="connsiteY11" fmla="*/ 292263 h 603687"/>
                  <a:gd name="connsiteX12" fmla="*/ 299903 w 599947"/>
                  <a:gd name="connsiteY12" fmla="*/ 0 h 603687"/>
                  <a:gd name="connsiteX13" fmla="*/ 403846 w 599947"/>
                  <a:gd name="connsiteY13" fmla="*/ 138571 h 603687"/>
                  <a:gd name="connsiteX14" fmla="*/ 299903 w 599947"/>
                  <a:gd name="connsiteY14" fmla="*/ 186575 h 603687"/>
                  <a:gd name="connsiteX15" fmla="*/ 195960 w 599947"/>
                  <a:gd name="connsiteY15" fmla="*/ 138571 h 60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99947" h="603687">
                    <a:moveTo>
                      <a:pt x="71397" y="336103"/>
                    </a:moveTo>
                    <a:lnTo>
                      <a:pt x="299914" y="451272"/>
                    </a:lnTo>
                    <a:lnTo>
                      <a:pt x="528432" y="336103"/>
                    </a:lnTo>
                    <a:lnTo>
                      <a:pt x="599947" y="431289"/>
                    </a:lnTo>
                    <a:lnTo>
                      <a:pt x="299914" y="603687"/>
                    </a:lnTo>
                    <a:lnTo>
                      <a:pt x="0" y="431289"/>
                    </a:lnTo>
                    <a:close/>
                    <a:moveTo>
                      <a:pt x="175572" y="181494"/>
                    </a:moveTo>
                    <a:lnTo>
                      <a:pt x="299879" y="238829"/>
                    </a:lnTo>
                    <a:lnTo>
                      <a:pt x="424187" y="181494"/>
                    </a:lnTo>
                    <a:lnTo>
                      <a:pt x="507295" y="292263"/>
                    </a:lnTo>
                    <a:lnTo>
                      <a:pt x="299879" y="396648"/>
                    </a:lnTo>
                    <a:lnTo>
                      <a:pt x="92582" y="292263"/>
                    </a:lnTo>
                    <a:close/>
                    <a:moveTo>
                      <a:pt x="299903" y="0"/>
                    </a:moveTo>
                    <a:lnTo>
                      <a:pt x="403846" y="138571"/>
                    </a:lnTo>
                    <a:lnTo>
                      <a:pt x="299903" y="186575"/>
                    </a:lnTo>
                    <a:lnTo>
                      <a:pt x="195960" y="13857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字词揭秘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192581" y="2279114"/>
            <a:ext cx="48221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小明画四边形对称图形。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275932" y="3378244"/>
            <a:ext cx="48221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同学们对小明称赞不已。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1241652" y="3414531"/>
            <a:ext cx="569912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称</a:t>
            </a:r>
          </a:p>
        </p:txBody>
      </p:sp>
      <p:grpSp>
        <p:nvGrpSpPr>
          <p:cNvPr id="7" name="组合 20"/>
          <p:cNvGrpSpPr/>
          <p:nvPr/>
        </p:nvGrpSpPr>
        <p:grpSpPr>
          <a:xfrm>
            <a:off x="1803797" y="2368955"/>
            <a:ext cx="3553121" cy="2554546"/>
            <a:chOff x="2196323" y="2951849"/>
            <a:chExt cx="3095200" cy="1499911"/>
          </a:xfrm>
        </p:grpSpPr>
        <p:sp>
          <p:nvSpPr>
            <p:cNvPr id="8" name="左大括号 7"/>
            <p:cNvSpPr/>
            <p:nvPr/>
          </p:nvSpPr>
          <p:spPr>
            <a:xfrm>
              <a:off x="2196323" y="3111361"/>
              <a:ext cx="232328" cy="1251633"/>
            </a:xfrm>
            <a:prstGeom prst="lef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" name="TextBox 22"/>
            <p:cNvSpPr txBox="1"/>
            <p:nvPr/>
          </p:nvSpPr>
          <p:spPr>
            <a:xfrm>
              <a:off x="2464635" y="2951849"/>
              <a:ext cx="2826888" cy="14999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+mn-ea"/>
                  <a:sym typeface="+mn-lt"/>
                </a:rPr>
                <a:t>chèn</a:t>
              </a: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（对称）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+mn-ea"/>
                  <a:sym typeface="+mn-lt"/>
                </a:rPr>
                <a:t>chēng</a:t>
              </a: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+mn-ea"/>
                  <a:sym typeface="+mn-lt"/>
                </a:rPr>
                <a:t>（称赞）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+mn-ea"/>
                <a:sym typeface="+mn-lt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+mn-ea"/>
                  <a:sym typeface="+mn-lt"/>
                </a:rPr>
                <a:t>chèng</a:t>
              </a: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+mn-ea"/>
                  <a:sym typeface="+mn-lt"/>
                </a:rPr>
                <a:t>（称杆）</a:t>
              </a: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5354242" y="4277782"/>
            <a:ext cx="3557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称砣离不开称杆。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字词揭秘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989343" y="2221249"/>
            <a:ext cx="39789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我们要禁受住诱惑。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983897" y="4380913"/>
            <a:ext cx="39789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火车上禁止吃零食。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1357766" y="3254874"/>
            <a:ext cx="569912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禁</a:t>
            </a:r>
          </a:p>
        </p:txBody>
      </p:sp>
      <p:grpSp>
        <p:nvGrpSpPr>
          <p:cNvPr id="7" name="组合 20"/>
          <p:cNvGrpSpPr/>
          <p:nvPr/>
        </p:nvGrpSpPr>
        <p:grpSpPr>
          <a:xfrm>
            <a:off x="1927678" y="2023925"/>
            <a:ext cx="3511549" cy="3046096"/>
            <a:chOff x="2196323" y="2842914"/>
            <a:chExt cx="3058986" cy="1788527"/>
          </a:xfrm>
        </p:grpSpPr>
        <p:sp>
          <p:nvSpPr>
            <p:cNvPr id="8" name="左大括号 7"/>
            <p:cNvSpPr/>
            <p:nvPr/>
          </p:nvSpPr>
          <p:spPr>
            <a:xfrm>
              <a:off x="2196323" y="3111361"/>
              <a:ext cx="232328" cy="1251633"/>
            </a:xfrm>
            <a:prstGeom prst="lef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" name="TextBox 22"/>
            <p:cNvSpPr txBox="1"/>
            <p:nvPr/>
          </p:nvSpPr>
          <p:spPr>
            <a:xfrm>
              <a:off x="2428421" y="2842914"/>
              <a:ext cx="2826888" cy="17885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+mn-ea"/>
                  <a:sym typeface="+mn-lt"/>
                </a:rPr>
                <a:t>jīn</a:t>
              </a: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+mn-ea"/>
                  <a:sym typeface="+mn-lt"/>
                </a:rPr>
                <a:t>（</a:t>
              </a: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禁受</a:t>
              </a: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+mn-ea"/>
                  <a:sym typeface="+mn-lt"/>
                </a:rPr>
                <a:t>）</a:t>
              </a:r>
            </a:p>
            <a:p>
              <a:pPr marL="0" marR="0" lvl="0" indent="0" algn="l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+mn-ea"/>
                  <a:sym typeface="+mn-lt"/>
                </a:rPr>
                <a:t>jìn</a:t>
              </a: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+mn-ea"/>
                  <a:sym typeface="+mn-lt"/>
                </a:rPr>
                <a:t>（</a:t>
              </a: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禁止</a:t>
              </a: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+mn-ea"/>
                  <a:sym typeface="+mn-lt"/>
                </a:rPr>
                <a:t>）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字词揭秘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858715" y="2206736"/>
            <a:ext cx="48221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小妹妹在妈妈怀里撒娇。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991455" y="4315244"/>
            <a:ext cx="5665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春天，农民波波在地里撒种。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1227138" y="3240361"/>
            <a:ext cx="569912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撒</a:t>
            </a:r>
          </a:p>
        </p:txBody>
      </p:sp>
      <p:grpSp>
        <p:nvGrpSpPr>
          <p:cNvPr id="13" name="组合 20"/>
          <p:cNvGrpSpPr/>
          <p:nvPr/>
        </p:nvGrpSpPr>
        <p:grpSpPr>
          <a:xfrm>
            <a:off x="1797050" y="2009412"/>
            <a:ext cx="3511549" cy="3046096"/>
            <a:chOff x="2196323" y="2842914"/>
            <a:chExt cx="3058986" cy="1788527"/>
          </a:xfrm>
        </p:grpSpPr>
        <p:sp>
          <p:nvSpPr>
            <p:cNvPr id="14" name="左大括号 13"/>
            <p:cNvSpPr/>
            <p:nvPr/>
          </p:nvSpPr>
          <p:spPr>
            <a:xfrm>
              <a:off x="2196323" y="3111361"/>
              <a:ext cx="232328" cy="1251633"/>
            </a:xfrm>
            <a:prstGeom prst="lef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TextBox 22"/>
            <p:cNvSpPr txBox="1"/>
            <p:nvPr/>
          </p:nvSpPr>
          <p:spPr>
            <a:xfrm>
              <a:off x="2428421" y="2842914"/>
              <a:ext cx="2826888" cy="17885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+mn-ea"/>
                  <a:sym typeface="+mn-lt"/>
                </a:rPr>
                <a:t>sā</a:t>
              </a: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+mn-ea"/>
                  <a:sym typeface="+mn-lt"/>
                </a:rPr>
                <a:t>（</a:t>
              </a: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撒娇</a:t>
              </a: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+mn-ea"/>
                  <a:sym typeface="+mn-lt"/>
                </a:rPr>
                <a:t>）</a:t>
              </a:r>
            </a:p>
            <a:p>
              <a:pPr marL="0" marR="0" lvl="0" indent="0" algn="l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+mn-ea"/>
                  <a:sym typeface="+mn-lt"/>
                </a:rPr>
                <a:t>sǎ</a:t>
              </a: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+mn-ea"/>
                  <a:sym typeface="+mn-lt"/>
                </a:rPr>
                <a:t>（</a:t>
              </a: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撒种</a:t>
              </a: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+mn-ea"/>
                  <a:sym typeface="+mn-lt"/>
                </a:rPr>
                <a:t>）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字词揭秘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322672" y="2331014"/>
            <a:ext cx="5243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受伤的小狗挣扎着站起来。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1227138" y="3429045"/>
            <a:ext cx="569912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挣</a:t>
            </a:r>
          </a:p>
        </p:txBody>
      </p:sp>
      <p:grpSp>
        <p:nvGrpSpPr>
          <p:cNvPr id="6" name="组合 20"/>
          <p:cNvGrpSpPr/>
          <p:nvPr/>
        </p:nvGrpSpPr>
        <p:grpSpPr>
          <a:xfrm>
            <a:off x="2127407" y="2198936"/>
            <a:ext cx="3565415" cy="3046096"/>
            <a:chOff x="2196323" y="2837074"/>
            <a:chExt cx="3105911" cy="1788527"/>
          </a:xfrm>
        </p:grpSpPr>
        <p:sp>
          <p:nvSpPr>
            <p:cNvPr id="7" name="左大括号 6"/>
            <p:cNvSpPr/>
            <p:nvPr/>
          </p:nvSpPr>
          <p:spPr>
            <a:xfrm>
              <a:off x="2196323" y="3111361"/>
              <a:ext cx="232328" cy="1251633"/>
            </a:xfrm>
            <a:prstGeom prst="lef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" name="TextBox 22"/>
            <p:cNvSpPr txBox="1"/>
            <p:nvPr/>
          </p:nvSpPr>
          <p:spPr>
            <a:xfrm>
              <a:off x="2475346" y="2837074"/>
              <a:ext cx="2826888" cy="17885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+mn-ea"/>
                  <a:sym typeface="+mn-lt"/>
                </a:rPr>
                <a:t>zhēng</a:t>
              </a: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+mn-ea"/>
                  <a:sym typeface="+mn-lt"/>
                </a:rPr>
                <a:t>（</a:t>
              </a: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挣扎</a:t>
              </a: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+mn-ea"/>
                  <a:sym typeface="+mn-lt"/>
                </a:rPr>
                <a:t>）</a:t>
              </a:r>
            </a:p>
            <a:p>
              <a:pPr marL="0" marR="0" lvl="0" indent="0" algn="l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+mn-ea"/>
                  <a:sym typeface="+mn-lt"/>
                </a:rPr>
                <a:t>zhèng</a:t>
              </a: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+mn-ea"/>
                  <a:sym typeface="+mn-lt"/>
                </a:rPr>
                <a:t>（</a:t>
              </a: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挣脱</a:t>
              </a: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+mn-ea"/>
                  <a:sym typeface="+mn-lt"/>
                </a:rPr>
                <a:t>）</a:t>
              </a: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5297127" y="4517364"/>
            <a:ext cx="5665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小马挣脱了缰绳，跑向老马。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字词揭秘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989942" y="2009878"/>
            <a:ext cx="7651378" cy="1419122"/>
          </a:xfrm>
          <a:prstGeom prst="hexagon">
            <a:avLst/>
          </a:prstGeom>
          <a:noFill/>
          <a:ln w="63500">
            <a:solidFill>
              <a:srgbClr val="FFC00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【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 匀称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】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：均匀。 　　　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造句：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小强的字写得很匀称。  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85882" y="4172053"/>
            <a:ext cx="7092950" cy="1419122"/>
          </a:xfrm>
          <a:prstGeom prst="hexagon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【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抱怨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】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：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心中不满，数说别人的不对。 　　　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造句：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大家都在抱怨这场突降的暴雨。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字词揭秘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310340" y="1907903"/>
            <a:ext cx="9109227" cy="1408070"/>
          </a:xfrm>
          <a:prstGeom prst="hexagon">
            <a:avLst/>
          </a:prstGeom>
          <a:noFill/>
          <a:ln w="63500">
            <a:solidFill>
              <a:srgbClr val="FFC00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【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没精打采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】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：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形容不高兴，不振作。 　　　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造句：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几个月没有下雨了，田里的禾苗都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没精打采的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34422" y="4070078"/>
            <a:ext cx="9852025" cy="1398510"/>
          </a:xfrm>
          <a:prstGeom prst="hexagon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【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灰心丧气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】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：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意志消沉，情绪低落。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造句：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篮球赛我们输了，老师让我们不要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灰心丧气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字词揭秘</a:t>
            </a:r>
          </a:p>
        </p:txBody>
      </p:sp>
      <p:graphicFrame>
        <p:nvGraphicFramePr>
          <p:cNvPr id="6" name="Group 47"/>
          <p:cNvGraphicFramePr>
            <a:graphicFrameLocks noGrp="1"/>
          </p:cNvGraphicFramePr>
          <p:nvPr/>
        </p:nvGraphicFramePr>
        <p:xfrm>
          <a:off x="1346042" y="2072097"/>
          <a:ext cx="900113" cy="900113"/>
        </p:xfrm>
        <a:graphic>
          <a:graphicData uri="http://schemas.openxmlformats.org/drawingml/2006/table">
            <a:tbl>
              <a:tblPr/>
              <a:tblGrid>
                <a:gridCol w="446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94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Group 47"/>
          <p:cNvGraphicFramePr>
            <a:graphicFrameLocks noGrp="1"/>
          </p:cNvGraphicFramePr>
          <p:nvPr/>
        </p:nvGraphicFramePr>
        <p:xfrm>
          <a:off x="2511228" y="2057631"/>
          <a:ext cx="900113" cy="900113"/>
        </p:xfrm>
        <a:graphic>
          <a:graphicData uri="http://schemas.openxmlformats.org/drawingml/2006/table">
            <a:tbl>
              <a:tblPr/>
              <a:tblGrid>
                <a:gridCol w="446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94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Group 47"/>
          <p:cNvGraphicFramePr>
            <a:graphicFrameLocks noGrp="1"/>
          </p:cNvGraphicFramePr>
          <p:nvPr/>
        </p:nvGraphicFramePr>
        <p:xfrm>
          <a:off x="3628828" y="2057631"/>
          <a:ext cx="900113" cy="900113"/>
        </p:xfrm>
        <a:graphic>
          <a:graphicData uri="http://schemas.openxmlformats.org/drawingml/2006/table">
            <a:tbl>
              <a:tblPr/>
              <a:tblGrid>
                <a:gridCol w="446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94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Group 47"/>
          <p:cNvGraphicFramePr>
            <a:graphicFrameLocks noGrp="1"/>
          </p:cNvGraphicFramePr>
          <p:nvPr/>
        </p:nvGraphicFramePr>
        <p:xfrm>
          <a:off x="4733728" y="2057631"/>
          <a:ext cx="900113" cy="900113"/>
        </p:xfrm>
        <a:graphic>
          <a:graphicData uri="http://schemas.openxmlformats.org/drawingml/2006/table">
            <a:tbl>
              <a:tblPr/>
              <a:tblGrid>
                <a:gridCol w="446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94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Group 47"/>
          <p:cNvGraphicFramePr>
            <a:graphicFrameLocks noGrp="1"/>
          </p:cNvGraphicFramePr>
          <p:nvPr/>
        </p:nvGraphicFramePr>
        <p:xfrm>
          <a:off x="5895778" y="2057631"/>
          <a:ext cx="900113" cy="900113"/>
        </p:xfrm>
        <a:graphic>
          <a:graphicData uri="http://schemas.openxmlformats.org/drawingml/2006/table">
            <a:tbl>
              <a:tblPr/>
              <a:tblGrid>
                <a:gridCol w="446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94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Group 47"/>
          <p:cNvGraphicFramePr>
            <a:graphicFrameLocks noGrp="1"/>
          </p:cNvGraphicFramePr>
          <p:nvPr/>
        </p:nvGraphicFramePr>
        <p:xfrm>
          <a:off x="1317428" y="3333981"/>
          <a:ext cx="898525" cy="900113"/>
        </p:xfrm>
        <a:graphic>
          <a:graphicData uri="http://schemas.openxmlformats.org/drawingml/2006/table">
            <a:tbl>
              <a:tblPr/>
              <a:tblGrid>
                <a:gridCol w="44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94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299" marR="91299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299" marR="91299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299" marR="91299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299" marR="91299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Group 47"/>
          <p:cNvGraphicFramePr>
            <a:graphicFrameLocks noGrp="1"/>
          </p:cNvGraphicFramePr>
          <p:nvPr/>
        </p:nvGraphicFramePr>
        <p:xfrm>
          <a:off x="2498517" y="3311084"/>
          <a:ext cx="898525" cy="900113"/>
        </p:xfrm>
        <a:graphic>
          <a:graphicData uri="http://schemas.openxmlformats.org/drawingml/2006/table">
            <a:tbl>
              <a:tblPr/>
              <a:tblGrid>
                <a:gridCol w="44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94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299" marR="91299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299" marR="91299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299" marR="91299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299" marR="91299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" name="Group 47"/>
          <p:cNvGraphicFramePr>
            <a:graphicFrameLocks noGrp="1"/>
          </p:cNvGraphicFramePr>
          <p:nvPr/>
        </p:nvGraphicFramePr>
        <p:xfrm>
          <a:off x="3619245" y="3317336"/>
          <a:ext cx="900112" cy="900113"/>
        </p:xfrm>
        <a:graphic>
          <a:graphicData uri="http://schemas.openxmlformats.org/drawingml/2006/table">
            <a:tbl>
              <a:tblPr/>
              <a:tblGrid>
                <a:gridCol w="446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94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" name="Group 47"/>
          <p:cNvGraphicFramePr>
            <a:graphicFrameLocks noGrp="1"/>
          </p:cNvGraphicFramePr>
          <p:nvPr/>
        </p:nvGraphicFramePr>
        <p:xfrm>
          <a:off x="4741560" y="3348785"/>
          <a:ext cx="900113" cy="900113"/>
        </p:xfrm>
        <a:graphic>
          <a:graphicData uri="http://schemas.openxmlformats.org/drawingml/2006/table">
            <a:tbl>
              <a:tblPr/>
              <a:tblGrid>
                <a:gridCol w="446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94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Group 47"/>
          <p:cNvGraphicFramePr>
            <a:graphicFrameLocks noGrp="1"/>
          </p:cNvGraphicFramePr>
          <p:nvPr/>
        </p:nvGraphicFramePr>
        <p:xfrm>
          <a:off x="5901545" y="3348785"/>
          <a:ext cx="900112" cy="900113"/>
        </p:xfrm>
        <a:graphic>
          <a:graphicData uri="http://schemas.openxmlformats.org/drawingml/2006/table">
            <a:tbl>
              <a:tblPr/>
              <a:tblGrid>
                <a:gridCol w="446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94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矩形 15">
            <a:hlinkClick r:id="rId2" action="ppaction://hlinksldjump"/>
          </p:cNvPr>
          <p:cNvSpPr/>
          <p:nvPr/>
        </p:nvSpPr>
        <p:spPr>
          <a:xfrm>
            <a:off x="1355553" y="2079110"/>
            <a:ext cx="8963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鹿</a:t>
            </a:r>
            <a:endParaRPr kumimoji="0" lang="zh-CN" altLang="en-US" sz="20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矩形 16">
            <a:hlinkClick r:id="" action="ppaction://noaction"/>
          </p:cNvPr>
          <p:cNvSpPr/>
          <p:nvPr/>
        </p:nvSpPr>
        <p:spPr>
          <a:xfrm>
            <a:off x="2511993" y="2062688"/>
            <a:ext cx="8963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塘</a:t>
            </a:r>
          </a:p>
        </p:txBody>
      </p:sp>
      <p:sp>
        <p:nvSpPr>
          <p:cNvPr id="18" name="矩形 17">
            <a:hlinkClick r:id="" action="ppaction://noaction"/>
          </p:cNvPr>
          <p:cNvSpPr/>
          <p:nvPr/>
        </p:nvSpPr>
        <p:spPr>
          <a:xfrm>
            <a:off x="3638988" y="2062688"/>
            <a:ext cx="8963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映</a:t>
            </a:r>
          </a:p>
        </p:txBody>
      </p:sp>
      <p:sp>
        <p:nvSpPr>
          <p:cNvPr id="19" name="矩形 18">
            <a:hlinkClick r:id="" action="ppaction://noaction"/>
          </p:cNvPr>
          <p:cNvSpPr/>
          <p:nvPr/>
        </p:nvSpPr>
        <p:spPr>
          <a:xfrm>
            <a:off x="4734336" y="2062688"/>
            <a:ext cx="8963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欣</a:t>
            </a:r>
          </a:p>
        </p:txBody>
      </p:sp>
      <p:sp>
        <p:nvSpPr>
          <p:cNvPr id="20" name="矩形 19">
            <a:hlinkClick r:id="" action="ppaction://noaction"/>
          </p:cNvPr>
          <p:cNvSpPr/>
          <p:nvPr/>
        </p:nvSpPr>
        <p:spPr>
          <a:xfrm>
            <a:off x="5906872" y="2062688"/>
            <a:ext cx="8963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赏</a:t>
            </a:r>
          </a:p>
        </p:txBody>
      </p:sp>
      <p:sp>
        <p:nvSpPr>
          <p:cNvPr id="21" name="矩形 20">
            <a:hlinkClick r:id="" action="ppaction://noaction"/>
          </p:cNvPr>
          <p:cNvSpPr/>
          <p:nvPr/>
        </p:nvSpPr>
        <p:spPr>
          <a:xfrm>
            <a:off x="1326505" y="3299475"/>
            <a:ext cx="8963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致</a:t>
            </a:r>
          </a:p>
        </p:txBody>
      </p:sp>
      <p:sp>
        <p:nvSpPr>
          <p:cNvPr id="22" name="矩形 21">
            <a:hlinkClick r:id="" action="ppaction://noaction"/>
          </p:cNvPr>
          <p:cNvSpPr/>
          <p:nvPr/>
        </p:nvSpPr>
        <p:spPr>
          <a:xfrm>
            <a:off x="2521099" y="3241056"/>
            <a:ext cx="8963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配</a:t>
            </a:r>
          </a:p>
        </p:txBody>
      </p:sp>
      <p:sp>
        <p:nvSpPr>
          <p:cNvPr id="23" name="矩形 22">
            <a:hlinkClick r:id="" action="ppaction://noaction"/>
          </p:cNvPr>
          <p:cNvSpPr/>
          <p:nvPr/>
        </p:nvSpPr>
        <p:spPr>
          <a:xfrm>
            <a:off x="3629116" y="3287867"/>
            <a:ext cx="8963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传</a:t>
            </a:r>
          </a:p>
        </p:txBody>
      </p:sp>
      <p:sp>
        <p:nvSpPr>
          <p:cNvPr id="24" name="矩形 23">
            <a:hlinkClick r:id="" action="ppaction://noaction"/>
          </p:cNvPr>
          <p:cNvSpPr/>
          <p:nvPr/>
        </p:nvSpPr>
        <p:spPr>
          <a:xfrm>
            <a:off x="4722222" y="3316342"/>
            <a:ext cx="8963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哎</a:t>
            </a:r>
          </a:p>
        </p:txBody>
      </p:sp>
      <p:sp>
        <p:nvSpPr>
          <p:cNvPr id="25" name="矩形 24">
            <a:hlinkClick r:id="" action="ppaction://noaction"/>
          </p:cNvPr>
          <p:cNvSpPr/>
          <p:nvPr/>
        </p:nvSpPr>
        <p:spPr>
          <a:xfrm>
            <a:off x="5919860" y="3310770"/>
            <a:ext cx="8963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狮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8764397" y="2202639"/>
            <a:ext cx="2424430" cy="890171"/>
          </a:xfrm>
          <a:prstGeom prst="cloudCallout">
            <a:avLst>
              <a:gd name="adj1" fmla="val 23826"/>
              <a:gd name="adj2" fmla="val 247312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cs typeface="+mn-ea"/>
                <a:sym typeface="+mn-lt"/>
              </a:rPr>
              <a:t>我会写</a:t>
            </a:r>
          </a:p>
        </p:txBody>
      </p:sp>
      <p:graphicFrame>
        <p:nvGraphicFramePr>
          <p:cNvPr id="27" name="Group 47"/>
          <p:cNvGraphicFramePr>
            <a:graphicFrameLocks noGrp="1"/>
          </p:cNvGraphicFramePr>
          <p:nvPr/>
        </p:nvGraphicFramePr>
        <p:xfrm>
          <a:off x="7155378" y="2057631"/>
          <a:ext cx="900113" cy="900113"/>
        </p:xfrm>
        <a:graphic>
          <a:graphicData uri="http://schemas.openxmlformats.org/drawingml/2006/table">
            <a:tbl>
              <a:tblPr/>
              <a:tblGrid>
                <a:gridCol w="446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94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8" name="图片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591" y="1977227"/>
            <a:ext cx="877900" cy="920576"/>
          </a:xfrm>
          <a:prstGeom prst="rect">
            <a:avLst/>
          </a:prstGeom>
        </p:spPr>
      </p:pic>
      <p:graphicFrame>
        <p:nvGraphicFramePr>
          <p:cNvPr id="29" name="Group 47"/>
          <p:cNvGraphicFramePr>
            <a:graphicFrameLocks noGrp="1"/>
          </p:cNvGraphicFramePr>
          <p:nvPr/>
        </p:nvGraphicFramePr>
        <p:xfrm>
          <a:off x="7180359" y="3341756"/>
          <a:ext cx="900113" cy="900113"/>
        </p:xfrm>
        <a:graphic>
          <a:graphicData uri="http://schemas.openxmlformats.org/drawingml/2006/table">
            <a:tbl>
              <a:tblPr/>
              <a:tblGrid>
                <a:gridCol w="446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94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0" name="矩形 29"/>
          <p:cNvSpPr/>
          <p:nvPr/>
        </p:nvSpPr>
        <p:spPr>
          <a:xfrm>
            <a:off x="7153365" y="3299475"/>
            <a:ext cx="8963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字词揭秘</a:t>
            </a:r>
          </a:p>
        </p:txBody>
      </p:sp>
      <p:sp>
        <p:nvSpPr>
          <p:cNvPr id="4" name="矩形 2"/>
          <p:cNvSpPr>
            <a:spLocks noChangeArrowheads="1"/>
          </p:cNvSpPr>
          <p:nvPr/>
        </p:nvSpPr>
        <p:spPr bwMode="auto">
          <a:xfrm>
            <a:off x="4298042" y="4441040"/>
            <a:ext cx="4290248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+mn-ea"/>
                <a:sym typeface="+mn-lt"/>
              </a:rPr>
              <a:t>书写指导：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“广”撇长伸，里面两竖短，末笔圆润，超出上部。</a:t>
            </a:r>
          </a:p>
        </p:txBody>
      </p:sp>
      <p:sp>
        <p:nvSpPr>
          <p:cNvPr id="5" name="TextBox 33"/>
          <p:cNvSpPr txBox="1">
            <a:spLocks noChangeArrowheads="1"/>
          </p:cNvSpPr>
          <p:nvPr/>
        </p:nvSpPr>
        <p:spPr bwMode="auto">
          <a:xfrm>
            <a:off x="4276271" y="2258904"/>
            <a:ext cx="2339975" cy="429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结构：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半包围</a:t>
            </a:r>
          </a:p>
        </p:txBody>
      </p:sp>
      <p:sp>
        <p:nvSpPr>
          <p:cNvPr id="6" name="TextBox 34"/>
          <p:cNvSpPr txBox="1">
            <a:spLocks noChangeArrowheads="1"/>
          </p:cNvSpPr>
          <p:nvPr/>
        </p:nvSpPr>
        <p:spPr bwMode="auto">
          <a:xfrm>
            <a:off x="4276270" y="3074879"/>
            <a:ext cx="3829447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组词：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小鹿    鹿角    梅花鹿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TextBox 35"/>
          <p:cNvSpPr txBox="1">
            <a:spLocks noChangeArrowheads="1"/>
          </p:cNvSpPr>
          <p:nvPr/>
        </p:nvSpPr>
        <p:spPr bwMode="auto">
          <a:xfrm>
            <a:off x="4276271" y="3506679"/>
            <a:ext cx="4167187" cy="76944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造句：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冰雪融化了，小鹿在溪水里照镜子。 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TextBox 36"/>
          <p:cNvSpPr txBox="1">
            <a:spLocks noChangeArrowheads="1"/>
          </p:cNvSpPr>
          <p:nvPr/>
        </p:nvSpPr>
        <p:spPr bwMode="auto">
          <a:xfrm>
            <a:off x="4276271" y="2643079"/>
            <a:ext cx="2905125" cy="4298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部首：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鹿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001099" y="2024588"/>
            <a:ext cx="6238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lù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Rectangle 31"/>
          <p:cNvSpPr>
            <a:spLocks noChangeArrowheads="1"/>
          </p:cNvSpPr>
          <p:nvPr/>
        </p:nvSpPr>
        <p:spPr bwMode="auto">
          <a:xfrm>
            <a:off x="1348152" y="3589124"/>
            <a:ext cx="3526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aphicFrame>
        <p:nvGraphicFramePr>
          <p:cNvPr id="11" name="Group 47"/>
          <p:cNvGraphicFramePr>
            <a:graphicFrameLocks noGrp="1"/>
          </p:cNvGraphicFramePr>
          <p:nvPr/>
        </p:nvGraphicFramePr>
        <p:xfrm>
          <a:off x="1136545" y="3030183"/>
          <a:ext cx="2313454" cy="2279650"/>
        </p:xfrm>
        <a:graphic>
          <a:graphicData uri="http://schemas.openxmlformats.org/drawingml/2006/table">
            <a:tbl>
              <a:tblPr/>
              <a:tblGrid>
                <a:gridCol w="1146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6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1182156" y="2777548"/>
            <a:ext cx="231345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鹿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292" y="1271140"/>
            <a:ext cx="2548631" cy="25486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/>
      <p:bldP spid="5" grpId="0" bldLvl="0" animBg="1"/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字词揭秘</a:t>
            </a:r>
          </a:p>
        </p:txBody>
      </p:sp>
      <p:sp>
        <p:nvSpPr>
          <p:cNvPr id="4" name="Rectangle 31"/>
          <p:cNvSpPr>
            <a:spLocks noChangeArrowheads="1"/>
          </p:cNvSpPr>
          <p:nvPr/>
        </p:nvSpPr>
        <p:spPr bwMode="auto">
          <a:xfrm>
            <a:off x="1155825" y="3549443"/>
            <a:ext cx="3526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矩形 2"/>
          <p:cNvSpPr>
            <a:spLocks noChangeArrowheads="1"/>
          </p:cNvSpPr>
          <p:nvPr/>
        </p:nvSpPr>
        <p:spPr bwMode="auto">
          <a:xfrm>
            <a:off x="4254500" y="4295897"/>
            <a:ext cx="3683000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+mn-ea"/>
                <a:sym typeface="+mn-lt"/>
              </a:rPr>
              <a:t>书写指导：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左窄右宽，“广”撇长，伸至“土”下。</a:t>
            </a:r>
          </a:p>
        </p:txBody>
      </p:sp>
      <p:sp>
        <p:nvSpPr>
          <p:cNvPr id="6" name="TextBox 33"/>
          <p:cNvSpPr txBox="1">
            <a:spLocks noChangeArrowheads="1"/>
          </p:cNvSpPr>
          <p:nvPr/>
        </p:nvSpPr>
        <p:spPr bwMode="auto">
          <a:xfrm>
            <a:off x="4232728" y="2113761"/>
            <a:ext cx="2339975" cy="429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结构：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左右</a:t>
            </a:r>
          </a:p>
        </p:txBody>
      </p:sp>
      <p:sp>
        <p:nvSpPr>
          <p:cNvPr id="7" name="TextBox 34"/>
          <p:cNvSpPr txBox="1">
            <a:spLocks noChangeArrowheads="1"/>
          </p:cNvSpPr>
          <p:nvPr/>
        </p:nvSpPr>
        <p:spPr bwMode="auto">
          <a:xfrm>
            <a:off x="4232728" y="2929736"/>
            <a:ext cx="3497262" cy="4298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组词：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水塘   鱼塘    荷塘</a:t>
            </a:r>
          </a:p>
        </p:txBody>
      </p:sp>
      <p:sp>
        <p:nvSpPr>
          <p:cNvPr id="8" name="TextBox 35"/>
          <p:cNvSpPr txBox="1">
            <a:spLocks noChangeArrowheads="1"/>
          </p:cNvSpPr>
          <p:nvPr/>
        </p:nvSpPr>
        <p:spPr bwMode="auto">
          <a:xfrm>
            <a:off x="4232728" y="3361536"/>
            <a:ext cx="4169150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造句：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着绿光的水塘，像一块明净的镜面。</a:t>
            </a:r>
          </a:p>
        </p:txBody>
      </p:sp>
      <p:sp>
        <p:nvSpPr>
          <p:cNvPr id="9" name="TextBox 36"/>
          <p:cNvSpPr txBox="1">
            <a:spLocks noChangeArrowheads="1"/>
          </p:cNvSpPr>
          <p:nvPr/>
        </p:nvSpPr>
        <p:spPr bwMode="auto">
          <a:xfrm>
            <a:off x="4232728" y="2497936"/>
            <a:ext cx="2905125" cy="4298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部首：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土</a:t>
            </a:r>
          </a:p>
        </p:txBody>
      </p:sp>
      <p:graphicFrame>
        <p:nvGraphicFramePr>
          <p:cNvPr id="10" name="Group 47"/>
          <p:cNvGraphicFramePr>
            <a:graphicFrameLocks noGrp="1"/>
          </p:cNvGraphicFramePr>
          <p:nvPr/>
        </p:nvGraphicFramePr>
        <p:xfrm>
          <a:off x="944218" y="2990502"/>
          <a:ext cx="2313454" cy="2279650"/>
        </p:xfrm>
        <a:graphic>
          <a:graphicData uri="http://schemas.openxmlformats.org/drawingml/2006/table">
            <a:tbl>
              <a:tblPr/>
              <a:tblGrid>
                <a:gridCol w="1146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6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989829" y="2737867"/>
            <a:ext cx="2313454" cy="2646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塘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731962" y="2014775"/>
            <a:ext cx="13976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táng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140" y="1252443"/>
            <a:ext cx="2501693" cy="2501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  <p:bldP spid="6" grpId="0" bldLvl="0" animBg="1"/>
      <p:bldP spid="7" grpId="0"/>
      <p:bldP spid="8" grpId="0"/>
      <p:bldP spid="9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字词揭秘</a:t>
            </a:r>
          </a:p>
        </p:txBody>
      </p:sp>
      <p:sp>
        <p:nvSpPr>
          <p:cNvPr id="4" name="Rectangle 31"/>
          <p:cNvSpPr>
            <a:spLocks noChangeArrowheads="1"/>
          </p:cNvSpPr>
          <p:nvPr/>
        </p:nvSpPr>
        <p:spPr bwMode="auto">
          <a:xfrm>
            <a:off x="1155825" y="3549443"/>
            <a:ext cx="3526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矩形 2"/>
          <p:cNvSpPr>
            <a:spLocks noChangeArrowheads="1"/>
          </p:cNvSpPr>
          <p:nvPr/>
        </p:nvSpPr>
        <p:spPr bwMode="auto">
          <a:xfrm>
            <a:off x="4254499" y="4295897"/>
            <a:ext cx="4399171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+mn-ea"/>
                <a:sym typeface="+mn-lt"/>
              </a:rPr>
              <a:t>书写指导：左窄右宽，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“日”横间距均匀；“央”撇捺舒展。</a:t>
            </a:r>
          </a:p>
        </p:txBody>
      </p:sp>
      <p:sp>
        <p:nvSpPr>
          <p:cNvPr id="6" name="TextBox 33"/>
          <p:cNvSpPr txBox="1">
            <a:spLocks noChangeArrowheads="1"/>
          </p:cNvSpPr>
          <p:nvPr/>
        </p:nvSpPr>
        <p:spPr bwMode="auto">
          <a:xfrm>
            <a:off x="4232728" y="2113761"/>
            <a:ext cx="2339975" cy="429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结构：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左右</a:t>
            </a:r>
          </a:p>
        </p:txBody>
      </p:sp>
      <p:sp>
        <p:nvSpPr>
          <p:cNvPr id="7" name="TextBox 34"/>
          <p:cNvSpPr txBox="1">
            <a:spLocks noChangeArrowheads="1"/>
          </p:cNvSpPr>
          <p:nvPr/>
        </p:nvSpPr>
        <p:spPr bwMode="auto">
          <a:xfrm>
            <a:off x="4232728" y="2929736"/>
            <a:ext cx="3497262" cy="4298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组词：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映照     反映    放映</a:t>
            </a:r>
          </a:p>
        </p:txBody>
      </p:sp>
      <p:sp>
        <p:nvSpPr>
          <p:cNvPr id="8" name="TextBox 35"/>
          <p:cNvSpPr txBox="1">
            <a:spLocks noChangeArrowheads="1"/>
          </p:cNvSpPr>
          <p:nvPr/>
        </p:nvSpPr>
        <p:spPr bwMode="auto">
          <a:xfrm>
            <a:off x="4232728" y="3361536"/>
            <a:ext cx="4167187" cy="76944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造句：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电影院正放映动画片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《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齐天大圣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》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。 </a:t>
            </a:r>
          </a:p>
        </p:txBody>
      </p:sp>
      <p:sp>
        <p:nvSpPr>
          <p:cNvPr id="9" name="TextBox 36"/>
          <p:cNvSpPr txBox="1">
            <a:spLocks noChangeArrowheads="1"/>
          </p:cNvSpPr>
          <p:nvPr/>
        </p:nvSpPr>
        <p:spPr bwMode="auto">
          <a:xfrm>
            <a:off x="4232728" y="2497936"/>
            <a:ext cx="2905125" cy="4298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部首：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日</a:t>
            </a:r>
          </a:p>
        </p:txBody>
      </p:sp>
      <p:graphicFrame>
        <p:nvGraphicFramePr>
          <p:cNvPr id="10" name="Group 47"/>
          <p:cNvGraphicFramePr>
            <a:graphicFrameLocks noGrp="1"/>
          </p:cNvGraphicFramePr>
          <p:nvPr/>
        </p:nvGraphicFramePr>
        <p:xfrm>
          <a:off x="944218" y="2990502"/>
          <a:ext cx="2313454" cy="2279650"/>
        </p:xfrm>
        <a:graphic>
          <a:graphicData uri="http://schemas.openxmlformats.org/drawingml/2006/table">
            <a:tbl>
              <a:tblPr/>
              <a:tblGrid>
                <a:gridCol w="1146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6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989829" y="2737867"/>
            <a:ext cx="2313454" cy="2646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映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506797" y="1879445"/>
            <a:ext cx="12955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yìng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514" y="1255708"/>
            <a:ext cx="2352386" cy="23523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  <p:bldP spid="6" grpId="0" bldLvl="0" animBg="1"/>
      <p:bldP spid="7" grpId="0"/>
      <p:bldP spid="8" grpId="0"/>
      <p:bldP spid="9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9" t="11563" r="5740" b="4091"/>
          <a:stretch>
            <a:fillRect/>
          </a:stretch>
        </p:blipFill>
        <p:spPr>
          <a:xfrm>
            <a:off x="4775200" y="928914"/>
            <a:ext cx="8186057" cy="5929086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607185" y="1297801"/>
            <a:ext cx="3168015" cy="912495"/>
            <a:chOff x="360" y="260"/>
            <a:chExt cx="4989" cy="1437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 cstate="email">
              <a:grayscl/>
            </a:blip>
            <a:srcRect/>
            <a:stretch>
              <a:fillRect/>
            </a:stretch>
          </p:blipFill>
          <p:spPr>
            <a:xfrm>
              <a:off x="360" y="260"/>
              <a:ext cx="1437" cy="1437"/>
            </a:xfrm>
            <a:prstGeom prst="ellipse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983" y="663"/>
              <a:ext cx="191" cy="6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sz="2000" b="1" dirty="0">
                  <a:cs typeface="+mn-ea"/>
                  <a:sym typeface="+mn-lt"/>
                </a:rPr>
                <a:t>壹</a:t>
              </a: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797" y="604"/>
              <a:ext cx="3552" cy="8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dist"/>
              <a:r>
                <a:rPr lang="zh-CN" altLang="en-US" sz="2800" b="1" dirty="0">
                  <a:cs typeface="+mn-ea"/>
                  <a:sym typeface="+mn-lt"/>
                </a:rPr>
                <a:t>课前导读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607185" y="2251391"/>
            <a:ext cx="3168015" cy="912495"/>
            <a:chOff x="360" y="260"/>
            <a:chExt cx="4989" cy="1437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 cstate="email">
              <a:grayscl/>
            </a:blip>
            <a:srcRect/>
            <a:stretch>
              <a:fillRect/>
            </a:stretch>
          </p:blipFill>
          <p:spPr>
            <a:xfrm>
              <a:off x="360" y="260"/>
              <a:ext cx="1437" cy="1437"/>
            </a:xfrm>
            <a:prstGeom prst="ellipse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983" y="663"/>
              <a:ext cx="191" cy="6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sz="2000" b="1" dirty="0">
                  <a:cs typeface="+mn-ea"/>
                  <a:sym typeface="+mn-lt"/>
                </a:rPr>
                <a:t>贰</a:t>
              </a: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797" y="585"/>
              <a:ext cx="3552" cy="8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dist"/>
              <a:r>
                <a:rPr lang="zh-CN" altLang="en-US" sz="2800" b="1" dirty="0">
                  <a:cs typeface="+mn-ea"/>
                  <a:sym typeface="+mn-lt"/>
                </a:rPr>
                <a:t>字词揭秘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607185" y="3204981"/>
            <a:ext cx="3168015" cy="912495"/>
            <a:chOff x="360" y="260"/>
            <a:chExt cx="4989" cy="1437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3" cstate="email">
              <a:grayscl/>
            </a:blip>
            <a:srcRect/>
            <a:stretch>
              <a:fillRect/>
            </a:stretch>
          </p:blipFill>
          <p:spPr>
            <a:xfrm>
              <a:off x="360" y="260"/>
              <a:ext cx="1437" cy="1437"/>
            </a:xfrm>
            <a:prstGeom prst="ellipse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983" y="663"/>
              <a:ext cx="191" cy="6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sz="2000" b="1" dirty="0">
                  <a:cs typeface="+mn-ea"/>
                  <a:sym typeface="+mn-lt"/>
                </a:rPr>
                <a:t>叁</a:t>
              </a: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797" y="585"/>
              <a:ext cx="3552" cy="8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dist"/>
              <a:r>
                <a:rPr lang="zh-CN" altLang="en-US" sz="2800" b="1" dirty="0">
                  <a:cs typeface="+mn-ea"/>
                  <a:sym typeface="+mn-lt"/>
                </a:rPr>
                <a:t>课文讲解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1607185" y="4158571"/>
            <a:ext cx="3168015" cy="912495"/>
            <a:chOff x="360" y="260"/>
            <a:chExt cx="4989" cy="1437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3" cstate="email">
              <a:grayscl/>
            </a:blip>
            <a:srcRect/>
            <a:stretch>
              <a:fillRect/>
            </a:stretch>
          </p:blipFill>
          <p:spPr>
            <a:xfrm>
              <a:off x="360" y="260"/>
              <a:ext cx="1437" cy="1437"/>
            </a:xfrm>
            <a:prstGeom prst="ellipse">
              <a:avLst/>
            </a:prstGeom>
          </p:spPr>
        </p:pic>
        <p:sp>
          <p:nvSpPr>
            <p:cNvPr id="37" name="文本框 36"/>
            <p:cNvSpPr txBox="1"/>
            <p:nvPr/>
          </p:nvSpPr>
          <p:spPr>
            <a:xfrm>
              <a:off x="983" y="663"/>
              <a:ext cx="191" cy="6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sz="2000" b="1" dirty="0">
                  <a:cs typeface="+mn-ea"/>
                  <a:sym typeface="+mn-lt"/>
                </a:rPr>
                <a:t>肆</a:t>
              </a: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1797" y="585"/>
              <a:ext cx="3552" cy="8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dist"/>
              <a:r>
                <a:rPr lang="zh-CN" altLang="en-US" sz="2800" b="1" dirty="0">
                  <a:cs typeface="+mn-ea"/>
                  <a:sym typeface="+mn-lt"/>
                </a:rPr>
                <a:t>课堂小结</a:t>
              </a: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607185" y="5112162"/>
            <a:ext cx="3168015" cy="912495"/>
            <a:chOff x="360" y="260"/>
            <a:chExt cx="4989" cy="1437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3" cstate="email">
              <a:grayscl/>
            </a:blip>
            <a:srcRect/>
            <a:stretch>
              <a:fillRect/>
            </a:stretch>
          </p:blipFill>
          <p:spPr>
            <a:xfrm>
              <a:off x="360" y="260"/>
              <a:ext cx="1437" cy="1437"/>
            </a:xfrm>
            <a:prstGeom prst="ellipse">
              <a:avLst/>
            </a:prstGeom>
          </p:spPr>
        </p:pic>
        <p:sp>
          <p:nvSpPr>
            <p:cNvPr id="41" name="文本框 40"/>
            <p:cNvSpPr txBox="1"/>
            <p:nvPr/>
          </p:nvSpPr>
          <p:spPr>
            <a:xfrm>
              <a:off x="983" y="663"/>
              <a:ext cx="191" cy="6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sz="2000" b="1" dirty="0">
                  <a:cs typeface="+mn-ea"/>
                  <a:sym typeface="+mn-lt"/>
                </a:rPr>
                <a:t>伍</a:t>
              </a: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1797" y="585"/>
              <a:ext cx="3552" cy="8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dist"/>
              <a:r>
                <a:rPr lang="zh-CN" altLang="en-US" sz="2800" b="1" dirty="0">
                  <a:cs typeface="+mn-ea"/>
                  <a:sym typeface="+mn-lt"/>
                </a:rPr>
                <a:t>课堂练习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字词揭秘</a:t>
            </a:r>
          </a:p>
        </p:txBody>
      </p:sp>
      <p:sp>
        <p:nvSpPr>
          <p:cNvPr id="4" name="Rectangle 31"/>
          <p:cNvSpPr>
            <a:spLocks noChangeArrowheads="1"/>
          </p:cNvSpPr>
          <p:nvPr/>
        </p:nvSpPr>
        <p:spPr bwMode="auto">
          <a:xfrm>
            <a:off x="1155825" y="3549443"/>
            <a:ext cx="3526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矩形 2"/>
          <p:cNvSpPr>
            <a:spLocks noChangeArrowheads="1"/>
          </p:cNvSpPr>
          <p:nvPr/>
        </p:nvSpPr>
        <p:spPr bwMode="auto">
          <a:xfrm>
            <a:off x="4034178" y="4537657"/>
            <a:ext cx="4145415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+mn-ea"/>
                <a:sym typeface="+mn-lt"/>
              </a:rPr>
              <a:t>书写指导：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左右紧凑。右部末两笔撇缩捺展。</a:t>
            </a:r>
          </a:p>
        </p:txBody>
      </p:sp>
      <p:sp>
        <p:nvSpPr>
          <p:cNvPr id="6" name="TextBox 33"/>
          <p:cNvSpPr txBox="1">
            <a:spLocks noChangeArrowheads="1"/>
          </p:cNvSpPr>
          <p:nvPr/>
        </p:nvSpPr>
        <p:spPr bwMode="auto">
          <a:xfrm>
            <a:off x="4012407" y="2355521"/>
            <a:ext cx="2339975" cy="429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结构：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左右</a:t>
            </a:r>
          </a:p>
        </p:txBody>
      </p:sp>
      <p:sp>
        <p:nvSpPr>
          <p:cNvPr id="7" name="TextBox 34"/>
          <p:cNvSpPr txBox="1">
            <a:spLocks noChangeArrowheads="1"/>
          </p:cNvSpPr>
          <p:nvPr/>
        </p:nvSpPr>
        <p:spPr bwMode="auto">
          <a:xfrm>
            <a:off x="4012406" y="3171496"/>
            <a:ext cx="4070697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组词：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欣赏    欣喜    欣慰</a:t>
            </a:r>
          </a:p>
        </p:txBody>
      </p:sp>
      <p:sp>
        <p:nvSpPr>
          <p:cNvPr id="8" name="TextBox 35"/>
          <p:cNvSpPr txBox="1">
            <a:spLocks noChangeArrowheads="1"/>
          </p:cNvSpPr>
          <p:nvPr/>
        </p:nvSpPr>
        <p:spPr bwMode="auto">
          <a:xfrm>
            <a:off x="4012407" y="3603296"/>
            <a:ext cx="4167187" cy="76944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造句：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王阿姨正在欣赏池塘里的荷花。 </a:t>
            </a:r>
          </a:p>
        </p:txBody>
      </p:sp>
      <p:sp>
        <p:nvSpPr>
          <p:cNvPr id="9" name="TextBox 36"/>
          <p:cNvSpPr txBox="1">
            <a:spLocks noChangeArrowheads="1"/>
          </p:cNvSpPr>
          <p:nvPr/>
        </p:nvSpPr>
        <p:spPr bwMode="auto">
          <a:xfrm>
            <a:off x="4012407" y="2739696"/>
            <a:ext cx="2905125" cy="4298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部首：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欠</a:t>
            </a:r>
          </a:p>
        </p:txBody>
      </p:sp>
      <p:graphicFrame>
        <p:nvGraphicFramePr>
          <p:cNvPr id="10" name="Group 47"/>
          <p:cNvGraphicFramePr>
            <a:graphicFrameLocks noGrp="1"/>
          </p:cNvGraphicFramePr>
          <p:nvPr/>
        </p:nvGraphicFramePr>
        <p:xfrm>
          <a:off x="944218" y="2990502"/>
          <a:ext cx="2494722" cy="2279650"/>
        </p:xfrm>
        <a:graphic>
          <a:graphicData uri="http://schemas.openxmlformats.org/drawingml/2006/table">
            <a:tbl>
              <a:tblPr/>
              <a:tblGrid>
                <a:gridCol w="1236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989829" y="2737867"/>
            <a:ext cx="231345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欣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506797" y="1879445"/>
            <a:ext cx="9653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xīn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110" y="1197943"/>
            <a:ext cx="2390626" cy="23906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  <p:bldP spid="6" grpId="0" bldLvl="0" animBg="1"/>
      <p:bldP spid="7" grpId="0"/>
      <p:bldP spid="8" grpId="0"/>
      <p:bldP spid="9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字词揭秘</a:t>
            </a:r>
          </a:p>
        </p:txBody>
      </p:sp>
      <p:sp>
        <p:nvSpPr>
          <p:cNvPr id="14" name="矩形 2"/>
          <p:cNvSpPr>
            <a:spLocks noChangeArrowheads="1"/>
          </p:cNvSpPr>
          <p:nvPr/>
        </p:nvSpPr>
        <p:spPr bwMode="auto">
          <a:xfrm>
            <a:off x="3967463" y="4614994"/>
            <a:ext cx="5454833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+mn-ea"/>
                <a:sym typeface="+mn-lt"/>
              </a:rPr>
              <a:t>书写指导：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“⺌”不宜过大，“冖”要盖住下部，“口”要扁。</a:t>
            </a:r>
          </a:p>
        </p:txBody>
      </p:sp>
      <p:sp>
        <p:nvSpPr>
          <p:cNvPr id="15" name="TextBox 33"/>
          <p:cNvSpPr txBox="1">
            <a:spLocks noChangeArrowheads="1"/>
          </p:cNvSpPr>
          <p:nvPr/>
        </p:nvSpPr>
        <p:spPr bwMode="auto">
          <a:xfrm>
            <a:off x="3983271" y="2511568"/>
            <a:ext cx="2339975" cy="429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结构：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上下</a:t>
            </a:r>
          </a:p>
        </p:txBody>
      </p:sp>
      <p:sp>
        <p:nvSpPr>
          <p:cNvPr id="16" name="TextBox 34"/>
          <p:cNvSpPr txBox="1">
            <a:spLocks noChangeArrowheads="1"/>
          </p:cNvSpPr>
          <p:nvPr/>
        </p:nvSpPr>
        <p:spPr bwMode="auto">
          <a:xfrm>
            <a:off x="3983271" y="3327543"/>
            <a:ext cx="3497262" cy="4298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组词：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欣赏    赏识    观赏</a:t>
            </a:r>
          </a:p>
        </p:txBody>
      </p:sp>
      <p:sp>
        <p:nvSpPr>
          <p:cNvPr id="17" name="TextBox 35"/>
          <p:cNvSpPr txBox="1">
            <a:spLocks noChangeArrowheads="1"/>
          </p:cNvSpPr>
          <p:nvPr/>
        </p:nvSpPr>
        <p:spPr bwMode="auto">
          <a:xfrm>
            <a:off x="3967463" y="3745606"/>
            <a:ext cx="4167187" cy="430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造句：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这种鱼是供人观赏的。 </a:t>
            </a:r>
          </a:p>
        </p:txBody>
      </p:sp>
      <p:sp>
        <p:nvSpPr>
          <p:cNvPr id="18" name="TextBox 36"/>
          <p:cNvSpPr txBox="1">
            <a:spLocks noChangeArrowheads="1"/>
          </p:cNvSpPr>
          <p:nvPr/>
        </p:nvSpPr>
        <p:spPr bwMode="auto">
          <a:xfrm>
            <a:off x="3983271" y="2895743"/>
            <a:ext cx="2905125" cy="4298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部首：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贝</a:t>
            </a:r>
          </a:p>
        </p:txBody>
      </p:sp>
      <p:sp>
        <p:nvSpPr>
          <p:cNvPr id="19" name="Rectangle 31"/>
          <p:cNvSpPr>
            <a:spLocks noChangeArrowheads="1"/>
          </p:cNvSpPr>
          <p:nvPr/>
        </p:nvSpPr>
        <p:spPr bwMode="auto">
          <a:xfrm>
            <a:off x="1155825" y="3549443"/>
            <a:ext cx="3526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aphicFrame>
        <p:nvGraphicFramePr>
          <p:cNvPr id="20" name="Group 47"/>
          <p:cNvGraphicFramePr>
            <a:graphicFrameLocks noGrp="1"/>
          </p:cNvGraphicFramePr>
          <p:nvPr/>
        </p:nvGraphicFramePr>
        <p:xfrm>
          <a:off x="944218" y="2990502"/>
          <a:ext cx="2494722" cy="2279650"/>
        </p:xfrm>
        <a:graphic>
          <a:graphicData uri="http://schemas.openxmlformats.org/drawingml/2006/table">
            <a:tbl>
              <a:tblPr/>
              <a:tblGrid>
                <a:gridCol w="1236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" name="文本框 20"/>
          <p:cNvSpPr txBox="1"/>
          <p:nvPr/>
        </p:nvSpPr>
        <p:spPr>
          <a:xfrm>
            <a:off x="989829" y="2737867"/>
            <a:ext cx="231345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赏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1488349" y="2078855"/>
            <a:ext cx="17732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shǎng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04" y="1284823"/>
            <a:ext cx="2424071" cy="24240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5" grpId="0" bldLvl="0" animBg="1"/>
      <p:bldP spid="16" grpId="0"/>
      <p:bldP spid="17" grpId="0"/>
      <p:bldP spid="18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字词揭秘</a:t>
            </a:r>
          </a:p>
        </p:txBody>
      </p:sp>
      <p:sp>
        <p:nvSpPr>
          <p:cNvPr id="4" name="Rectangle 31"/>
          <p:cNvSpPr>
            <a:spLocks noChangeArrowheads="1"/>
          </p:cNvSpPr>
          <p:nvPr/>
        </p:nvSpPr>
        <p:spPr bwMode="auto">
          <a:xfrm>
            <a:off x="1155825" y="3549443"/>
            <a:ext cx="3526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矩形 2"/>
          <p:cNvSpPr>
            <a:spLocks noChangeArrowheads="1"/>
          </p:cNvSpPr>
          <p:nvPr/>
        </p:nvSpPr>
        <p:spPr bwMode="auto">
          <a:xfrm>
            <a:off x="4254499" y="4295897"/>
            <a:ext cx="4695423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+mn-ea"/>
                <a:sym typeface="+mn-lt"/>
              </a:rPr>
              <a:t>书写指导：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首撇居左上格，横折钩要正，被包部分偏左。</a:t>
            </a:r>
          </a:p>
        </p:txBody>
      </p:sp>
      <p:sp>
        <p:nvSpPr>
          <p:cNvPr id="6" name="TextBox 33"/>
          <p:cNvSpPr txBox="1">
            <a:spLocks noChangeArrowheads="1"/>
          </p:cNvSpPr>
          <p:nvPr/>
        </p:nvSpPr>
        <p:spPr bwMode="auto">
          <a:xfrm>
            <a:off x="4232728" y="2113761"/>
            <a:ext cx="2339975" cy="429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结构：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半包围</a:t>
            </a:r>
          </a:p>
        </p:txBody>
      </p:sp>
      <p:sp>
        <p:nvSpPr>
          <p:cNvPr id="7" name="TextBox 34"/>
          <p:cNvSpPr txBox="1">
            <a:spLocks noChangeArrowheads="1"/>
          </p:cNvSpPr>
          <p:nvPr/>
        </p:nvSpPr>
        <p:spPr bwMode="auto">
          <a:xfrm>
            <a:off x="4232727" y="2929736"/>
            <a:ext cx="4070697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组词：均匀    匀称    匀实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TextBox 35"/>
          <p:cNvSpPr txBox="1">
            <a:spLocks noChangeArrowheads="1"/>
          </p:cNvSpPr>
          <p:nvPr/>
        </p:nvSpPr>
        <p:spPr bwMode="auto">
          <a:xfrm>
            <a:off x="4232728" y="3361536"/>
            <a:ext cx="4686189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造句：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杨丽萍身材匀称，给人美感。 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TextBox 36"/>
          <p:cNvSpPr txBox="1">
            <a:spLocks noChangeArrowheads="1"/>
          </p:cNvSpPr>
          <p:nvPr/>
        </p:nvSpPr>
        <p:spPr bwMode="auto">
          <a:xfrm>
            <a:off x="4232728" y="2497936"/>
            <a:ext cx="2905125" cy="4298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部首：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勹</a:t>
            </a:r>
          </a:p>
        </p:txBody>
      </p:sp>
      <p:graphicFrame>
        <p:nvGraphicFramePr>
          <p:cNvPr id="10" name="Group 47"/>
          <p:cNvGraphicFramePr>
            <a:graphicFrameLocks noGrp="1"/>
          </p:cNvGraphicFramePr>
          <p:nvPr/>
        </p:nvGraphicFramePr>
        <p:xfrm>
          <a:off x="944218" y="2990502"/>
          <a:ext cx="2494722" cy="2279650"/>
        </p:xfrm>
        <a:graphic>
          <a:graphicData uri="http://schemas.openxmlformats.org/drawingml/2006/table">
            <a:tbl>
              <a:tblPr/>
              <a:tblGrid>
                <a:gridCol w="1236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989829" y="2737867"/>
            <a:ext cx="2313454" cy="2646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匀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883503" y="2099256"/>
            <a:ext cx="10951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yún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922" y="1151194"/>
            <a:ext cx="2209429" cy="2209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  <p:bldP spid="6" grpId="0" bldLvl="0" animBg="1"/>
      <p:bldP spid="7" grpId="0"/>
      <p:bldP spid="8" grpId="0"/>
      <p:bldP spid="9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字词揭秘</a:t>
            </a:r>
          </a:p>
        </p:txBody>
      </p:sp>
      <p:sp>
        <p:nvSpPr>
          <p:cNvPr id="4" name="Rectangle 31"/>
          <p:cNvSpPr>
            <a:spLocks noChangeArrowheads="1"/>
          </p:cNvSpPr>
          <p:nvPr/>
        </p:nvSpPr>
        <p:spPr bwMode="auto">
          <a:xfrm>
            <a:off x="1155825" y="3549443"/>
            <a:ext cx="3526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矩形 2"/>
          <p:cNvSpPr>
            <a:spLocks noChangeArrowheads="1"/>
          </p:cNvSpPr>
          <p:nvPr/>
        </p:nvSpPr>
        <p:spPr bwMode="auto">
          <a:xfrm>
            <a:off x="4254500" y="4295897"/>
            <a:ext cx="3683000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+mn-ea"/>
                <a:sym typeface="+mn-lt"/>
              </a:rPr>
              <a:t>书写指导：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左窄右宽。左部末笔提与右部长撇相避让。</a:t>
            </a:r>
          </a:p>
        </p:txBody>
      </p:sp>
      <p:sp>
        <p:nvSpPr>
          <p:cNvPr id="6" name="TextBox 33"/>
          <p:cNvSpPr txBox="1">
            <a:spLocks noChangeArrowheads="1"/>
          </p:cNvSpPr>
          <p:nvPr/>
        </p:nvSpPr>
        <p:spPr bwMode="auto">
          <a:xfrm>
            <a:off x="4232728" y="2113761"/>
            <a:ext cx="2339975" cy="429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结构：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左右</a:t>
            </a:r>
          </a:p>
        </p:txBody>
      </p:sp>
      <p:sp>
        <p:nvSpPr>
          <p:cNvPr id="7" name="TextBox 34"/>
          <p:cNvSpPr txBox="1">
            <a:spLocks noChangeArrowheads="1"/>
          </p:cNvSpPr>
          <p:nvPr/>
        </p:nvSpPr>
        <p:spPr bwMode="auto">
          <a:xfrm>
            <a:off x="4232728" y="2929736"/>
            <a:ext cx="3497262" cy="430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组词：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致敬    致命    精致</a:t>
            </a:r>
          </a:p>
        </p:txBody>
      </p:sp>
      <p:sp>
        <p:nvSpPr>
          <p:cNvPr id="8" name="TextBox 35"/>
          <p:cNvSpPr txBox="1">
            <a:spLocks noChangeArrowheads="1"/>
          </p:cNvSpPr>
          <p:nvPr/>
        </p:nvSpPr>
        <p:spPr bwMode="auto">
          <a:xfrm>
            <a:off x="4232728" y="3361536"/>
            <a:ext cx="4167187" cy="76944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造句：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贝壳很小，却非常坚硬和精致。 </a:t>
            </a:r>
          </a:p>
        </p:txBody>
      </p:sp>
      <p:sp>
        <p:nvSpPr>
          <p:cNvPr id="9" name="TextBox 36"/>
          <p:cNvSpPr txBox="1">
            <a:spLocks noChangeArrowheads="1"/>
          </p:cNvSpPr>
          <p:nvPr/>
        </p:nvSpPr>
        <p:spPr bwMode="auto">
          <a:xfrm>
            <a:off x="4232728" y="2497936"/>
            <a:ext cx="2905125" cy="4298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部首：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至</a:t>
            </a:r>
          </a:p>
        </p:txBody>
      </p:sp>
      <p:graphicFrame>
        <p:nvGraphicFramePr>
          <p:cNvPr id="10" name="Group 47"/>
          <p:cNvGraphicFramePr>
            <a:graphicFrameLocks noGrp="1"/>
          </p:cNvGraphicFramePr>
          <p:nvPr/>
        </p:nvGraphicFramePr>
        <p:xfrm>
          <a:off x="944218" y="2990502"/>
          <a:ext cx="2494722" cy="2279650"/>
        </p:xfrm>
        <a:graphic>
          <a:graphicData uri="http://schemas.openxmlformats.org/drawingml/2006/table">
            <a:tbl>
              <a:tblPr/>
              <a:tblGrid>
                <a:gridCol w="1236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989829" y="2737867"/>
            <a:ext cx="231345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致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816579" y="1951781"/>
            <a:ext cx="9509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zhì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837" y="1342535"/>
            <a:ext cx="2264345" cy="2264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  <p:bldP spid="6" grpId="0" bldLvl="0" animBg="1"/>
      <p:bldP spid="7" grpId="0"/>
      <p:bldP spid="8" grpId="0"/>
      <p:bldP spid="9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字词揭秘</a:t>
            </a:r>
          </a:p>
        </p:txBody>
      </p:sp>
      <p:sp>
        <p:nvSpPr>
          <p:cNvPr id="4" name="Rectangle 31"/>
          <p:cNvSpPr>
            <a:spLocks noChangeArrowheads="1"/>
          </p:cNvSpPr>
          <p:nvPr/>
        </p:nvSpPr>
        <p:spPr bwMode="auto">
          <a:xfrm>
            <a:off x="1155825" y="3549443"/>
            <a:ext cx="3526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矩形 2"/>
          <p:cNvSpPr>
            <a:spLocks noChangeArrowheads="1"/>
          </p:cNvSpPr>
          <p:nvPr/>
        </p:nvSpPr>
        <p:spPr bwMode="auto">
          <a:xfrm>
            <a:off x="3627458" y="4214530"/>
            <a:ext cx="4270838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+mn-ea"/>
                <a:sym typeface="+mn-lt"/>
              </a:rPr>
              <a:t>书写指导：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“酉”竖弯不宜太长，“己”末笔不出头。</a:t>
            </a:r>
          </a:p>
        </p:txBody>
      </p:sp>
      <p:sp>
        <p:nvSpPr>
          <p:cNvPr id="6" name="TextBox 33"/>
          <p:cNvSpPr txBox="1">
            <a:spLocks noChangeArrowheads="1"/>
          </p:cNvSpPr>
          <p:nvPr/>
        </p:nvSpPr>
        <p:spPr bwMode="auto">
          <a:xfrm>
            <a:off x="3692856" y="2179681"/>
            <a:ext cx="2339975" cy="429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结构：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左右</a:t>
            </a:r>
          </a:p>
        </p:txBody>
      </p:sp>
      <p:sp>
        <p:nvSpPr>
          <p:cNvPr id="7" name="TextBox 34"/>
          <p:cNvSpPr txBox="1">
            <a:spLocks noChangeArrowheads="1"/>
          </p:cNvSpPr>
          <p:nvPr/>
        </p:nvSpPr>
        <p:spPr bwMode="auto">
          <a:xfrm>
            <a:off x="3692856" y="2995656"/>
            <a:ext cx="3497262" cy="430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组词：分配    配合    配角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TextBox 35"/>
          <p:cNvSpPr txBox="1">
            <a:spLocks noChangeArrowheads="1"/>
          </p:cNvSpPr>
          <p:nvPr/>
        </p:nvSpPr>
        <p:spPr bwMode="auto">
          <a:xfrm>
            <a:off x="3692857" y="3427456"/>
            <a:ext cx="4815040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造句：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在这部戏中，他担任配角。 </a:t>
            </a:r>
          </a:p>
        </p:txBody>
      </p:sp>
      <p:sp>
        <p:nvSpPr>
          <p:cNvPr id="9" name="TextBox 36"/>
          <p:cNvSpPr txBox="1">
            <a:spLocks noChangeArrowheads="1"/>
          </p:cNvSpPr>
          <p:nvPr/>
        </p:nvSpPr>
        <p:spPr bwMode="auto">
          <a:xfrm>
            <a:off x="3692856" y="2563856"/>
            <a:ext cx="2905125" cy="4298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部首：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酉</a:t>
            </a:r>
          </a:p>
        </p:txBody>
      </p:sp>
      <p:graphicFrame>
        <p:nvGraphicFramePr>
          <p:cNvPr id="10" name="Group 47"/>
          <p:cNvGraphicFramePr>
            <a:graphicFrameLocks noGrp="1"/>
          </p:cNvGraphicFramePr>
          <p:nvPr/>
        </p:nvGraphicFramePr>
        <p:xfrm>
          <a:off x="944218" y="2990502"/>
          <a:ext cx="2313454" cy="2279650"/>
        </p:xfrm>
        <a:graphic>
          <a:graphicData uri="http://schemas.openxmlformats.org/drawingml/2006/table">
            <a:tbl>
              <a:tblPr/>
              <a:tblGrid>
                <a:gridCol w="1146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6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989829" y="2737867"/>
            <a:ext cx="231345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配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517619" y="2115707"/>
            <a:ext cx="9380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pèi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8283326" y="1038943"/>
            <a:ext cx="2441444" cy="2510500"/>
            <a:chOff x="8283325" y="1038943"/>
            <a:chExt cx="2819400" cy="28194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3325" y="1038943"/>
              <a:ext cx="2819400" cy="2819400"/>
            </a:xfrm>
            <a:prstGeom prst="rect">
              <a:avLst/>
            </a:prstGeom>
          </p:spPr>
        </p:pic>
        <p:sp>
          <p:nvSpPr>
            <p:cNvPr id="15" name="直角三角形 14"/>
            <p:cNvSpPr/>
            <p:nvPr/>
          </p:nvSpPr>
          <p:spPr>
            <a:xfrm>
              <a:off x="9980820" y="3168203"/>
              <a:ext cx="1051306" cy="643833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  <p:bldP spid="6" grpId="0" bldLvl="0" animBg="1"/>
      <p:bldP spid="7" grpId="0"/>
      <p:bldP spid="8" grpId="0"/>
      <p:bldP spid="9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字词揭秘</a:t>
            </a:r>
          </a:p>
        </p:txBody>
      </p:sp>
      <p:sp>
        <p:nvSpPr>
          <p:cNvPr id="4" name="Rectangle 31"/>
          <p:cNvSpPr>
            <a:spLocks noChangeArrowheads="1"/>
          </p:cNvSpPr>
          <p:nvPr/>
        </p:nvSpPr>
        <p:spPr bwMode="auto">
          <a:xfrm>
            <a:off x="1155825" y="3549443"/>
            <a:ext cx="3526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矩形 2"/>
          <p:cNvSpPr>
            <a:spLocks noChangeArrowheads="1"/>
          </p:cNvSpPr>
          <p:nvPr/>
        </p:nvSpPr>
        <p:spPr bwMode="auto">
          <a:xfrm>
            <a:off x="4254500" y="4295897"/>
            <a:ext cx="3683000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+mn-ea"/>
                <a:sym typeface="+mn-lt"/>
              </a:rPr>
              <a:t>书写指导：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左窄右宽。右部两横上短下长。</a:t>
            </a:r>
          </a:p>
        </p:txBody>
      </p:sp>
      <p:sp>
        <p:nvSpPr>
          <p:cNvPr id="6" name="TextBox 33"/>
          <p:cNvSpPr txBox="1">
            <a:spLocks noChangeArrowheads="1"/>
          </p:cNvSpPr>
          <p:nvPr/>
        </p:nvSpPr>
        <p:spPr bwMode="auto">
          <a:xfrm>
            <a:off x="4232728" y="2113761"/>
            <a:ext cx="2339975" cy="429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结构：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左右</a:t>
            </a:r>
          </a:p>
        </p:txBody>
      </p:sp>
      <p:sp>
        <p:nvSpPr>
          <p:cNvPr id="7" name="TextBox 34"/>
          <p:cNvSpPr txBox="1">
            <a:spLocks noChangeArrowheads="1"/>
          </p:cNvSpPr>
          <p:nvPr/>
        </p:nvSpPr>
        <p:spPr bwMode="auto">
          <a:xfrm>
            <a:off x="4232728" y="2929736"/>
            <a:ext cx="3497262" cy="4298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组词：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传授    传达    传播    </a:t>
            </a:r>
          </a:p>
        </p:txBody>
      </p:sp>
      <p:sp>
        <p:nvSpPr>
          <p:cNvPr id="8" name="TextBox 35"/>
          <p:cNvSpPr txBox="1">
            <a:spLocks noChangeArrowheads="1"/>
          </p:cNvSpPr>
          <p:nvPr/>
        </p:nvSpPr>
        <p:spPr bwMode="auto">
          <a:xfrm>
            <a:off x="4232728" y="3361536"/>
            <a:ext cx="4167187" cy="430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造句：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蚊子能耐传播疾病。 </a:t>
            </a:r>
          </a:p>
        </p:txBody>
      </p:sp>
      <p:sp>
        <p:nvSpPr>
          <p:cNvPr id="9" name="TextBox 36"/>
          <p:cNvSpPr txBox="1">
            <a:spLocks noChangeArrowheads="1"/>
          </p:cNvSpPr>
          <p:nvPr/>
        </p:nvSpPr>
        <p:spPr bwMode="auto">
          <a:xfrm>
            <a:off x="4232728" y="2497936"/>
            <a:ext cx="2905125" cy="4298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部首：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亻</a:t>
            </a:r>
          </a:p>
        </p:txBody>
      </p:sp>
      <p:graphicFrame>
        <p:nvGraphicFramePr>
          <p:cNvPr id="10" name="Group 47"/>
          <p:cNvGraphicFramePr>
            <a:graphicFrameLocks noGrp="1"/>
          </p:cNvGraphicFramePr>
          <p:nvPr/>
        </p:nvGraphicFramePr>
        <p:xfrm>
          <a:off x="944218" y="2990502"/>
          <a:ext cx="2494722" cy="2279650"/>
        </p:xfrm>
        <a:graphic>
          <a:graphicData uri="http://schemas.openxmlformats.org/drawingml/2006/table">
            <a:tbl>
              <a:tblPr/>
              <a:tblGrid>
                <a:gridCol w="1236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989829" y="2737867"/>
            <a:ext cx="231345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传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410756" y="2113215"/>
            <a:ext cx="17235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chuán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860" y="1136125"/>
            <a:ext cx="2744673" cy="27446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  <p:bldP spid="6" grpId="0" bldLvl="0" animBg="1"/>
      <p:bldP spid="7" grpId="0"/>
      <p:bldP spid="8" grpId="0"/>
      <p:bldP spid="9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字词揭秘</a:t>
            </a:r>
          </a:p>
        </p:txBody>
      </p:sp>
      <p:sp>
        <p:nvSpPr>
          <p:cNvPr id="4" name="Rectangle 31"/>
          <p:cNvSpPr>
            <a:spLocks noChangeArrowheads="1"/>
          </p:cNvSpPr>
          <p:nvPr/>
        </p:nvSpPr>
        <p:spPr bwMode="auto">
          <a:xfrm>
            <a:off x="1155825" y="3549443"/>
            <a:ext cx="3526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矩形 2"/>
          <p:cNvSpPr>
            <a:spLocks noChangeArrowheads="1"/>
          </p:cNvSpPr>
          <p:nvPr/>
        </p:nvSpPr>
        <p:spPr bwMode="auto">
          <a:xfrm>
            <a:off x="4254500" y="4295897"/>
            <a:ext cx="4167186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+mn-ea"/>
                <a:sym typeface="+mn-lt"/>
              </a:rPr>
              <a:t>书写指导：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左窄右宽，右部横稍长，撇捺交叉伸展。</a:t>
            </a:r>
          </a:p>
        </p:txBody>
      </p:sp>
      <p:sp>
        <p:nvSpPr>
          <p:cNvPr id="6" name="TextBox 33"/>
          <p:cNvSpPr txBox="1">
            <a:spLocks noChangeArrowheads="1"/>
          </p:cNvSpPr>
          <p:nvPr/>
        </p:nvSpPr>
        <p:spPr bwMode="auto">
          <a:xfrm>
            <a:off x="4232728" y="2113761"/>
            <a:ext cx="2339975" cy="429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结构：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左右</a:t>
            </a:r>
          </a:p>
        </p:txBody>
      </p:sp>
      <p:sp>
        <p:nvSpPr>
          <p:cNvPr id="7" name="TextBox 34"/>
          <p:cNvSpPr txBox="1">
            <a:spLocks noChangeArrowheads="1"/>
          </p:cNvSpPr>
          <p:nvPr/>
        </p:nvSpPr>
        <p:spPr bwMode="auto">
          <a:xfrm>
            <a:off x="4232728" y="2929736"/>
            <a:ext cx="4520334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组词：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哎呀   哎呦</a:t>
            </a:r>
          </a:p>
        </p:txBody>
      </p:sp>
      <p:sp>
        <p:nvSpPr>
          <p:cNvPr id="8" name="TextBox 35"/>
          <p:cNvSpPr txBox="1">
            <a:spLocks noChangeArrowheads="1"/>
          </p:cNvSpPr>
          <p:nvPr/>
        </p:nvSpPr>
        <p:spPr bwMode="auto">
          <a:xfrm>
            <a:off x="4232728" y="3361536"/>
            <a:ext cx="4167187" cy="76944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造句：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哎呀，别总唉声叹气的，打起精神来。 </a:t>
            </a:r>
          </a:p>
        </p:txBody>
      </p:sp>
      <p:sp>
        <p:nvSpPr>
          <p:cNvPr id="9" name="TextBox 36"/>
          <p:cNvSpPr txBox="1">
            <a:spLocks noChangeArrowheads="1"/>
          </p:cNvSpPr>
          <p:nvPr/>
        </p:nvSpPr>
        <p:spPr bwMode="auto">
          <a:xfrm>
            <a:off x="4232728" y="2497936"/>
            <a:ext cx="2905125" cy="4298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部首：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口</a:t>
            </a:r>
          </a:p>
        </p:txBody>
      </p:sp>
      <p:graphicFrame>
        <p:nvGraphicFramePr>
          <p:cNvPr id="10" name="Group 47"/>
          <p:cNvGraphicFramePr>
            <a:graphicFrameLocks noGrp="1"/>
          </p:cNvGraphicFramePr>
          <p:nvPr/>
        </p:nvGraphicFramePr>
        <p:xfrm>
          <a:off x="944218" y="2990502"/>
          <a:ext cx="2494722" cy="2279650"/>
        </p:xfrm>
        <a:graphic>
          <a:graphicData uri="http://schemas.openxmlformats.org/drawingml/2006/table">
            <a:tbl>
              <a:tblPr/>
              <a:tblGrid>
                <a:gridCol w="1236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989829" y="2737867"/>
            <a:ext cx="231345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哎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833410" y="2006017"/>
            <a:ext cx="6238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āi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702" y="1121288"/>
            <a:ext cx="2675414" cy="2675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  <p:bldP spid="6" grpId="0" bldLvl="0" animBg="1"/>
      <p:bldP spid="7" grpId="0"/>
      <p:bldP spid="8" grpId="0"/>
      <p:bldP spid="9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字词揭秘</a:t>
            </a:r>
          </a:p>
        </p:txBody>
      </p:sp>
      <p:sp>
        <p:nvSpPr>
          <p:cNvPr id="4" name="Rectangle 31"/>
          <p:cNvSpPr>
            <a:spLocks noChangeArrowheads="1"/>
          </p:cNvSpPr>
          <p:nvPr/>
        </p:nvSpPr>
        <p:spPr bwMode="auto">
          <a:xfrm>
            <a:off x="1155825" y="3549443"/>
            <a:ext cx="3526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矩形 2"/>
          <p:cNvSpPr>
            <a:spLocks noChangeArrowheads="1"/>
          </p:cNvSpPr>
          <p:nvPr/>
        </p:nvSpPr>
        <p:spPr bwMode="auto">
          <a:xfrm>
            <a:off x="4254500" y="4295897"/>
            <a:ext cx="4167186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+mn-ea"/>
                <a:sym typeface="+mn-lt"/>
              </a:rPr>
              <a:t>书写指导：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左窄右宽，笔画宜舒展，注意笔画的穿插，末笔为悬针竖。</a:t>
            </a:r>
          </a:p>
        </p:txBody>
      </p:sp>
      <p:sp>
        <p:nvSpPr>
          <p:cNvPr id="6" name="TextBox 33"/>
          <p:cNvSpPr txBox="1">
            <a:spLocks noChangeArrowheads="1"/>
          </p:cNvSpPr>
          <p:nvPr/>
        </p:nvSpPr>
        <p:spPr bwMode="auto">
          <a:xfrm>
            <a:off x="4232728" y="2113761"/>
            <a:ext cx="2339975" cy="429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结构：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左右</a:t>
            </a:r>
          </a:p>
        </p:txBody>
      </p:sp>
      <p:sp>
        <p:nvSpPr>
          <p:cNvPr id="7" name="TextBox 34"/>
          <p:cNvSpPr txBox="1">
            <a:spLocks noChangeArrowheads="1"/>
          </p:cNvSpPr>
          <p:nvPr/>
        </p:nvSpPr>
        <p:spPr bwMode="auto">
          <a:xfrm>
            <a:off x="4232728" y="2929736"/>
            <a:ext cx="4520334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组词：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狮子    雄狮     狮吼</a:t>
            </a:r>
          </a:p>
        </p:txBody>
      </p:sp>
      <p:sp>
        <p:nvSpPr>
          <p:cNvPr id="8" name="TextBox 35"/>
          <p:cNvSpPr txBox="1">
            <a:spLocks noChangeArrowheads="1"/>
          </p:cNvSpPr>
          <p:nvPr/>
        </p:nvSpPr>
        <p:spPr bwMode="auto">
          <a:xfrm>
            <a:off x="4232728" y="3361536"/>
            <a:ext cx="4167187" cy="4298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造句：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狮子时兽中之王。 </a:t>
            </a:r>
          </a:p>
        </p:txBody>
      </p:sp>
      <p:sp>
        <p:nvSpPr>
          <p:cNvPr id="9" name="TextBox 36"/>
          <p:cNvSpPr txBox="1">
            <a:spLocks noChangeArrowheads="1"/>
          </p:cNvSpPr>
          <p:nvPr/>
        </p:nvSpPr>
        <p:spPr bwMode="auto">
          <a:xfrm>
            <a:off x="4232728" y="2497936"/>
            <a:ext cx="2905125" cy="4298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部首：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犭</a:t>
            </a:r>
          </a:p>
        </p:txBody>
      </p:sp>
      <p:graphicFrame>
        <p:nvGraphicFramePr>
          <p:cNvPr id="10" name="Group 47"/>
          <p:cNvGraphicFramePr>
            <a:graphicFrameLocks noGrp="1"/>
          </p:cNvGraphicFramePr>
          <p:nvPr/>
        </p:nvGraphicFramePr>
        <p:xfrm>
          <a:off x="944218" y="2990502"/>
          <a:ext cx="2494722" cy="2279650"/>
        </p:xfrm>
        <a:graphic>
          <a:graphicData uri="http://schemas.openxmlformats.org/drawingml/2006/table">
            <a:tbl>
              <a:tblPr/>
              <a:tblGrid>
                <a:gridCol w="1236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989829" y="2737867"/>
            <a:ext cx="231345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狮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833410" y="2006017"/>
            <a:ext cx="9476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shī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583" y="1267410"/>
            <a:ext cx="2349507" cy="23495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  <p:bldP spid="6" grpId="0" bldLvl="0" animBg="1"/>
      <p:bldP spid="7" grpId="0"/>
      <p:bldP spid="8" grpId="0"/>
      <p:bldP spid="9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字词揭秘</a:t>
            </a:r>
          </a:p>
        </p:txBody>
      </p:sp>
      <p:sp>
        <p:nvSpPr>
          <p:cNvPr id="4" name="Rectangle 31"/>
          <p:cNvSpPr>
            <a:spLocks noChangeArrowheads="1"/>
          </p:cNvSpPr>
          <p:nvPr/>
        </p:nvSpPr>
        <p:spPr bwMode="auto">
          <a:xfrm>
            <a:off x="1155825" y="3549443"/>
            <a:ext cx="3526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矩形 2"/>
          <p:cNvSpPr>
            <a:spLocks noChangeArrowheads="1"/>
          </p:cNvSpPr>
          <p:nvPr/>
        </p:nvSpPr>
        <p:spPr bwMode="auto">
          <a:xfrm>
            <a:off x="4254500" y="4295897"/>
            <a:ext cx="4167186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+mn-ea"/>
                <a:sym typeface="+mn-lt"/>
              </a:rPr>
              <a:t>书写指导：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左窄右宽，“口”略扁小偏上，“又”横撇的撇和捺交叉舒展。</a:t>
            </a:r>
          </a:p>
        </p:txBody>
      </p:sp>
      <p:sp>
        <p:nvSpPr>
          <p:cNvPr id="6" name="TextBox 33"/>
          <p:cNvSpPr txBox="1">
            <a:spLocks noChangeArrowheads="1"/>
          </p:cNvSpPr>
          <p:nvPr/>
        </p:nvSpPr>
        <p:spPr bwMode="auto">
          <a:xfrm>
            <a:off x="4232728" y="2113761"/>
            <a:ext cx="2339975" cy="429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结构：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左右</a:t>
            </a:r>
          </a:p>
        </p:txBody>
      </p:sp>
      <p:sp>
        <p:nvSpPr>
          <p:cNvPr id="7" name="TextBox 34"/>
          <p:cNvSpPr txBox="1">
            <a:spLocks noChangeArrowheads="1"/>
          </p:cNvSpPr>
          <p:nvPr/>
        </p:nvSpPr>
        <p:spPr bwMode="auto">
          <a:xfrm>
            <a:off x="4232728" y="2929736"/>
            <a:ext cx="4520334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组词：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感叹    赞叹     长叹</a:t>
            </a:r>
          </a:p>
        </p:txBody>
      </p:sp>
      <p:sp>
        <p:nvSpPr>
          <p:cNvPr id="8" name="TextBox 35"/>
          <p:cNvSpPr txBox="1">
            <a:spLocks noChangeArrowheads="1"/>
          </p:cNvSpPr>
          <p:nvPr/>
        </p:nvSpPr>
        <p:spPr bwMode="auto">
          <a:xfrm>
            <a:off x="4232728" y="3361536"/>
            <a:ext cx="4167187" cy="76944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造句：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外国人经常感叹中国文化博大精深。 </a:t>
            </a:r>
          </a:p>
        </p:txBody>
      </p:sp>
      <p:sp>
        <p:nvSpPr>
          <p:cNvPr id="9" name="TextBox 36"/>
          <p:cNvSpPr txBox="1">
            <a:spLocks noChangeArrowheads="1"/>
          </p:cNvSpPr>
          <p:nvPr/>
        </p:nvSpPr>
        <p:spPr bwMode="auto">
          <a:xfrm>
            <a:off x="4232728" y="2497936"/>
            <a:ext cx="2905125" cy="4298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部首：口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aphicFrame>
        <p:nvGraphicFramePr>
          <p:cNvPr id="10" name="Group 47"/>
          <p:cNvGraphicFramePr>
            <a:graphicFrameLocks noGrp="1"/>
          </p:cNvGraphicFramePr>
          <p:nvPr/>
        </p:nvGraphicFramePr>
        <p:xfrm>
          <a:off x="944218" y="2990502"/>
          <a:ext cx="2494722" cy="2279650"/>
        </p:xfrm>
        <a:graphic>
          <a:graphicData uri="http://schemas.openxmlformats.org/drawingml/2006/table">
            <a:tbl>
              <a:tblPr/>
              <a:tblGrid>
                <a:gridCol w="1236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989829" y="2737867"/>
            <a:ext cx="231345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叹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833410" y="2006017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Tàn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120" y="1096409"/>
            <a:ext cx="2366710" cy="2366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  <p:bldP spid="6" grpId="0" bldLvl="0" animBg="1"/>
      <p:bldP spid="7" grpId="0"/>
      <p:bldP spid="8" grpId="0"/>
      <p:bldP spid="9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整体感知</a:t>
            </a:r>
          </a:p>
        </p:txBody>
      </p:sp>
      <p:sp>
        <p:nvSpPr>
          <p:cNvPr id="14" name="TextBox 17"/>
          <p:cNvSpPr txBox="1">
            <a:spLocks noChangeArrowheads="1"/>
          </p:cNvSpPr>
          <p:nvPr/>
        </p:nvSpPr>
        <p:spPr bwMode="auto">
          <a:xfrm>
            <a:off x="920384" y="2872670"/>
            <a:ext cx="6715473" cy="22738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723900" algn="l" defTabSz="457200" rtl="0" eaLnBrk="1" fontAlgn="base" latinLnBrk="0" hangingPunct="1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鹿原本非常欣赏自己美丽的角，而抱怨四条难看的腿。当凶猛的狮子向它扑来的时候，鹿的四条有力的长腿帮它从狮口脱险，而美丽的双角险些让它送了性命。</a:t>
            </a:r>
          </a:p>
        </p:txBody>
      </p:sp>
      <p:sp>
        <p:nvSpPr>
          <p:cNvPr id="16" name="矩形 5"/>
          <p:cNvSpPr/>
          <p:nvPr/>
        </p:nvSpPr>
        <p:spPr>
          <a:xfrm>
            <a:off x="1159660" y="2029511"/>
            <a:ext cx="5816632" cy="52182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再读课文，想一想课文写了什么？</a:t>
            </a:r>
          </a:p>
        </p:txBody>
      </p:sp>
      <p:pic>
        <p:nvPicPr>
          <p:cNvPr id="18" name="Picture 2" descr="https://timgsa.baidu.com/timg?image&amp;quality=80&amp;size=b9999_10000&amp;sec=1577511195970&amp;di=d33eb134150aa0b86d357466f085ca80&amp;imgtype=jpg&amp;src=http%3A%2F%2Fimg3.imgtn.bdimg.com%2Fit%2Fu%3D368421868%2C2412200029%26fm%3D214%26gp%3D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6" r="52843" b="33236"/>
          <a:stretch>
            <a:fillRect/>
          </a:stretch>
        </p:blipFill>
        <p:spPr bwMode="auto">
          <a:xfrm>
            <a:off x="8564450" y="1871902"/>
            <a:ext cx="2707166" cy="26127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1361257" y="2228242"/>
            <a:ext cx="1774845" cy="6715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龟兔赛跑</a:t>
            </a:r>
          </a:p>
        </p:txBody>
      </p:sp>
      <p:sp>
        <p:nvSpPr>
          <p:cNvPr id="47" name="矩形 46"/>
          <p:cNvSpPr/>
          <p:nvPr/>
        </p:nvSpPr>
        <p:spPr>
          <a:xfrm>
            <a:off x="4509656" y="2255908"/>
            <a:ext cx="1980029" cy="6715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乌鸦和狐狸</a:t>
            </a:r>
          </a:p>
        </p:txBody>
      </p:sp>
      <p:sp>
        <p:nvSpPr>
          <p:cNvPr id="49" name="矩形 48"/>
          <p:cNvSpPr/>
          <p:nvPr/>
        </p:nvSpPr>
        <p:spPr>
          <a:xfrm>
            <a:off x="8435994" y="2194985"/>
            <a:ext cx="1620957" cy="67159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农夫和蛇</a:t>
            </a:r>
          </a:p>
        </p:txBody>
      </p:sp>
      <p:sp>
        <p:nvSpPr>
          <p:cNvPr id="50" name="矩形 49"/>
          <p:cNvSpPr/>
          <p:nvPr/>
        </p:nvSpPr>
        <p:spPr>
          <a:xfrm>
            <a:off x="3158631" y="4236203"/>
            <a:ext cx="7189789" cy="6715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它们都是寓言故事，都出自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《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伊索寓言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》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课前导读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9" grpId="0" animBg="1"/>
      <p:bldP spid="5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整体感知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102416" y="1749584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cs typeface="+mn-ea"/>
                <a:sym typeface="+mn-lt"/>
              </a:rPr>
              <a:t>自读检查：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1695818" y="2372456"/>
            <a:ext cx="6236672" cy="1056544"/>
            <a:chOff x="1463589" y="2919100"/>
            <a:chExt cx="6236672" cy="1056544"/>
          </a:xfrm>
        </p:grpSpPr>
        <p:sp>
          <p:nvSpPr>
            <p:cNvPr id="8" name="文本框 7"/>
            <p:cNvSpPr txBox="1"/>
            <p:nvPr/>
          </p:nvSpPr>
          <p:spPr>
            <a:xfrm>
              <a:off x="1917909" y="2919100"/>
              <a:ext cx="5782352" cy="996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3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    指名读课文，同学检查字音是否正确。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" name="三十二角星 5"/>
            <p:cNvSpPr/>
            <p:nvPr/>
          </p:nvSpPr>
          <p:spPr>
            <a:xfrm>
              <a:off x="1463589" y="3322753"/>
              <a:ext cx="699383" cy="652891"/>
            </a:xfrm>
            <a:prstGeom prst="star32">
              <a:avLst/>
            </a:prstGeom>
            <a:solidFill>
              <a:srgbClr val="92D05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1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620543" y="3572785"/>
            <a:ext cx="6187039" cy="1054346"/>
            <a:chOff x="2388314" y="4119429"/>
            <a:chExt cx="6187039" cy="1054346"/>
          </a:xfrm>
        </p:grpSpPr>
        <p:sp>
          <p:nvSpPr>
            <p:cNvPr id="11" name="文本框 10"/>
            <p:cNvSpPr txBox="1"/>
            <p:nvPr/>
          </p:nvSpPr>
          <p:spPr>
            <a:xfrm>
              <a:off x="3158485" y="4119429"/>
              <a:ext cx="5416868" cy="996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3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分小组讨论：这篇课文有几个自然段？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" name="三十二角星 47"/>
            <p:cNvSpPr/>
            <p:nvPr/>
          </p:nvSpPr>
          <p:spPr>
            <a:xfrm>
              <a:off x="2388314" y="4520884"/>
              <a:ext cx="699383" cy="652891"/>
            </a:xfrm>
            <a:prstGeom prst="star32">
              <a:avLst/>
            </a:prstGeom>
            <a:solidFill>
              <a:srgbClr val="92D05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2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课文讲解</a:t>
            </a:r>
          </a:p>
        </p:txBody>
      </p:sp>
      <p:sp>
        <p:nvSpPr>
          <p:cNvPr id="4" name="矩形 3"/>
          <p:cNvSpPr/>
          <p:nvPr/>
        </p:nvSpPr>
        <p:spPr>
          <a:xfrm>
            <a:off x="3194911" y="1780163"/>
            <a:ext cx="4609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       大声朗读课文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1—4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自然段：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322336" y="2933104"/>
            <a:ext cx="6763244" cy="1938992"/>
            <a:chOff x="2322336" y="2933104"/>
            <a:chExt cx="6763244" cy="1938992"/>
          </a:xfrm>
        </p:grpSpPr>
        <p:sp>
          <p:nvSpPr>
            <p:cNvPr id="6" name="矩形 5"/>
            <p:cNvSpPr/>
            <p:nvPr/>
          </p:nvSpPr>
          <p:spPr>
            <a:xfrm>
              <a:off x="2322336" y="2933104"/>
              <a:ext cx="6763244" cy="1938992"/>
            </a:xfrm>
            <a:prstGeom prst="rect">
              <a:avLst/>
            </a:prstGeom>
            <a:solidFill>
              <a:srgbClr val="DAE3F3">
                <a:alpha val="43137"/>
              </a:srgbClr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2025E"/>
                  </a:solidFill>
                  <a:effectLst/>
                  <a:uLnTx/>
                  <a:uFillTx/>
                  <a:cs typeface="+mn-ea"/>
                  <a:sym typeface="+mn-lt"/>
                </a:rPr>
                <a:t>1</a:t>
              </a:r>
              <a:r>
                <a: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2025E"/>
                  </a:solidFill>
                  <a:effectLst/>
                  <a:uLnTx/>
                  <a:uFillTx/>
                  <a:cs typeface="+mn-ea"/>
                  <a:sym typeface="+mn-lt"/>
                </a:rPr>
                <a:t>、把描写“角”美丽的词语用</a:t>
              </a:r>
              <a:r>
                <a:rPr kumimoji="0" lang="en-US" altLang="zh-CN" sz="2400" b="0" i="0" u="sng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cs typeface="+mn-ea"/>
                  <a:sym typeface="+mn-lt"/>
                </a:rPr>
                <a:t>             </a:t>
              </a:r>
              <a:r>
                <a: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2025E"/>
                  </a:solidFill>
                  <a:effectLst/>
                  <a:uLnTx/>
                  <a:uFillTx/>
                  <a:cs typeface="+mn-ea"/>
                  <a:sym typeface="+mn-lt"/>
                </a:rPr>
                <a:t>画出来；</a:t>
              </a:r>
              <a:endPara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2025E"/>
                </a:solidFill>
                <a:effectLst/>
                <a:uLnTx/>
                <a:uFillTx/>
                <a:cs typeface="+mn-ea"/>
                <a:sym typeface="+mn-lt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2025E"/>
                </a:solidFill>
                <a:effectLst/>
                <a:uLnTx/>
                <a:uFillTx/>
                <a:cs typeface="+mn-ea"/>
                <a:sym typeface="+mn-lt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2025E"/>
                  </a:solidFill>
                  <a:effectLst/>
                  <a:uLnTx/>
                  <a:uFillTx/>
                  <a:cs typeface="+mn-ea"/>
                  <a:sym typeface="+mn-lt"/>
                </a:rPr>
                <a:t>2</a:t>
              </a:r>
              <a:r>
                <a: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2025E"/>
                  </a:solidFill>
                  <a:effectLst/>
                  <a:uLnTx/>
                  <a:uFillTx/>
                  <a:cs typeface="+mn-ea"/>
                  <a:sym typeface="+mn-lt"/>
                </a:rPr>
                <a:t>、把描写“腿”丑陋的词语用</a:t>
              </a:r>
              <a:r>
                <a:rPr kumimoji="0" lang="zh-CN" altLang="en-US" sz="2400" b="0" i="0" u="sng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cs typeface="+mn-ea"/>
                  <a:sym typeface="+mn-lt"/>
                </a:rPr>
                <a:t>             </a:t>
              </a:r>
              <a:r>
                <a:rPr kumimoji="0" lang="zh-CN" altLang="en-US" sz="2400" b="0" i="0" u="sng" strike="noStrike" kern="0" cap="none" spc="0" normalizeH="0" baseline="0" noProof="0" dirty="0">
                  <a:ln>
                    <a:noFill/>
                  </a:ln>
                  <a:solidFill>
                    <a:srgbClr val="02025E"/>
                  </a:solidFill>
                  <a:effectLst/>
                  <a:uLnTx/>
                  <a:uFillTx/>
                  <a:cs typeface="+mn-ea"/>
                  <a:sym typeface="+mn-lt"/>
                </a:rPr>
                <a:t>画</a:t>
              </a:r>
              <a:r>
                <a: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2025E"/>
                  </a:solidFill>
                  <a:effectLst/>
                  <a:uLnTx/>
                  <a:uFillTx/>
                  <a:cs typeface="+mn-ea"/>
                  <a:sym typeface="+mn-lt"/>
                </a:rPr>
                <a:t>出来。</a:t>
              </a:r>
              <a:endPara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2025E"/>
                </a:solidFill>
                <a:effectLst/>
                <a:uLnTx/>
                <a:uFillTx/>
                <a:cs typeface="+mn-ea"/>
                <a:sym typeface="+mn-lt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2025E"/>
                </a:solidFill>
                <a:effectLst/>
                <a:uLnTx/>
                <a:uFillTx/>
                <a:cs typeface="+mn-ea"/>
                <a:sym typeface="+mn-lt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2025E"/>
                  </a:solidFill>
                  <a:effectLst/>
                  <a:uLnTx/>
                  <a:uFillTx/>
                  <a:cs typeface="+mn-ea"/>
                  <a:sym typeface="+mn-lt"/>
                </a:rPr>
                <a:t>3</a:t>
              </a:r>
              <a:r>
                <a: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2025E"/>
                  </a:solidFill>
                  <a:effectLst/>
                  <a:uLnTx/>
                  <a:uFillTx/>
                  <a:cs typeface="+mn-ea"/>
                  <a:sym typeface="+mn-lt"/>
                </a:rPr>
                <a:t>、用          圈出描写心情的词语。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2025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364578" y="4492631"/>
              <a:ext cx="621415" cy="323711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课文讲解</a:t>
            </a:r>
          </a:p>
        </p:txBody>
      </p:sp>
      <p:sp>
        <p:nvSpPr>
          <p:cNvPr id="4" name="矩形 3"/>
          <p:cNvSpPr/>
          <p:nvPr/>
        </p:nvSpPr>
        <p:spPr>
          <a:xfrm>
            <a:off x="1052685" y="1775042"/>
            <a:ext cx="7038565" cy="2677656"/>
          </a:xfrm>
          <a:prstGeom prst="rect">
            <a:avLst/>
          </a:prstGeom>
          <a:noFill/>
          <a:ln w="2857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      有一天</a:t>
            </a: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,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鹿口渴了，找到一个池塘</a:t>
            </a: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,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痛痛快快地喝起水来。池水清清的，像一面镜子。鹿忽然发现了自己倒映在水中的影子</a:t>
            </a: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:“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咦</a:t>
            </a: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,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这是我吗</a:t>
            </a: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?”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4047284" y="3109243"/>
            <a:ext cx="3850783" cy="4627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圆角矩形标注 10"/>
          <p:cNvSpPr/>
          <p:nvPr/>
        </p:nvSpPr>
        <p:spPr>
          <a:xfrm>
            <a:off x="8539961" y="2944563"/>
            <a:ext cx="2283689" cy="968873"/>
          </a:xfrm>
          <a:prstGeom prst="wedgeRoundRectCallout">
            <a:avLst>
              <a:gd name="adj1" fmla="val -68205"/>
              <a:gd name="adj2" fmla="val -45170"/>
              <a:gd name="adj3" fmla="val 1666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+mn-ea"/>
                <a:sym typeface="+mn-lt"/>
              </a:rPr>
              <a:t>比喻句。说明池塘的水很清。</a:t>
            </a:r>
          </a:p>
        </p:txBody>
      </p:sp>
      <p:sp>
        <p:nvSpPr>
          <p:cNvPr id="7" name="矩形 6"/>
          <p:cNvSpPr/>
          <p:nvPr/>
        </p:nvSpPr>
        <p:spPr>
          <a:xfrm>
            <a:off x="5084954" y="3827784"/>
            <a:ext cx="23952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这是什么句式？</a:t>
            </a: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1111633" y="4320920"/>
            <a:ext cx="1510752" cy="21078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7170979" y="3724763"/>
            <a:ext cx="618364" cy="10651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圆角矩形标注 79"/>
          <p:cNvSpPr/>
          <p:nvPr/>
        </p:nvSpPr>
        <p:spPr>
          <a:xfrm>
            <a:off x="3747846" y="4969063"/>
            <a:ext cx="4696308" cy="968873"/>
          </a:xfrm>
          <a:prstGeom prst="wedgeRoundRectCallout">
            <a:avLst>
              <a:gd name="adj1" fmla="val -62566"/>
              <a:gd name="adj2" fmla="val -2634"/>
              <a:gd name="adj3" fmla="val 1666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+mn-ea"/>
                <a:sym typeface="+mn-lt"/>
              </a:rPr>
              <a:t>疑问句。并不是真的问，而是表现小鹿看到自己的倒影很惊奇。</a:t>
            </a:r>
          </a:p>
        </p:txBody>
      </p:sp>
      <p:pic>
        <p:nvPicPr>
          <p:cNvPr id="11" name="Picture 2" descr="https://timgsa.baidu.com/timg?image&amp;quality=80&amp;size=b9999_10000&amp;sec=1577511195970&amp;di=d33eb134150aa0b86d357466f085ca80&amp;imgtype=jpg&amp;src=http%3A%2F%2Fimg3.imgtn.bdimg.com%2Fit%2Fu%3D368421868%2C2412200029%26fm%3D214%26gp%3D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6" r="52843" b="33236"/>
          <a:stretch>
            <a:fillRect/>
          </a:stretch>
        </p:blipFill>
        <p:spPr bwMode="auto">
          <a:xfrm>
            <a:off x="8876950" y="684993"/>
            <a:ext cx="1895162" cy="1829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课文讲解</a:t>
            </a:r>
          </a:p>
        </p:txBody>
      </p:sp>
      <p:sp>
        <p:nvSpPr>
          <p:cNvPr id="4" name="矩形 3"/>
          <p:cNvSpPr/>
          <p:nvPr/>
        </p:nvSpPr>
        <p:spPr>
          <a:xfrm>
            <a:off x="898893" y="2785645"/>
            <a:ext cx="6234336" cy="2202334"/>
          </a:xfrm>
          <a:prstGeom prst="rect">
            <a:avLst/>
          </a:prstGeom>
          <a:ln w="28575">
            <a:solidFill>
              <a:srgbClr val="FFC00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   鹿</a:t>
            </a:r>
            <a:r>
              <a: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+mn-ea"/>
                <a:sym typeface="+mn-lt"/>
              </a:rPr>
              <a:t>摆摆</a:t>
            </a:r>
            <a:r>
              <a: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身子</a:t>
            </a: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,</a:t>
            </a:r>
            <a:r>
              <a: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水中的倒影也跟着</a:t>
            </a:r>
            <a:r>
              <a: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+mn-ea"/>
                <a:sym typeface="+mn-lt"/>
              </a:rPr>
              <a:t>摆动</a:t>
            </a:r>
            <a:r>
              <a: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起来。他从来没有注意到自己是这么漂亮</a:t>
            </a: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!</a:t>
            </a:r>
            <a:r>
              <a: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他不着急离开了</a:t>
            </a: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,</a:t>
            </a:r>
            <a:r>
              <a: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对着池水</a:t>
            </a:r>
            <a:r>
              <a: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+mn-ea"/>
                <a:sym typeface="+mn-lt"/>
              </a:rPr>
              <a:t>欣赏</a:t>
            </a:r>
            <a:r>
              <a: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自己的美丽。</a:t>
            </a:r>
            <a:endParaRPr kumimoji="0" lang="zh-CN" altLang="en-US" sz="28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98893" y="1346802"/>
            <a:ext cx="6234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描写动作的词有什么作用？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597686" y="3140293"/>
            <a:ext cx="3279981" cy="1493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0" cap="none" spc="-15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表现了小鹿的惊喜和兴奋。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课文讲解</a:t>
            </a:r>
          </a:p>
        </p:txBody>
      </p:sp>
      <p:sp>
        <p:nvSpPr>
          <p:cNvPr id="4" name="矩形 3"/>
          <p:cNvSpPr/>
          <p:nvPr/>
        </p:nvSpPr>
        <p:spPr>
          <a:xfrm>
            <a:off x="2633135" y="5568270"/>
            <a:ext cx="6812021" cy="586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      比喻，不仅形状相似，而且表现鹿角美丽。</a:t>
            </a:r>
          </a:p>
        </p:txBody>
      </p:sp>
      <p:pic>
        <p:nvPicPr>
          <p:cNvPr id="5" name="Picture 2" descr="https://timgsa.baidu.com/timg?image&amp;quality=80&amp;size=b9999_10000&amp;sec=1577511195970&amp;di=d33eb134150aa0b86d357466f085ca80&amp;imgtype=jpg&amp;src=http%3A%2F%2Fimg3.imgtn.bdimg.com%2Fit%2Fu%3D368421868%2C2412200029%26fm%3D214%26gp%3D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6" r="52843" b="33236"/>
          <a:stretch>
            <a:fillRect/>
          </a:stretch>
        </p:blipFill>
        <p:spPr bwMode="auto">
          <a:xfrm flipH="1">
            <a:off x="1264047" y="3358304"/>
            <a:ext cx="2738177" cy="1728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6" name="组合 5"/>
          <p:cNvGrpSpPr/>
          <p:nvPr/>
        </p:nvGrpSpPr>
        <p:grpSpPr>
          <a:xfrm>
            <a:off x="2989942" y="1107074"/>
            <a:ext cx="7145606" cy="1952158"/>
            <a:chOff x="2809763" y="1705443"/>
            <a:chExt cx="7145606" cy="1952158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" name="云形标注 9"/>
            <p:cNvSpPr/>
            <p:nvPr/>
          </p:nvSpPr>
          <p:spPr>
            <a:xfrm>
              <a:off x="2809763" y="1705443"/>
              <a:ext cx="7145606" cy="1952158"/>
            </a:xfrm>
            <a:prstGeom prst="cloudCallout">
              <a:avLst>
                <a:gd name="adj1" fmla="val -42280"/>
                <a:gd name="adj2" fmla="val 51100"/>
              </a:avLst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3383915" y="2056961"/>
              <a:ext cx="6096000" cy="1084528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   “</a:t>
              </a:r>
              <a:r>
                <a:rPr kumimoji="0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啊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!</a:t>
              </a:r>
              <a:r>
                <a:rPr kumimoji="0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我的身段多么匀称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,</a:t>
              </a:r>
              <a:r>
                <a:rPr kumimoji="0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我的角多么精美别致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,</a:t>
              </a:r>
              <a:r>
                <a:rPr kumimoji="0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好像两束美丽的珊瑚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!”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cxnSp>
        <p:nvCxnSpPr>
          <p:cNvPr id="9" name="直接连接符 8"/>
          <p:cNvCxnSpPr/>
          <p:nvPr/>
        </p:nvCxnSpPr>
        <p:spPr>
          <a:xfrm>
            <a:off x="3872967" y="2509201"/>
            <a:ext cx="5055013" cy="2951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853" y="3454708"/>
            <a:ext cx="2722303" cy="1728070"/>
          </a:xfrm>
          <a:prstGeom prst="rect">
            <a:avLst/>
          </a:prstGeom>
        </p:spPr>
      </p:pic>
      <p:sp>
        <p:nvSpPr>
          <p:cNvPr id="11" name="左右箭头 22"/>
          <p:cNvSpPr/>
          <p:nvPr/>
        </p:nvSpPr>
        <p:spPr>
          <a:xfrm>
            <a:off x="4811358" y="3812397"/>
            <a:ext cx="1379806" cy="283227"/>
          </a:xfrm>
          <a:prstGeom prst="leftRightArrow">
            <a:avLst/>
          </a:prstGeom>
          <a:solidFill>
            <a:srgbClr val="02025E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12" name="直接连接符 11"/>
          <p:cNvCxnSpPr/>
          <p:nvPr/>
        </p:nvCxnSpPr>
        <p:spPr>
          <a:xfrm flipV="1">
            <a:off x="8236646" y="1963621"/>
            <a:ext cx="1212937" cy="1605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课文讲解</a:t>
            </a:r>
          </a:p>
        </p:txBody>
      </p:sp>
      <p:sp>
        <p:nvSpPr>
          <p:cNvPr id="4" name="矩形 3"/>
          <p:cNvSpPr/>
          <p:nvPr/>
        </p:nvSpPr>
        <p:spPr>
          <a:xfrm>
            <a:off x="1060769" y="1786205"/>
            <a:ext cx="4176844" cy="1427507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  一阵清风吹过</a:t>
            </a:r>
            <a:r>
              <a:rPr kumimoji="0" lang="en-US" altLang="zh-CN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,</a:t>
            </a:r>
            <a:r>
              <a:rPr kumimoji="0" lang="zh-CN" alt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池水泛起了层层波纹。鹿忽然看到了自己的腿</a:t>
            </a:r>
            <a:r>
              <a:rPr kumimoji="0" lang="en-US" altLang="zh-CN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,</a:t>
            </a:r>
            <a:r>
              <a:rPr kumimoji="0" lang="zh-CN" alt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不禁噘起了嘴</a:t>
            </a:r>
            <a:r>
              <a:rPr kumimoji="0" lang="en-US" altLang="zh-CN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,</a:t>
            </a:r>
            <a:r>
              <a:rPr kumimoji="0" lang="zh-CN" alt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皱起了眉头</a:t>
            </a:r>
            <a:r>
              <a:rPr kumimoji="0" lang="en-US" altLang="zh-CN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:</a:t>
            </a:r>
            <a:endParaRPr kumimoji="0" lang="zh-CN" altLang="en-US" sz="20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574939" y="3500986"/>
            <a:ext cx="43712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      一个神态描写，一个语言描写，充分表达了鹿对自己角的喜爱，对腿的嫌弃。</a:t>
            </a:r>
          </a:p>
        </p:txBody>
      </p:sp>
      <p:pic>
        <p:nvPicPr>
          <p:cNvPr id="6" name="Picture 2" descr="https://timgsa.baidu.com/timg?image&amp;quality=80&amp;size=b9999_10000&amp;sec=1577511195970&amp;di=d33eb134150aa0b86d357466f085ca80&amp;imgtype=jpg&amp;src=http%3A%2F%2Fimg3.imgtn.bdimg.com%2Fit%2Fu%3D368421868%2C2412200029%26fm%3D214%26gp%3D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6" r="52843" b="33236"/>
          <a:stretch>
            <a:fillRect/>
          </a:stretch>
        </p:blipFill>
        <p:spPr bwMode="auto">
          <a:xfrm flipH="1">
            <a:off x="2197100" y="3644289"/>
            <a:ext cx="3667748" cy="21844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7" name="组合 6"/>
          <p:cNvGrpSpPr/>
          <p:nvPr/>
        </p:nvGrpSpPr>
        <p:grpSpPr>
          <a:xfrm>
            <a:off x="5756768" y="1141053"/>
            <a:ext cx="5236655" cy="1952158"/>
            <a:chOff x="2934790" y="1713899"/>
            <a:chExt cx="7145606" cy="1952158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" name="云形标注 9"/>
            <p:cNvSpPr/>
            <p:nvPr/>
          </p:nvSpPr>
          <p:spPr>
            <a:xfrm>
              <a:off x="2934790" y="1713899"/>
              <a:ext cx="7145606" cy="1952158"/>
            </a:xfrm>
            <a:prstGeom prst="cloudCallout">
              <a:avLst>
                <a:gd name="adj1" fmla="val -44740"/>
                <a:gd name="adj2" fmla="val 82107"/>
              </a:avLst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499854" y="1917410"/>
              <a:ext cx="6096001" cy="159748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   “</a:t>
              </a:r>
              <a:r>
                <a:rPr kumimoji="0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唉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,</a:t>
              </a:r>
              <a:r>
                <a:rPr kumimoji="0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这四条腿太细了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,</a:t>
              </a:r>
              <a:r>
                <a:rPr kumimoji="0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怎么配得上这两只美丽的角呢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!”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cxnSp>
        <p:nvCxnSpPr>
          <p:cNvPr id="10" name="直接连接符 9"/>
          <p:cNvCxnSpPr/>
          <p:nvPr/>
        </p:nvCxnSpPr>
        <p:spPr>
          <a:xfrm>
            <a:off x="7839145" y="1869868"/>
            <a:ext cx="233107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课文讲解</a:t>
            </a:r>
          </a:p>
        </p:txBody>
      </p:sp>
      <p:sp>
        <p:nvSpPr>
          <p:cNvPr id="4" name="矩形 3"/>
          <p:cNvSpPr/>
          <p:nvPr/>
        </p:nvSpPr>
        <p:spPr>
          <a:xfrm>
            <a:off x="889001" y="2125053"/>
            <a:ext cx="4978400" cy="2607893"/>
          </a:xfrm>
          <a:prstGeom prst="rect">
            <a:avLst/>
          </a:prstGeom>
          <a:ln w="28575">
            <a:solidFill>
              <a:srgbClr val="FFC00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   就在此时，它遇到了什么危险？有事怎样逃脱的？请大家自由朗读</a:t>
            </a:r>
            <a:r>
              <a:rPr kumimoji="0" lang="en-US" altLang="zh-CN" sz="2800" b="1" i="0" u="none" strike="noStrike" kern="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5—7</a:t>
            </a:r>
            <a:r>
              <a:rPr kumimoji="0" lang="zh-CN" altLang="en-US" sz="2800" b="1" i="0" u="none" strike="noStrike" kern="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自然段，边读边画出重点的词句。</a:t>
            </a:r>
            <a:endParaRPr kumimoji="0" lang="zh-CN" altLang="en-US" sz="28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820" y="1972394"/>
            <a:ext cx="4223571" cy="2913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课文讲解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0" y="4298770"/>
            <a:ext cx="2412023" cy="16636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486850" y="1813538"/>
            <a:ext cx="8122999" cy="2604752"/>
          </a:xfrm>
          <a:prstGeom prst="rect">
            <a:avLst/>
          </a:prstGeom>
          <a:ln w="28575">
            <a:solidFill>
              <a:srgbClr val="C0000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    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鹿开始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+mn-ea"/>
                <a:sym typeface="+mn-lt"/>
              </a:rPr>
              <a:t>抱怨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起自己的腿来。就在他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+mn-ea"/>
                <a:sym typeface="+mn-lt"/>
              </a:rPr>
              <a:t>没精打采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地准备离开的时侯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,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忽然听到远处传来一阵脚步声。他机灵地支起耳朵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,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不错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,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正是脚步声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!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鹿猛一回头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,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哎呀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,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一头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狮子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正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悄悄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地向自己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逼近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120425" y="4770738"/>
            <a:ext cx="22813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-1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有危险来临。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圆角矩形标注 3"/>
          <p:cNvSpPr/>
          <p:nvPr/>
        </p:nvSpPr>
        <p:spPr>
          <a:xfrm>
            <a:off x="4165421" y="1151088"/>
            <a:ext cx="1361237" cy="517139"/>
          </a:xfrm>
          <a:prstGeom prst="wedgeRoundRectCallout">
            <a:avLst>
              <a:gd name="adj1" fmla="val -10426"/>
              <a:gd name="adj2" fmla="val 102346"/>
              <a:gd name="adj3" fmla="val 1666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+mn-ea"/>
                <a:sym typeface="+mn-lt"/>
              </a:rPr>
              <a:t>不满意</a:t>
            </a:r>
          </a:p>
        </p:txBody>
      </p:sp>
      <p:sp>
        <p:nvSpPr>
          <p:cNvPr id="8" name="圆角矩形标注 45"/>
          <p:cNvSpPr/>
          <p:nvPr/>
        </p:nvSpPr>
        <p:spPr>
          <a:xfrm>
            <a:off x="7359382" y="849266"/>
            <a:ext cx="3696236" cy="724815"/>
          </a:xfrm>
          <a:prstGeom prst="wedgeRoundRectCallout">
            <a:avLst>
              <a:gd name="adj1" fmla="val 2863"/>
              <a:gd name="adj2" fmla="val 99856"/>
              <a:gd name="adj3" fmla="val 1666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+mn-ea"/>
                <a:sym typeface="+mn-lt"/>
              </a:rPr>
              <a:t>因为腿难看而郁闷。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课堂小结</a:t>
            </a:r>
          </a:p>
        </p:txBody>
      </p:sp>
      <p:sp>
        <p:nvSpPr>
          <p:cNvPr id="12" name="矩形 11"/>
          <p:cNvSpPr/>
          <p:nvPr/>
        </p:nvSpPr>
        <p:spPr>
          <a:xfrm>
            <a:off x="3207359" y="1309282"/>
            <a:ext cx="7366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下面的说法，你赞成哪一种？说说你的理由。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2487116" y="2134701"/>
            <a:ext cx="4815020" cy="1712140"/>
            <a:chOff x="1057746" y="2704110"/>
            <a:chExt cx="4815020" cy="1712140"/>
          </a:xfrm>
        </p:grpSpPr>
        <p:sp>
          <p:nvSpPr>
            <p:cNvPr id="14" name="云形 13"/>
            <p:cNvSpPr/>
            <p:nvPr/>
          </p:nvSpPr>
          <p:spPr>
            <a:xfrm>
              <a:off x="1057746" y="2704110"/>
              <a:ext cx="4815020" cy="1712140"/>
            </a:xfrm>
            <a:prstGeom prst="cloud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424179" y="3031115"/>
              <a:ext cx="3919471" cy="10754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美丽的鹿角不重要，使用的腿才是重要的。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234558" y="3753010"/>
            <a:ext cx="4815020" cy="1712140"/>
            <a:chOff x="5252814" y="3822954"/>
            <a:chExt cx="4815020" cy="1712140"/>
          </a:xfrm>
        </p:grpSpPr>
        <p:sp>
          <p:nvSpPr>
            <p:cNvPr id="17" name="云形 16"/>
            <p:cNvSpPr/>
            <p:nvPr/>
          </p:nvSpPr>
          <p:spPr>
            <a:xfrm>
              <a:off x="5252814" y="3822954"/>
              <a:ext cx="4815020" cy="1712140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5834463" y="4110781"/>
              <a:ext cx="3919471" cy="11182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鹿角和鹿腿都很重要，他们各有各的长处。</a:t>
              </a: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82500" y="3753010"/>
            <a:ext cx="1756958" cy="2371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课堂小结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734422" y="962341"/>
            <a:ext cx="3806190" cy="1866265"/>
            <a:chOff x="4388" y="2273"/>
            <a:chExt cx="5994" cy="2122"/>
          </a:xfrm>
        </p:grpSpPr>
        <p:pic>
          <p:nvPicPr>
            <p:cNvPr id="20" name="图片 19" descr="112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388" y="2273"/>
              <a:ext cx="5994" cy="2122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6038" y="2861"/>
              <a:ext cx="2694" cy="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cs typeface="+mn-ea"/>
                  <a:sym typeface="+mn-lt"/>
                </a:rPr>
                <a:t> </a:t>
              </a:r>
              <a:r>
                <a: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cs typeface="+mn-ea"/>
                  <a:sym typeface="+mn-lt"/>
                </a:rPr>
                <a:t>课文主旨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2" name="矩形 25"/>
          <p:cNvSpPr/>
          <p:nvPr/>
        </p:nvSpPr>
        <p:spPr>
          <a:xfrm>
            <a:off x="1608817" y="3118801"/>
            <a:ext cx="8617585" cy="2487703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lgDashDotDot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           这则寓言告诉我们物各有所长，各有所短，不要因为它的长处而看不到它的短处，也不要因为它的短处而否定了它的长处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;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还告诉我们，不要只看外表的美丽，更要讲实用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;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美丽和实用在不同的环境和条件下都有存在的价值。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课前导读</a:t>
            </a:r>
          </a:p>
        </p:txBody>
      </p:sp>
      <p:sp>
        <p:nvSpPr>
          <p:cNvPr id="4" name="矩形 3"/>
          <p:cNvSpPr/>
          <p:nvPr/>
        </p:nvSpPr>
        <p:spPr>
          <a:xfrm>
            <a:off x="1161144" y="2137378"/>
            <a:ext cx="5431380" cy="3133678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伊索：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（约公元前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620-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前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560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年）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    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  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古希腊著名的哲学家、文学家。与克雷洛夫、拉夫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∙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封丹和莱辛并称世界四大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寓言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家。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5" name="Picture 4" descr="https://timgsa.baidu.com/timg?image&amp;quality=80&amp;size=b9999_10000&amp;sec=1577511779128&amp;di=04ddc32612f6eb8fdc8232adf9c104e1&amp;imgtype=0&amp;src=http%3A%2F%2Fimgtu.lishiquwen.com%2F20160516%2Fmid_146336717977789214633672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022" y="2137378"/>
            <a:ext cx="3163685" cy="3133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课堂练习</a:t>
            </a:r>
          </a:p>
        </p:txBody>
      </p:sp>
      <p:pic>
        <p:nvPicPr>
          <p:cNvPr id="7" name="Picture 4" descr="学科网(www.zxxk.com)--教育资源门户，提供试卷、教案、课件、论文、素材及各类教学资源下载，还有大量而丰富的教学相关资讯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278" y="2978092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17"/>
          <p:cNvSpPr/>
          <p:nvPr/>
        </p:nvSpPr>
        <p:spPr>
          <a:xfrm>
            <a:off x="629712" y="1364952"/>
            <a:ext cx="10932575" cy="32316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1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.看拼音，写词语。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　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chí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táng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  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xīn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shǎng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  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jīng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zhì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     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chuí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tóu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sàng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qì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</a:p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（          ）     （          ）    （              ）    （                   ）</a:t>
            </a:r>
          </a:p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　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dào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yìng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   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tàn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qì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   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fēn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pèi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   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sā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tuǐ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jiù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pǎo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（        ）     （          ）   （            ）   （                    ）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594379" y="2690522"/>
            <a:ext cx="89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池 塘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674677" y="2737673"/>
            <a:ext cx="89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欣 赏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936336" y="2697694"/>
            <a:ext cx="89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精 致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359782" y="2690521"/>
            <a:ext cx="1670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垂 头 丧 气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324660" y="4016092"/>
            <a:ext cx="89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倒 映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3459168" y="400351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叹气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5490541" y="3979157"/>
            <a:ext cx="89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分 配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7763737" y="3964696"/>
            <a:ext cx="1670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撒 腿 就 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课堂练习</a:t>
            </a:r>
          </a:p>
        </p:txBody>
      </p:sp>
      <p:sp>
        <p:nvSpPr>
          <p:cNvPr id="18" name="矩形 17"/>
          <p:cNvSpPr/>
          <p:nvPr/>
        </p:nvSpPr>
        <p:spPr>
          <a:xfrm>
            <a:off x="1120478" y="1587132"/>
            <a:ext cx="11071522" cy="34163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2.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用“√”给加点的字选择正确的读音。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0" marR="0" lvl="0" indent="0" algn="l" defTabSz="4572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匀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称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（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chèn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chèng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）                   不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禁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（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jīn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jìn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）         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0" marR="0" lvl="0" indent="0" algn="l" defTabSz="4572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差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（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chā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chà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)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点儿                       向前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奔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（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bēn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bèn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）去     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0" marR="0" lvl="0" indent="0" algn="l" defTabSz="4572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撒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（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sā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sǎ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）开长腿                      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挣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（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zhēng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zhèng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）脱</a:t>
            </a:r>
          </a:p>
        </p:txBody>
      </p:sp>
      <p:sp>
        <p:nvSpPr>
          <p:cNvPr id="19" name="矩形 18"/>
          <p:cNvSpPr/>
          <p:nvPr/>
        </p:nvSpPr>
        <p:spPr>
          <a:xfrm>
            <a:off x="2503946" y="3177587"/>
            <a:ext cx="3529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√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826870" y="3213045"/>
            <a:ext cx="3529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√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774615" y="3875769"/>
            <a:ext cx="3529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√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347973" y="3972754"/>
            <a:ext cx="3529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√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931306" y="4667865"/>
            <a:ext cx="3529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√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466968" y="4733186"/>
            <a:ext cx="3529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√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课堂练习</a:t>
            </a:r>
          </a:p>
        </p:txBody>
      </p:sp>
      <p:sp>
        <p:nvSpPr>
          <p:cNvPr id="4" name="矩形 17"/>
          <p:cNvSpPr/>
          <p:nvPr/>
        </p:nvSpPr>
        <p:spPr>
          <a:xfrm>
            <a:off x="747364" y="1459433"/>
            <a:ext cx="10697272" cy="304698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4572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3.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比一比，再组词 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塘（       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) 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叹（       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)   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赏（        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)   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传（       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)   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致（       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)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糖（       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) 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汉（       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)   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裳（        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)   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转（       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)   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到（       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) 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605805" y="316324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池塘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626185" y="389520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糖果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264465" y="316324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叹气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337421" y="390927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汉族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150316" y="320188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欣赏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186939" y="390927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衣裳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010767" y="316324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传统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7019237" y="390927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转动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836946" y="316324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精致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836946" y="390927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来到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9" t="11563" r="5740" b="4091"/>
          <a:stretch>
            <a:fillRect/>
          </a:stretch>
        </p:blipFill>
        <p:spPr>
          <a:xfrm>
            <a:off x="4775200" y="928914"/>
            <a:ext cx="8186057" cy="5929086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772951" y="1816162"/>
            <a:ext cx="4752082" cy="2211610"/>
            <a:chOff x="655032" y="2655761"/>
            <a:chExt cx="4752082" cy="2211610"/>
          </a:xfrm>
        </p:grpSpPr>
        <p:sp>
          <p:nvSpPr>
            <p:cNvPr id="11" name="文本框 10"/>
            <p:cNvSpPr txBox="1"/>
            <p:nvPr/>
          </p:nvSpPr>
          <p:spPr>
            <a:xfrm>
              <a:off x="655032" y="2655761"/>
              <a:ext cx="47520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zh-CN" altLang="en-US" sz="5400" b="1" dirty="0">
                  <a:solidFill>
                    <a:srgbClr val="FFC000"/>
                  </a:solidFill>
                  <a:cs typeface="+mn-ea"/>
                  <a:sym typeface="+mn-lt"/>
                </a:rPr>
                <a:t>感谢各位聆听</a:t>
              </a:r>
              <a:endParaRPr lang="en-US" altLang="zh-CN" sz="5400" b="1" dirty="0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52564" y="3750784"/>
              <a:ext cx="45570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语文精品课件 三年级下册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766529" y="4528817"/>
              <a:ext cx="4529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>
                <a:defRPr/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授课老师：某某 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| </a:t>
              </a: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授课时间：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20XX.XX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" name="矩形: 圆角 13"/>
            <p:cNvSpPr/>
            <p:nvPr/>
          </p:nvSpPr>
          <p:spPr>
            <a:xfrm rot="10800000" flipH="1" flipV="1">
              <a:off x="828764" y="4388395"/>
              <a:ext cx="4404619" cy="47068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972457" y="4700638"/>
            <a:ext cx="1384360" cy="1228448"/>
            <a:chOff x="10185400" y="4966718"/>
            <a:chExt cx="1384360" cy="1228448"/>
          </a:xfrm>
        </p:grpSpPr>
        <p:grpSp>
          <p:nvGrpSpPr>
            <p:cNvPr id="16" name="组合 15"/>
            <p:cNvGrpSpPr/>
            <p:nvPr/>
          </p:nvGrpSpPr>
          <p:grpSpPr>
            <a:xfrm>
              <a:off x="10185400" y="5873524"/>
              <a:ext cx="1384360" cy="321642"/>
              <a:chOff x="10185400" y="5731858"/>
              <a:chExt cx="1384360" cy="321642"/>
            </a:xfrm>
          </p:grpSpPr>
          <p:sp>
            <p:nvSpPr>
              <p:cNvPr id="21" name="矩形 20"/>
              <p:cNvSpPr/>
              <p:nvPr/>
            </p:nvSpPr>
            <p:spPr>
              <a:xfrm flipH="1">
                <a:off x="10185400" y="5731858"/>
                <a:ext cx="1384360" cy="321642"/>
              </a:xfrm>
              <a:prstGeom prst="rect">
                <a:avLst/>
              </a:prstGeom>
              <a:noFill/>
              <a:ln w="19050" cap="flat" cmpd="sng" algn="ctr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</a:ln>
              <a:effectLst>
                <a:outerShdw blurRad="381000" algn="ctr" rotWithShape="0">
                  <a:prstClr val="black">
                    <a:alpha val="2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flipH="1">
                <a:off x="10458064" y="5778011"/>
                <a:ext cx="83903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某某小学</a:t>
                </a: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 flipH="1">
              <a:off x="10250176" y="4966718"/>
              <a:ext cx="1302893" cy="241281"/>
              <a:chOff x="642394" y="4701076"/>
              <a:chExt cx="1539683" cy="285131"/>
            </a:xfrm>
            <a:solidFill>
              <a:srgbClr val="ED7D31"/>
            </a:solidFill>
          </p:grpSpPr>
          <p:sp>
            <p:nvSpPr>
              <p:cNvPr id="18" name="two-coin-stacks_72132"/>
              <p:cNvSpPr>
                <a:spLocks noChangeAspect="1"/>
              </p:cNvSpPr>
              <p:nvPr/>
            </p:nvSpPr>
            <p:spPr bwMode="auto">
              <a:xfrm>
                <a:off x="1247958" y="4701076"/>
                <a:ext cx="285132" cy="281098"/>
              </a:xfrm>
              <a:custGeom>
                <a:avLst/>
                <a:gdLst>
                  <a:gd name="connsiteX0" fmla="*/ 261001 w 608698"/>
                  <a:gd name="connsiteY0" fmla="*/ 479068 h 600088"/>
                  <a:gd name="connsiteX1" fmla="*/ 432425 w 608698"/>
                  <a:gd name="connsiteY1" fmla="*/ 554184 h 600088"/>
                  <a:gd name="connsiteX2" fmla="*/ 603774 w 608698"/>
                  <a:gd name="connsiteY2" fmla="*/ 479068 h 600088"/>
                  <a:gd name="connsiteX3" fmla="*/ 608697 w 608698"/>
                  <a:gd name="connsiteY3" fmla="*/ 502020 h 600088"/>
                  <a:gd name="connsiteX4" fmla="*/ 432425 w 608698"/>
                  <a:gd name="connsiteY4" fmla="*/ 600088 h 600088"/>
                  <a:gd name="connsiteX5" fmla="*/ 256152 w 608698"/>
                  <a:gd name="connsiteY5" fmla="*/ 502020 h 600088"/>
                  <a:gd name="connsiteX6" fmla="*/ 261001 w 608698"/>
                  <a:gd name="connsiteY6" fmla="*/ 479068 h 600088"/>
                  <a:gd name="connsiteX7" fmla="*/ 4924 w 608698"/>
                  <a:gd name="connsiteY7" fmla="*/ 382605 h 600088"/>
                  <a:gd name="connsiteX8" fmla="*/ 176285 w 608698"/>
                  <a:gd name="connsiteY8" fmla="*/ 457793 h 600088"/>
                  <a:gd name="connsiteX9" fmla="*/ 236041 w 608698"/>
                  <a:gd name="connsiteY9" fmla="*/ 451980 h 600088"/>
                  <a:gd name="connsiteX10" fmla="*/ 231640 w 608698"/>
                  <a:gd name="connsiteY10" fmla="*/ 462264 h 600088"/>
                  <a:gd name="connsiteX11" fmla="*/ 225000 w 608698"/>
                  <a:gd name="connsiteY11" fmla="*/ 493412 h 600088"/>
                  <a:gd name="connsiteX12" fmla="*/ 225298 w 608698"/>
                  <a:gd name="connsiteY12" fmla="*/ 499820 h 600088"/>
                  <a:gd name="connsiteX13" fmla="*/ 176285 w 608698"/>
                  <a:gd name="connsiteY13" fmla="*/ 503695 h 600088"/>
                  <a:gd name="connsiteX14" fmla="*/ 0 w 608698"/>
                  <a:gd name="connsiteY14" fmla="*/ 405556 h 600088"/>
                  <a:gd name="connsiteX15" fmla="*/ 4924 w 608698"/>
                  <a:gd name="connsiteY15" fmla="*/ 382605 h 600088"/>
                  <a:gd name="connsiteX16" fmla="*/ 261001 w 608698"/>
                  <a:gd name="connsiteY16" fmla="*/ 375478 h 600088"/>
                  <a:gd name="connsiteX17" fmla="*/ 432425 w 608698"/>
                  <a:gd name="connsiteY17" fmla="*/ 450622 h 600088"/>
                  <a:gd name="connsiteX18" fmla="*/ 603774 w 608698"/>
                  <a:gd name="connsiteY18" fmla="*/ 375478 h 600088"/>
                  <a:gd name="connsiteX19" fmla="*/ 608697 w 608698"/>
                  <a:gd name="connsiteY19" fmla="*/ 398416 h 600088"/>
                  <a:gd name="connsiteX20" fmla="*/ 432425 w 608698"/>
                  <a:gd name="connsiteY20" fmla="*/ 496498 h 600088"/>
                  <a:gd name="connsiteX21" fmla="*/ 256152 w 608698"/>
                  <a:gd name="connsiteY21" fmla="*/ 398416 h 600088"/>
                  <a:gd name="connsiteX22" fmla="*/ 261001 w 608698"/>
                  <a:gd name="connsiteY22" fmla="*/ 375478 h 600088"/>
                  <a:gd name="connsiteX23" fmla="*/ 4924 w 608698"/>
                  <a:gd name="connsiteY23" fmla="*/ 279086 h 600088"/>
                  <a:gd name="connsiteX24" fmla="*/ 176285 w 608698"/>
                  <a:gd name="connsiteY24" fmla="*/ 354274 h 600088"/>
                  <a:gd name="connsiteX25" fmla="*/ 236041 w 608698"/>
                  <a:gd name="connsiteY25" fmla="*/ 348461 h 600088"/>
                  <a:gd name="connsiteX26" fmla="*/ 231640 w 608698"/>
                  <a:gd name="connsiteY26" fmla="*/ 358745 h 600088"/>
                  <a:gd name="connsiteX27" fmla="*/ 225000 w 608698"/>
                  <a:gd name="connsiteY27" fmla="*/ 389818 h 600088"/>
                  <a:gd name="connsiteX28" fmla="*/ 225298 w 608698"/>
                  <a:gd name="connsiteY28" fmla="*/ 396301 h 600088"/>
                  <a:gd name="connsiteX29" fmla="*/ 176285 w 608698"/>
                  <a:gd name="connsiteY29" fmla="*/ 400176 h 600088"/>
                  <a:gd name="connsiteX30" fmla="*/ 0 w 608698"/>
                  <a:gd name="connsiteY30" fmla="*/ 302037 h 600088"/>
                  <a:gd name="connsiteX31" fmla="*/ 4924 w 608698"/>
                  <a:gd name="connsiteY31" fmla="*/ 279086 h 600088"/>
                  <a:gd name="connsiteX32" fmla="*/ 261001 w 608698"/>
                  <a:gd name="connsiteY32" fmla="*/ 271959 h 600088"/>
                  <a:gd name="connsiteX33" fmla="*/ 432425 w 608698"/>
                  <a:gd name="connsiteY33" fmla="*/ 347103 h 600088"/>
                  <a:gd name="connsiteX34" fmla="*/ 603774 w 608698"/>
                  <a:gd name="connsiteY34" fmla="*/ 271959 h 600088"/>
                  <a:gd name="connsiteX35" fmla="*/ 608697 w 608698"/>
                  <a:gd name="connsiteY35" fmla="*/ 294897 h 600088"/>
                  <a:gd name="connsiteX36" fmla="*/ 432425 w 608698"/>
                  <a:gd name="connsiteY36" fmla="*/ 392979 h 600088"/>
                  <a:gd name="connsiteX37" fmla="*/ 256152 w 608698"/>
                  <a:gd name="connsiteY37" fmla="*/ 294897 h 600088"/>
                  <a:gd name="connsiteX38" fmla="*/ 261001 w 608698"/>
                  <a:gd name="connsiteY38" fmla="*/ 271959 h 600088"/>
                  <a:gd name="connsiteX39" fmla="*/ 4924 w 608698"/>
                  <a:gd name="connsiteY39" fmla="*/ 175567 h 600088"/>
                  <a:gd name="connsiteX40" fmla="*/ 176285 w 608698"/>
                  <a:gd name="connsiteY40" fmla="*/ 250713 h 600088"/>
                  <a:gd name="connsiteX41" fmla="*/ 236041 w 608698"/>
                  <a:gd name="connsiteY41" fmla="*/ 244904 h 600088"/>
                  <a:gd name="connsiteX42" fmla="*/ 231640 w 608698"/>
                  <a:gd name="connsiteY42" fmla="*/ 255182 h 600088"/>
                  <a:gd name="connsiteX43" fmla="*/ 225000 w 608698"/>
                  <a:gd name="connsiteY43" fmla="*/ 286238 h 600088"/>
                  <a:gd name="connsiteX44" fmla="*/ 225298 w 608698"/>
                  <a:gd name="connsiteY44" fmla="*/ 292718 h 600088"/>
                  <a:gd name="connsiteX45" fmla="*/ 176285 w 608698"/>
                  <a:gd name="connsiteY45" fmla="*/ 296516 h 600088"/>
                  <a:gd name="connsiteX46" fmla="*/ 0 w 608698"/>
                  <a:gd name="connsiteY46" fmla="*/ 198506 h 600088"/>
                  <a:gd name="connsiteX47" fmla="*/ 4924 w 608698"/>
                  <a:gd name="connsiteY47" fmla="*/ 175567 h 600088"/>
                  <a:gd name="connsiteX48" fmla="*/ 432425 w 608698"/>
                  <a:gd name="connsiteY48" fmla="*/ 96392 h 600088"/>
                  <a:gd name="connsiteX49" fmla="*/ 608698 w 608698"/>
                  <a:gd name="connsiteY49" fmla="*/ 194443 h 600088"/>
                  <a:gd name="connsiteX50" fmla="*/ 432425 w 608698"/>
                  <a:gd name="connsiteY50" fmla="*/ 292494 h 600088"/>
                  <a:gd name="connsiteX51" fmla="*/ 256152 w 608698"/>
                  <a:gd name="connsiteY51" fmla="*/ 194443 h 600088"/>
                  <a:gd name="connsiteX52" fmla="*/ 432425 w 608698"/>
                  <a:gd name="connsiteY52" fmla="*/ 96392 h 600088"/>
                  <a:gd name="connsiteX53" fmla="*/ 176258 w 608698"/>
                  <a:gd name="connsiteY53" fmla="*/ 0 h 600088"/>
                  <a:gd name="connsiteX54" fmla="*/ 347817 w 608698"/>
                  <a:gd name="connsiteY54" fmla="*/ 75446 h 600088"/>
                  <a:gd name="connsiteX55" fmla="*/ 224966 w 608698"/>
                  <a:gd name="connsiteY55" fmla="*/ 185823 h 600088"/>
                  <a:gd name="connsiteX56" fmla="*/ 225264 w 608698"/>
                  <a:gd name="connsiteY56" fmla="*/ 192228 h 600088"/>
                  <a:gd name="connsiteX57" fmla="*/ 176258 w 608698"/>
                  <a:gd name="connsiteY57" fmla="*/ 196101 h 600088"/>
                  <a:gd name="connsiteX58" fmla="*/ 0 w 608698"/>
                  <a:gd name="connsiteY58" fmla="*/ 98013 h 600088"/>
                  <a:gd name="connsiteX59" fmla="*/ 176258 w 608698"/>
                  <a:gd name="connsiteY59" fmla="*/ 0 h 600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608698" h="600088">
                    <a:moveTo>
                      <a:pt x="261001" y="479068"/>
                    </a:moveTo>
                    <a:cubicBezTo>
                      <a:pt x="279575" y="522140"/>
                      <a:pt x="349249" y="554184"/>
                      <a:pt x="432425" y="554184"/>
                    </a:cubicBezTo>
                    <a:cubicBezTo>
                      <a:pt x="515600" y="554184"/>
                      <a:pt x="585199" y="522140"/>
                      <a:pt x="603774" y="479068"/>
                    </a:cubicBezTo>
                    <a:cubicBezTo>
                      <a:pt x="606981" y="486371"/>
                      <a:pt x="608697" y="494046"/>
                      <a:pt x="608697" y="502020"/>
                    </a:cubicBezTo>
                    <a:cubicBezTo>
                      <a:pt x="608697" y="556196"/>
                      <a:pt x="529774" y="600088"/>
                      <a:pt x="432425" y="600088"/>
                    </a:cubicBezTo>
                    <a:cubicBezTo>
                      <a:pt x="335076" y="600088"/>
                      <a:pt x="256152" y="556196"/>
                      <a:pt x="256152" y="502020"/>
                    </a:cubicBezTo>
                    <a:cubicBezTo>
                      <a:pt x="256152" y="494046"/>
                      <a:pt x="257868" y="486371"/>
                      <a:pt x="261001" y="479068"/>
                    </a:cubicBezTo>
                    <a:close/>
                    <a:moveTo>
                      <a:pt x="4924" y="382605"/>
                    </a:moveTo>
                    <a:cubicBezTo>
                      <a:pt x="23425" y="425750"/>
                      <a:pt x="93103" y="457793"/>
                      <a:pt x="176285" y="457793"/>
                    </a:cubicBezTo>
                    <a:cubicBezTo>
                      <a:pt x="197248" y="457793"/>
                      <a:pt x="217391" y="455781"/>
                      <a:pt x="236041" y="451980"/>
                    </a:cubicBezTo>
                    <a:lnTo>
                      <a:pt x="231640" y="462264"/>
                    </a:lnTo>
                    <a:cubicBezTo>
                      <a:pt x="227238" y="472398"/>
                      <a:pt x="225000" y="482905"/>
                      <a:pt x="225000" y="493412"/>
                    </a:cubicBezTo>
                    <a:cubicBezTo>
                      <a:pt x="225000" y="495573"/>
                      <a:pt x="225149" y="497734"/>
                      <a:pt x="225298" y="499820"/>
                    </a:cubicBezTo>
                    <a:cubicBezTo>
                      <a:pt x="209781" y="502354"/>
                      <a:pt x="193294" y="503695"/>
                      <a:pt x="176285" y="503695"/>
                    </a:cubicBezTo>
                    <a:cubicBezTo>
                      <a:pt x="78929" y="503695"/>
                      <a:pt x="0" y="459730"/>
                      <a:pt x="0" y="405556"/>
                    </a:cubicBezTo>
                    <a:cubicBezTo>
                      <a:pt x="0" y="397657"/>
                      <a:pt x="1716" y="389982"/>
                      <a:pt x="4924" y="382605"/>
                    </a:cubicBezTo>
                    <a:close/>
                    <a:moveTo>
                      <a:pt x="261001" y="375478"/>
                    </a:moveTo>
                    <a:cubicBezTo>
                      <a:pt x="279575" y="418598"/>
                      <a:pt x="349249" y="450622"/>
                      <a:pt x="432425" y="450622"/>
                    </a:cubicBezTo>
                    <a:cubicBezTo>
                      <a:pt x="515600" y="450622"/>
                      <a:pt x="585199" y="418598"/>
                      <a:pt x="603774" y="375478"/>
                    </a:cubicBezTo>
                    <a:cubicBezTo>
                      <a:pt x="606981" y="382851"/>
                      <a:pt x="608697" y="390522"/>
                      <a:pt x="608697" y="398416"/>
                    </a:cubicBezTo>
                    <a:cubicBezTo>
                      <a:pt x="608697" y="452558"/>
                      <a:pt x="529774" y="496498"/>
                      <a:pt x="432425" y="496498"/>
                    </a:cubicBezTo>
                    <a:cubicBezTo>
                      <a:pt x="335076" y="496498"/>
                      <a:pt x="256152" y="452558"/>
                      <a:pt x="256152" y="398416"/>
                    </a:cubicBezTo>
                    <a:cubicBezTo>
                      <a:pt x="256152" y="390522"/>
                      <a:pt x="257868" y="382851"/>
                      <a:pt x="261001" y="375478"/>
                    </a:cubicBezTo>
                    <a:close/>
                    <a:moveTo>
                      <a:pt x="4924" y="279086"/>
                    </a:moveTo>
                    <a:cubicBezTo>
                      <a:pt x="23425" y="322231"/>
                      <a:pt x="93103" y="354274"/>
                      <a:pt x="176285" y="354274"/>
                    </a:cubicBezTo>
                    <a:cubicBezTo>
                      <a:pt x="197248" y="354274"/>
                      <a:pt x="217391" y="352187"/>
                      <a:pt x="236041" y="348461"/>
                    </a:cubicBezTo>
                    <a:lnTo>
                      <a:pt x="231640" y="358745"/>
                    </a:lnTo>
                    <a:cubicBezTo>
                      <a:pt x="227238" y="368879"/>
                      <a:pt x="225000" y="379311"/>
                      <a:pt x="225000" y="389818"/>
                    </a:cubicBezTo>
                    <a:cubicBezTo>
                      <a:pt x="225000" y="392054"/>
                      <a:pt x="225149" y="394140"/>
                      <a:pt x="225298" y="396301"/>
                    </a:cubicBezTo>
                    <a:cubicBezTo>
                      <a:pt x="209781" y="398835"/>
                      <a:pt x="193294" y="400176"/>
                      <a:pt x="176285" y="400176"/>
                    </a:cubicBezTo>
                    <a:cubicBezTo>
                      <a:pt x="78929" y="400176"/>
                      <a:pt x="0" y="356211"/>
                      <a:pt x="0" y="302037"/>
                    </a:cubicBezTo>
                    <a:cubicBezTo>
                      <a:pt x="0" y="294138"/>
                      <a:pt x="1716" y="286463"/>
                      <a:pt x="4924" y="279086"/>
                    </a:cubicBezTo>
                    <a:close/>
                    <a:moveTo>
                      <a:pt x="261001" y="271959"/>
                    </a:moveTo>
                    <a:cubicBezTo>
                      <a:pt x="279575" y="315079"/>
                      <a:pt x="349249" y="347103"/>
                      <a:pt x="432425" y="347103"/>
                    </a:cubicBezTo>
                    <a:cubicBezTo>
                      <a:pt x="515600" y="347103"/>
                      <a:pt x="585199" y="315079"/>
                      <a:pt x="603774" y="271959"/>
                    </a:cubicBezTo>
                    <a:cubicBezTo>
                      <a:pt x="606981" y="279332"/>
                      <a:pt x="608697" y="287003"/>
                      <a:pt x="608697" y="294897"/>
                    </a:cubicBezTo>
                    <a:cubicBezTo>
                      <a:pt x="608697" y="349039"/>
                      <a:pt x="529774" y="392979"/>
                      <a:pt x="432425" y="392979"/>
                    </a:cubicBezTo>
                    <a:cubicBezTo>
                      <a:pt x="335076" y="392979"/>
                      <a:pt x="256152" y="349039"/>
                      <a:pt x="256152" y="294897"/>
                    </a:cubicBezTo>
                    <a:cubicBezTo>
                      <a:pt x="256152" y="287003"/>
                      <a:pt x="257868" y="279332"/>
                      <a:pt x="261001" y="271959"/>
                    </a:cubicBezTo>
                    <a:close/>
                    <a:moveTo>
                      <a:pt x="4924" y="175567"/>
                    </a:moveTo>
                    <a:cubicBezTo>
                      <a:pt x="23425" y="218689"/>
                      <a:pt x="93103" y="250713"/>
                      <a:pt x="176285" y="250713"/>
                    </a:cubicBezTo>
                    <a:cubicBezTo>
                      <a:pt x="197248" y="250713"/>
                      <a:pt x="217391" y="248628"/>
                      <a:pt x="236041" y="244904"/>
                    </a:cubicBezTo>
                    <a:lnTo>
                      <a:pt x="231640" y="255182"/>
                    </a:lnTo>
                    <a:cubicBezTo>
                      <a:pt x="227238" y="265311"/>
                      <a:pt x="225000" y="275737"/>
                      <a:pt x="225000" y="286238"/>
                    </a:cubicBezTo>
                    <a:cubicBezTo>
                      <a:pt x="225000" y="288398"/>
                      <a:pt x="225149" y="290558"/>
                      <a:pt x="225298" y="292718"/>
                    </a:cubicBezTo>
                    <a:cubicBezTo>
                      <a:pt x="209781" y="295175"/>
                      <a:pt x="193294" y="296516"/>
                      <a:pt x="176285" y="296516"/>
                    </a:cubicBezTo>
                    <a:cubicBezTo>
                      <a:pt x="78929" y="296516"/>
                      <a:pt x="0" y="252650"/>
                      <a:pt x="0" y="198506"/>
                    </a:cubicBezTo>
                    <a:cubicBezTo>
                      <a:pt x="0" y="190611"/>
                      <a:pt x="1716" y="182940"/>
                      <a:pt x="4924" y="175567"/>
                    </a:cubicBezTo>
                    <a:close/>
                    <a:moveTo>
                      <a:pt x="432425" y="96392"/>
                    </a:moveTo>
                    <a:cubicBezTo>
                      <a:pt x="529778" y="96392"/>
                      <a:pt x="608698" y="140291"/>
                      <a:pt x="608698" y="194443"/>
                    </a:cubicBezTo>
                    <a:cubicBezTo>
                      <a:pt x="608698" y="248595"/>
                      <a:pt x="529778" y="292494"/>
                      <a:pt x="432425" y="292494"/>
                    </a:cubicBezTo>
                    <a:cubicBezTo>
                      <a:pt x="335072" y="292494"/>
                      <a:pt x="256152" y="248595"/>
                      <a:pt x="256152" y="194443"/>
                    </a:cubicBezTo>
                    <a:cubicBezTo>
                      <a:pt x="256152" y="140291"/>
                      <a:pt x="335072" y="96392"/>
                      <a:pt x="432425" y="96392"/>
                    </a:cubicBezTo>
                    <a:close/>
                    <a:moveTo>
                      <a:pt x="176258" y="0"/>
                    </a:moveTo>
                    <a:cubicBezTo>
                      <a:pt x="259651" y="0"/>
                      <a:pt x="329542" y="32175"/>
                      <a:pt x="347817" y="75446"/>
                    </a:cubicBezTo>
                    <a:cubicBezTo>
                      <a:pt x="275166" y="92800"/>
                      <a:pt x="224966" y="135103"/>
                      <a:pt x="224966" y="185823"/>
                    </a:cubicBezTo>
                    <a:cubicBezTo>
                      <a:pt x="224966" y="187983"/>
                      <a:pt x="225115" y="190143"/>
                      <a:pt x="225264" y="192228"/>
                    </a:cubicBezTo>
                    <a:cubicBezTo>
                      <a:pt x="209749" y="194760"/>
                      <a:pt x="193265" y="196101"/>
                      <a:pt x="176258" y="196101"/>
                    </a:cubicBezTo>
                    <a:cubicBezTo>
                      <a:pt x="78917" y="196101"/>
                      <a:pt x="0" y="152159"/>
                      <a:pt x="0" y="98013"/>
                    </a:cubicBezTo>
                    <a:cubicBezTo>
                      <a:pt x="0" y="43868"/>
                      <a:pt x="78917" y="0"/>
                      <a:pt x="17625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" name="personal-id-card-of-a-man_47848"/>
              <p:cNvSpPr>
                <a:spLocks noChangeAspect="1"/>
              </p:cNvSpPr>
              <p:nvPr/>
            </p:nvSpPr>
            <p:spPr bwMode="auto">
              <a:xfrm>
                <a:off x="1855288" y="4727562"/>
                <a:ext cx="326789" cy="249970"/>
              </a:xfrm>
              <a:custGeom>
                <a:avLst/>
                <a:gdLst>
                  <a:gd name="connsiteX0" fmla="*/ 361794 w 551492"/>
                  <a:gd name="connsiteY0" fmla="*/ 308363 h 421851"/>
                  <a:gd name="connsiteX1" fmla="*/ 530845 w 551492"/>
                  <a:gd name="connsiteY1" fmla="*/ 308363 h 421851"/>
                  <a:gd name="connsiteX2" fmla="*/ 551492 w 551492"/>
                  <a:gd name="connsiteY2" fmla="*/ 329044 h 421851"/>
                  <a:gd name="connsiteX3" fmla="*/ 551492 w 551492"/>
                  <a:gd name="connsiteY3" fmla="*/ 362650 h 421851"/>
                  <a:gd name="connsiteX4" fmla="*/ 530845 w 551492"/>
                  <a:gd name="connsiteY4" fmla="*/ 383331 h 421851"/>
                  <a:gd name="connsiteX5" fmla="*/ 378570 w 551492"/>
                  <a:gd name="connsiteY5" fmla="*/ 383331 h 421851"/>
                  <a:gd name="connsiteX6" fmla="*/ 378570 w 551492"/>
                  <a:gd name="connsiteY6" fmla="*/ 369113 h 421851"/>
                  <a:gd name="connsiteX7" fmla="*/ 361794 w 551492"/>
                  <a:gd name="connsiteY7" fmla="*/ 308363 h 421851"/>
                  <a:gd name="connsiteX8" fmla="*/ 313904 w 551492"/>
                  <a:gd name="connsiteY8" fmla="*/ 172924 h 421851"/>
                  <a:gd name="connsiteX9" fmla="*/ 530832 w 551492"/>
                  <a:gd name="connsiteY9" fmla="*/ 172924 h 421851"/>
                  <a:gd name="connsiteX10" fmla="*/ 551492 w 551492"/>
                  <a:gd name="connsiteY10" fmla="*/ 193548 h 421851"/>
                  <a:gd name="connsiteX11" fmla="*/ 551492 w 551492"/>
                  <a:gd name="connsiteY11" fmla="*/ 225772 h 421851"/>
                  <a:gd name="connsiteX12" fmla="*/ 530832 w 551492"/>
                  <a:gd name="connsiteY12" fmla="*/ 247685 h 421851"/>
                  <a:gd name="connsiteX13" fmla="*/ 271293 w 551492"/>
                  <a:gd name="connsiteY13" fmla="*/ 247685 h 421851"/>
                  <a:gd name="connsiteX14" fmla="*/ 271293 w 551492"/>
                  <a:gd name="connsiteY14" fmla="*/ 227061 h 421851"/>
                  <a:gd name="connsiteX15" fmla="*/ 272584 w 551492"/>
                  <a:gd name="connsiteY15" fmla="*/ 224483 h 421851"/>
                  <a:gd name="connsiteX16" fmla="*/ 313904 w 551492"/>
                  <a:gd name="connsiteY16" fmla="*/ 172924 h 421851"/>
                  <a:gd name="connsiteX17" fmla="*/ 281648 w 551492"/>
                  <a:gd name="connsiteY17" fmla="*/ 36241 h 421851"/>
                  <a:gd name="connsiteX18" fmla="*/ 530834 w 551492"/>
                  <a:gd name="connsiteY18" fmla="*/ 36241 h 421851"/>
                  <a:gd name="connsiteX19" fmla="*/ 551492 w 551492"/>
                  <a:gd name="connsiteY19" fmla="*/ 58154 h 421851"/>
                  <a:gd name="connsiteX20" fmla="*/ 551492 w 551492"/>
                  <a:gd name="connsiteY20" fmla="*/ 90378 h 421851"/>
                  <a:gd name="connsiteX21" fmla="*/ 530834 w 551492"/>
                  <a:gd name="connsiteY21" fmla="*/ 111002 h 421851"/>
                  <a:gd name="connsiteX22" fmla="*/ 308761 w 551492"/>
                  <a:gd name="connsiteY22" fmla="*/ 111002 h 421851"/>
                  <a:gd name="connsiteX23" fmla="*/ 295850 w 551492"/>
                  <a:gd name="connsiteY23" fmla="*/ 96823 h 421851"/>
                  <a:gd name="connsiteX24" fmla="*/ 281648 w 551492"/>
                  <a:gd name="connsiteY24" fmla="*/ 36241 h 421851"/>
                  <a:gd name="connsiteX25" fmla="*/ 176987 w 551492"/>
                  <a:gd name="connsiteY25" fmla="*/ 0 h 421851"/>
                  <a:gd name="connsiteX26" fmla="*/ 271294 w 551492"/>
                  <a:gd name="connsiteY26" fmla="*/ 117396 h 421851"/>
                  <a:gd name="connsiteX27" fmla="*/ 276461 w 551492"/>
                  <a:gd name="connsiteY27" fmla="*/ 117396 h 421851"/>
                  <a:gd name="connsiteX28" fmla="*/ 290672 w 551492"/>
                  <a:gd name="connsiteY28" fmla="*/ 152228 h 421851"/>
                  <a:gd name="connsiteX29" fmla="*/ 262251 w 551492"/>
                  <a:gd name="connsiteY29" fmla="*/ 199960 h 421851"/>
                  <a:gd name="connsiteX30" fmla="*/ 257083 w 551492"/>
                  <a:gd name="connsiteY30" fmla="*/ 197380 h 421851"/>
                  <a:gd name="connsiteX31" fmla="*/ 224786 w 551492"/>
                  <a:gd name="connsiteY31" fmla="*/ 247692 h 421851"/>
                  <a:gd name="connsiteX32" fmla="*/ 219619 w 551492"/>
                  <a:gd name="connsiteY32" fmla="*/ 259303 h 421851"/>
                  <a:gd name="connsiteX33" fmla="*/ 241581 w 551492"/>
                  <a:gd name="connsiteY33" fmla="*/ 279944 h 421851"/>
                  <a:gd name="connsiteX34" fmla="*/ 263543 w 551492"/>
                  <a:gd name="connsiteY34" fmla="*/ 279944 h 421851"/>
                  <a:gd name="connsiteX35" fmla="*/ 352682 w 551492"/>
                  <a:gd name="connsiteY35" fmla="*/ 368958 h 421851"/>
                  <a:gd name="connsiteX36" fmla="*/ 352682 w 551492"/>
                  <a:gd name="connsiteY36" fmla="*/ 393470 h 421851"/>
                  <a:gd name="connsiteX37" fmla="*/ 325553 w 551492"/>
                  <a:gd name="connsiteY37" fmla="*/ 421851 h 421851"/>
                  <a:gd name="connsiteX38" fmla="*/ 28421 w 551492"/>
                  <a:gd name="connsiteY38" fmla="*/ 421851 h 421851"/>
                  <a:gd name="connsiteX39" fmla="*/ 0 w 551492"/>
                  <a:gd name="connsiteY39" fmla="*/ 393470 h 421851"/>
                  <a:gd name="connsiteX40" fmla="*/ 0 w 551492"/>
                  <a:gd name="connsiteY40" fmla="*/ 368958 h 421851"/>
                  <a:gd name="connsiteX41" fmla="*/ 89139 w 551492"/>
                  <a:gd name="connsiteY41" fmla="*/ 279944 h 421851"/>
                  <a:gd name="connsiteX42" fmla="*/ 112393 w 551492"/>
                  <a:gd name="connsiteY42" fmla="*/ 279944 h 421851"/>
                  <a:gd name="connsiteX43" fmla="*/ 133063 w 551492"/>
                  <a:gd name="connsiteY43" fmla="*/ 259303 h 421851"/>
                  <a:gd name="connsiteX44" fmla="*/ 127896 w 551492"/>
                  <a:gd name="connsiteY44" fmla="*/ 247692 h 421851"/>
                  <a:gd name="connsiteX45" fmla="*/ 95599 w 551492"/>
                  <a:gd name="connsiteY45" fmla="*/ 198670 h 421851"/>
                  <a:gd name="connsiteX46" fmla="*/ 91723 w 551492"/>
                  <a:gd name="connsiteY46" fmla="*/ 199960 h 421851"/>
                  <a:gd name="connsiteX47" fmla="*/ 63302 w 551492"/>
                  <a:gd name="connsiteY47" fmla="*/ 152228 h 421851"/>
                  <a:gd name="connsiteX48" fmla="*/ 78804 w 551492"/>
                  <a:gd name="connsiteY48" fmla="*/ 117396 h 421851"/>
                  <a:gd name="connsiteX49" fmla="*/ 81388 w 551492"/>
                  <a:gd name="connsiteY49" fmla="*/ 117396 h 421851"/>
                  <a:gd name="connsiteX50" fmla="*/ 176987 w 551492"/>
                  <a:gd name="connsiteY50" fmla="*/ 0 h 421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551492" h="421851">
                    <a:moveTo>
                      <a:pt x="361794" y="308363"/>
                    </a:moveTo>
                    <a:lnTo>
                      <a:pt x="530845" y="308363"/>
                    </a:lnTo>
                    <a:cubicBezTo>
                      <a:pt x="541168" y="308363"/>
                      <a:pt x="551492" y="317411"/>
                      <a:pt x="551492" y="329044"/>
                    </a:cubicBezTo>
                    <a:lnTo>
                      <a:pt x="551492" y="362650"/>
                    </a:lnTo>
                    <a:cubicBezTo>
                      <a:pt x="551492" y="374283"/>
                      <a:pt x="541168" y="383331"/>
                      <a:pt x="530845" y="383331"/>
                    </a:cubicBezTo>
                    <a:lnTo>
                      <a:pt x="378570" y="383331"/>
                    </a:lnTo>
                    <a:lnTo>
                      <a:pt x="378570" y="369113"/>
                    </a:lnTo>
                    <a:cubicBezTo>
                      <a:pt x="378570" y="347140"/>
                      <a:pt x="372118" y="326459"/>
                      <a:pt x="361794" y="308363"/>
                    </a:cubicBezTo>
                    <a:close/>
                    <a:moveTo>
                      <a:pt x="313904" y="172924"/>
                    </a:moveTo>
                    <a:lnTo>
                      <a:pt x="530832" y="172924"/>
                    </a:lnTo>
                    <a:cubicBezTo>
                      <a:pt x="541162" y="172924"/>
                      <a:pt x="551492" y="181947"/>
                      <a:pt x="551492" y="193548"/>
                    </a:cubicBezTo>
                    <a:lnTo>
                      <a:pt x="551492" y="225772"/>
                    </a:lnTo>
                    <a:cubicBezTo>
                      <a:pt x="551492" y="237373"/>
                      <a:pt x="541162" y="247685"/>
                      <a:pt x="530832" y="247685"/>
                    </a:cubicBezTo>
                    <a:lnTo>
                      <a:pt x="271293" y="247685"/>
                    </a:lnTo>
                    <a:lnTo>
                      <a:pt x="271293" y="227061"/>
                    </a:lnTo>
                    <a:cubicBezTo>
                      <a:pt x="271293" y="225772"/>
                      <a:pt x="272584" y="225772"/>
                      <a:pt x="272584" y="224483"/>
                    </a:cubicBezTo>
                    <a:cubicBezTo>
                      <a:pt x="293244" y="218038"/>
                      <a:pt x="307448" y="194837"/>
                      <a:pt x="313904" y="172924"/>
                    </a:cubicBezTo>
                    <a:close/>
                    <a:moveTo>
                      <a:pt x="281648" y="36241"/>
                    </a:moveTo>
                    <a:lnTo>
                      <a:pt x="530834" y="36241"/>
                    </a:lnTo>
                    <a:cubicBezTo>
                      <a:pt x="541163" y="36241"/>
                      <a:pt x="551492" y="46553"/>
                      <a:pt x="551492" y="58154"/>
                    </a:cubicBezTo>
                    <a:lnTo>
                      <a:pt x="551492" y="90378"/>
                    </a:lnTo>
                    <a:cubicBezTo>
                      <a:pt x="551492" y="101979"/>
                      <a:pt x="541163" y="111002"/>
                      <a:pt x="530834" y="111002"/>
                    </a:cubicBezTo>
                    <a:lnTo>
                      <a:pt x="308761" y="111002"/>
                    </a:lnTo>
                    <a:cubicBezTo>
                      <a:pt x="304888" y="104557"/>
                      <a:pt x="301015" y="99401"/>
                      <a:pt x="295850" y="96823"/>
                    </a:cubicBezTo>
                    <a:cubicBezTo>
                      <a:pt x="293268" y="72333"/>
                      <a:pt x="288104" y="52998"/>
                      <a:pt x="281648" y="36241"/>
                    </a:cubicBezTo>
                    <a:close/>
                    <a:moveTo>
                      <a:pt x="176987" y="0"/>
                    </a:moveTo>
                    <a:cubicBezTo>
                      <a:pt x="257083" y="0"/>
                      <a:pt x="270002" y="64503"/>
                      <a:pt x="271294" y="117396"/>
                    </a:cubicBezTo>
                    <a:cubicBezTo>
                      <a:pt x="272586" y="117396"/>
                      <a:pt x="273878" y="117396"/>
                      <a:pt x="276461" y="117396"/>
                    </a:cubicBezTo>
                    <a:cubicBezTo>
                      <a:pt x="289380" y="117396"/>
                      <a:pt x="290672" y="132877"/>
                      <a:pt x="290672" y="152228"/>
                    </a:cubicBezTo>
                    <a:cubicBezTo>
                      <a:pt x="290672" y="171579"/>
                      <a:pt x="275169" y="199960"/>
                      <a:pt x="262251" y="199960"/>
                    </a:cubicBezTo>
                    <a:cubicBezTo>
                      <a:pt x="260959" y="199960"/>
                      <a:pt x="258375" y="198670"/>
                      <a:pt x="257083" y="197380"/>
                    </a:cubicBezTo>
                    <a:cubicBezTo>
                      <a:pt x="249332" y="216731"/>
                      <a:pt x="237705" y="233502"/>
                      <a:pt x="224786" y="247692"/>
                    </a:cubicBezTo>
                    <a:cubicBezTo>
                      <a:pt x="220911" y="250272"/>
                      <a:pt x="219619" y="254143"/>
                      <a:pt x="219619" y="259303"/>
                    </a:cubicBezTo>
                    <a:cubicBezTo>
                      <a:pt x="219619" y="270913"/>
                      <a:pt x="228662" y="279944"/>
                      <a:pt x="241581" y="279944"/>
                    </a:cubicBezTo>
                    <a:lnTo>
                      <a:pt x="263543" y="279944"/>
                    </a:lnTo>
                    <a:cubicBezTo>
                      <a:pt x="312634" y="279944"/>
                      <a:pt x="352682" y="319936"/>
                      <a:pt x="352682" y="368958"/>
                    </a:cubicBezTo>
                    <a:lnTo>
                      <a:pt x="352682" y="393470"/>
                    </a:lnTo>
                    <a:cubicBezTo>
                      <a:pt x="352682" y="408950"/>
                      <a:pt x="341055" y="421851"/>
                      <a:pt x="325553" y="421851"/>
                    </a:cubicBezTo>
                    <a:lnTo>
                      <a:pt x="28421" y="421851"/>
                    </a:lnTo>
                    <a:cubicBezTo>
                      <a:pt x="12919" y="421851"/>
                      <a:pt x="0" y="408950"/>
                      <a:pt x="0" y="393470"/>
                    </a:cubicBezTo>
                    <a:lnTo>
                      <a:pt x="0" y="368958"/>
                    </a:lnTo>
                    <a:cubicBezTo>
                      <a:pt x="0" y="319936"/>
                      <a:pt x="40048" y="279944"/>
                      <a:pt x="89139" y="279944"/>
                    </a:cubicBezTo>
                    <a:lnTo>
                      <a:pt x="112393" y="279944"/>
                    </a:lnTo>
                    <a:cubicBezTo>
                      <a:pt x="124020" y="279944"/>
                      <a:pt x="133063" y="270913"/>
                      <a:pt x="133063" y="259303"/>
                    </a:cubicBezTo>
                    <a:cubicBezTo>
                      <a:pt x="133063" y="254143"/>
                      <a:pt x="131771" y="250272"/>
                      <a:pt x="127896" y="247692"/>
                    </a:cubicBezTo>
                    <a:cubicBezTo>
                      <a:pt x="114977" y="234792"/>
                      <a:pt x="104642" y="216731"/>
                      <a:pt x="95599" y="198670"/>
                    </a:cubicBezTo>
                    <a:cubicBezTo>
                      <a:pt x="94307" y="199960"/>
                      <a:pt x="93015" y="199960"/>
                      <a:pt x="91723" y="199960"/>
                    </a:cubicBezTo>
                    <a:cubicBezTo>
                      <a:pt x="78804" y="199960"/>
                      <a:pt x="63302" y="171579"/>
                      <a:pt x="63302" y="152228"/>
                    </a:cubicBezTo>
                    <a:cubicBezTo>
                      <a:pt x="63302" y="132877"/>
                      <a:pt x="65886" y="117396"/>
                      <a:pt x="78804" y="117396"/>
                    </a:cubicBezTo>
                    <a:cubicBezTo>
                      <a:pt x="80096" y="117396"/>
                      <a:pt x="80096" y="117396"/>
                      <a:pt x="81388" y="117396"/>
                    </a:cubicBezTo>
                    <a:cubicBezTo>
                      <a:pt x="82680" y="64503"/>
                      <a:pt x="93015" y="0"/>
                      <a:pt x="17698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0" name="pyramid-chart_64746"/>
              <p:cNvSpPr>
                <a:spLocks noChangeAspect="1"/>
              </p:cNvSpPr>
              <p:nvPr/>
            </p:nvSpPr>
            <p:spPr bwMode="auto">
              <a:xfrm>
                <a:off x="642394" y="4701076"/>
                <a:ext cx="283365" cy="285131"/>
              </a:xfrm>
              <a:custGeom>
                <a:avLst/>
                <a:gdLst>
                  <a:gd name="connsiteX0" fmla="*/ 71397 w 599947"/>
                  <a:gd name="connsiteY0" fmla="*/ 336103 h 603687"/>
                  <a:gd name="connsiteX1" fmla="*/ 299914 w 599947"/>
                  <a:gd name="connsiteY1" fmla="*/ 451272 h 603687"/>
                  <a:gd name="connsiteX2" fmla="*/ 528432 w 599947"/>
                  <a:gd name="connsiteY2" fmla="*/ 336103 h 603687"/>
                  <a:gd name="connsiteX3" fmla="*/ 599947 w 599947"/>
                  <a:gd name="connsiteY3" fmla="*/ 431289 h 603687"/>
                  <a:gd name="connsiteX4" fmla="*/ 299914 w 599947"/>
                  <a:gd name="connsiteY4" fmla="*/ 603687 h 603687"/>
                  <a:gd name="connsiteX5" fmla="*/ 0 w 599947"/>
                  <a:gd name="connsiteY5" fmla="*/ 431289 h 603687"/>
                  <a:gd name="connsiteX6" fmla="*/ 175572 w 599947"/>
                  <a:gd name="connsiteY6" fmla="*/ 181494 h 603687"/>
                  <a:gd name="connsiteX7" fmla="*/ 299879 w 599947"/>
                  <a:gd name="connsiteY7" fmla="*/ 238829 h 603687"/>
                  <a:gd name="connsiteX8" fmla="*/ 424187 w 599947"/>
                  <a:gd name="connsiteY8" fmla="*/ 181494 h 603687"/>
                  <a:gd name="connsiteX9" fmla="*/ 507295 w 599947"/>
                  <a:gd name="connsiteY9" fmla="*/ 292263 h 603687"/>
                  <a:gd name="connsiteX10" fmla="*/ 299879 w 599947"/>
                  <a:gd name="connsiteY10" fmla="*/ 396648 h 603687"/>
                  <a:gd name="connsiteX11" fmla="*/ 92582 w 599947"/>
                  <a:gd name="connsiteY11" fmla="*/ 292263 h 603687"/>
                  <a:gd name="connsiteX12" fmla="*/ 299903 w 599947"/>
                  <a:gd name="connsiteY12" fmla="*/ 0 h 603687"/>
                  <a:gd name="connsiteX13" fmla="*/ 403846 w 599947"/>
                  <a:gd name="connsiteY13" fmla="*/ 138571 h 603687"/>
                  <a:gd name="connsiteX14" fmla="*/ 299903 w 599947"/>
                  <a:gd name="connsiteY14" fmla="*/ 186575 h 603687"/>
                  <a:gd name="connsiteX15" fmla="*/ 195960 w 599947"/>
                  <a:gd name="connsiteY15" fmla="*/ 138571 h 60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99947" h="603687">
                    <a:moveTo>
                      <a:pt x="71397" y="336103"/>
                    </a:moveTo>
                    <a:lnTo>
                      <a:pt x="299914" y="451272"/>
                    </a:lnTo>
                    <a:lnTo>
                      <a:pt x="528432" y="336103"/>
                    </a:lnTo>
                    <a:lnTo>
                      <a:pt x="599947" y="431289"/>
                    </a:lnTo>
                    <a:lnTo>
                      <a:pt x="299914" y="603687"/>
                    </a:lnTo>
                    <a:lnTo>
                      <a:pt x="0" y="431289"/>
                    </a:lnTo>
                    <a:close/>
                    <a:moveTo>
                      <a:pt x="175572" y="181494"/>
                    </a:moveTo>
                    <a:lnTo>
                      <a:pt x="299879" y="238829"/>
                    </a:lnTo>
                    <a:lnTo>
                      <a:pt x="424187" y="181494"/>
                    </a:lnTo>
                    <a:lnTo>
                      <a:pt x="507295" y="292263"/>
                    </a:lnTo>
                    <a:lnTo>
                      <a:pt x="299879" y="396648"/>
                    </a:lnTo>
                    <a:lnTo>
                      <a:pt x="92582" y="292263"/>
                    </a:lnTo>
                    <a:close/>
                    <a:moveTo>
                      <a:pt x="299903" y="0"/>
                    </a:moveTo>
                    <a:lnTo>
                      <a:pt x="403846" y="138571"/>
                    </a:lnTo>
                    <a:lnTo>
                      <a:pt x="299903" y="186575"/>
                    </a:lnTo>
                    <a:lnTo>
                      <a:pt x="195960" y="13857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课前导读</a:t>
            </a:r>
          </a:p>
        </p:txBody>
      </p:sp>
      <p:sp>
        <p:nvSpPr>
          <p:cNvPr id="4" name="矩形 3"/>
          <p:cNvSpPr/>
          <p:nvPr/>
        </p:nvSpPr>
        <p:spPr>
          <a:xfrm>
            <a:off x="4555122" y="2023312"/>
            <a:ext cx="6287050" cy="325422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《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伊索寓言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》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：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      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原名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《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埃索波斯故事集成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》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，是古希腊、古罗马时代流传的讽刺性故事。现在的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《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伊索寓言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》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经过后人的汇集，统归在伊索名下。</a:t>
            </a:r>
          </a:p>
        </p:txBody>
      </p:sp>
      <p:pic>
        <p:nvPicPr>
          <p:cNvPr id="5" name="Picture 2" descr="https://timgsa.baidu.com/timg?image&amp;quality=80&amp;size=b9999_10000&amp;sec=1577506207552&amp;di=526ffaf4b349c39df75d6b8c7f4b7e56&amp;imgtype=0&amp;src=http%3A%2F%2Fimage31.bookschina.com%2F2011%2F20110326%2F50735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48" y="1794503"/>
            <a:ext cx="2691685" cy="348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课前导读</a:t>
            </a:r>
          </a:p>
        </p:txBody>
      </p:sp>
      <p:sp>
        <p:nvSpPr>
          <p:cNvPr id="4" name="矩形 3"/>
          <p:cNvSpPr/>
          <p:nvPr/>
        </p:nvSpPr>
        <p:spPr>
          <a:xfrm>
            <a:off x="6911045" y="4185314"/>
            <a:ext cx="4238834" cy="1315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+mn-ea"/>
                <a:sym typeface="+mn-lt"/>
              </a:rPr>
              <a:t>思考：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这篇文章主要写什么内容？</a:t>
            </a:r>
          </a:p>
        </p:txBody>
      </p:sp>
      <p:sp>
        <p:nvSpPr>
          <p:cNvPr id="5" name="矩形 4"/>
          <p:cNvSpPr/>
          <p:nvPr/>
        </p:nvSpPr>
        <p:spPr>
          <a:xfrm>
            <a:off x="4862329" y="1357454"/>
            <a:ext cx="24673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cs typeface="+mn-ea"/>
                <a:sym typeface="+mn-lt"/>
              </a:rPr>
              <a:t>听 读 课 文</a:t>
            </a:r>
          </a:p>
        </p:txBody>
      </p:sp>
      <p:pic>
        <p:nvPicPr>
          <p:cNvPr id="6" name="鹿角和鹿腿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4096" y="2672132"/>
            <a:ext cx="5380204" cy="30263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5600" y="1344967"/>
            <a:ext cx="1420152" cy="23257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课前导读</a:t>
            </a:r>
          </a:p>
        </p:txBody>
      </p:sp>
      <p:sp>
        <p:nvSpPr>
          <p:cNvPr id="8" name="矩形 7"/>
          <p:cNvSpPr/>
          <p:nvPr/>
        </p:nvSpPr>
        <p:spPr>
          <a:xfrm>
            <a:off x="1030287" y="2534464"/>
            <a:ext cx="8976360" cy="2601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（1）不认识的字可以看拼音，或者请教老师和同学。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（2）读准每一个字的字音，圈出生字词；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（3）读通每个句子，读不通顺的多读几遍；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（4）给每个自然段写上序号。                                                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732938" y="1399084"/>
            <a:ext cx="1284605" cy="1341755"/>
          </a:xfrm>
          <a:prstGeom prst="ellipse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自读要求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190195" y="174551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自读课文：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课前导读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09913" y="1552786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自读检查：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060834" y="2385803"/>
            <a:ext cx="5416868" cy="9965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指名读课文，同学检查字音是否正确。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09913" y="3230885"/>
            <a:ext cx="5416868" cy="9965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分段读课文，说说这篇文章写了什么。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字词揭秘</a:t>
            </a: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1670380" y="1811829"/>
            <a:ext cx="10925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chèn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                            </a:t>
            </a:r>
          </a:p>
        </p:txBody>
      </p:sp>
      <p:sp>
        <p:nvSpPr>
          <p:cNvPr id="5" name="矩形 4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269197" y="2318734"/>
            <a:ext cx="151859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匀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称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025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 </a:t>
            </a:r>
          </a:p>
        </p:txBody>
      </p:sp>
      <p:sp>
        <p:nvSpPr>
          <p:cNvPr id="6" name="矩形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097429" y="2318734"/>
            <a:ext cx="219032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不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禁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   </a:t>
            </a: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3620976" y="1811829"/>
            <a:ext cx="7621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jīn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                                 </a:t>
            </a:r>
          </a:p>
        </p:txBody>
      </p:sp>
      <p:sp>
        <p:nvSpPr>
          <p:cNvPr id="8" name="矩形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792150" y="2311234"/>
            <a:ext cx="13630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皱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眉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6533406" y="1754875"/>
            <a:ext cx="8688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pèi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矩形 9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818830" y="4182150"/>
            <a:ext cx="328038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逼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近</a:t>
            </a: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1312709" y="3580378"/>
            <a:ext cx="13346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yuàn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                                     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9182760" y="1444878"/>
            <a:ext cx="2424430" cy="890171"/>
          </a:xfrm>
          <a:prstGeom prst="cloudCallout">
            <a:avLst>
              <a:gd name="adj1" fmla="val 5774"/>
              <a:gd name="adj2" fmla="val 362467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cs typeface="+mn-ea"/>
                <a:sym typeface="+mn-lt"/>
              </a:rPr>
              <a:t>我会认</a:t>
            </a:r>
          </a:p>
        </p:txBody>
      </p:sp>
      <p:sp>
        <p:nvSpPr>
          <p:cNvPr id="13" name="矩形 1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269197" y="4219075"/>
            <a:ext cx="219032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抱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怨   </a:t>
            </a:r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6536464" y="3538906"/>
            <a:ext cx="7549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sā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" name="矩形 14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6602867" y="2281931"/>
            <a:ext cx="19824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配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得上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矩形 1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194507" y="4260724"/>
            <a:ext cx="13630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狮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子</a:t>
            </a:r>
          </a:p>
        </p:txBody>
      </p:sp>
      <p:sp>
        <p:nvSpPr>
          <p:cNvPr id="17" name="矩形 16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6545760" y="4138460"/>
            <a:ext cx="328038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撒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开</a:t>
            </a:r>
          </a:p>
        </p:txBody>
      </p:sp>
      <p:sp>
        <p:nvSpPr>
          <p:cNvPr id="18" name="矩形 1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141685" y="4105147"/>
            <a:ext cx="13630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挣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脱</a:t>
            </a:r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4660445" y="1797115"/>
            <a:ext cx="11508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zhòu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                                 </a:t>
            </a:r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4878953" y="3572503"/>
            <a:ext cx="7549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bī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3156465" y="3560834"/>
            <a:ext cx="7549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shī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8054391" y="3499125"/>
            <a:ext cx="1334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zhèng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F3F3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F3F3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F3F3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F3F3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F3F3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F3F3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F3F3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F3F3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F3F3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F3F3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F3F3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F3F3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F3F3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F3F3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F3F3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F3F3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F3F3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F3F3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www.2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fc3rcgh">
      <a:majorFont>
        <a:latin typeface="Arial"/>
        <a:ea typeface="思源黑体 CN Regular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1779</Words>
  <Application>Microsoft Office PowerPoint</Application>
  <PresentationFormat>宽屏</PresentationFormat>
  <Paragraphs>317</Paragraphs>
  <Slides>43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48" baseType="lpstr">
      <vt:lpstr>Arial</vt:lpstr>
      <vt:lpstr>Wingdings</vt:lpstr>
      <vt:lpstr>思源黑体 CN Regular</vt:lpstr>
      <vt:lpstr>FandolFang R</vt:lpstr>
      <vt:lpstr>www.2ppt.com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2</cp:revision>
  <dcterms:created xsi:type="dcterms:W3CDTF">2021-05-10T00:41:05Z</dcterms:created>
  <dcterms:modified xsi:type="dcterms:W3CDTF">2023-01-10T07:09:10Z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11E726DA564944E69F1105DA1801B266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