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72" r:id="rId3"/>
    <p:sldId id="261" r:id="rId4"/>
    <p:sldId id="262" r:id="rId5"/>
    <p:sldId id="264" r:id="rId6"/>
    <p:sldId id="265" r:id="rId7"/>
    <p:sldId id="263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fld id="{86A00E55-BA65-4E82-BDC8-4A220B4CC997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B340EFF0-951F-4D22-8AB1-523406C45B14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0EFF0-951F-4D22-8AB1-523406C45B14}" type="slidenum">
              <a:rPr lang="zh-CN" alt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03822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90950"/>
            <a:ext cx="6400800" cy="100647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bg bwMode="auto"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1700808"/>
            <a:ext cx="695575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rgbClr val="00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特殊的平行四边形</a:t>
            </a:r>
            <a:endParaRPr lang="zh-CN" altLang="en-US" sz="6600" b="1" dirty="0">
              <a:solidFill>
                <a:srgbClr val="00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43717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92322" y="332656"/>
            <a:ext cx="7272338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sz="3600" b="1" dirty="0">
                <a:solidFill>
                  <a:schemeClr val="accent2"/>
                </a:solidFill>
                <a:latin typeface="Tahoma" panose="020B0604030504040204" pitchFamily="34" charset="0"/>
              </a:rPr>
              <a:t>例</a:t>
            </a:r>
            <a:r>
              <a:rPr lang="zh-CN" altLang="zh-CN" sz="3600" b="1" dirty="0">
                <a:solidFill>
                  <a:schemeClr val="accent2"/>
                </a:solidFill>
                <a:latin typeface="Tahoma" panose="020B0604030504040204" pitchFamily="34" charset="0"/>
              </a:rPr>
              <a:t>1</a:t>
            </a:r>
            <a:r>
              <a:rPr lang="zh-CN" sz="3600" b="1" dirty="0">
                <a:solidFill>
                  <a:schemeClr val="accent2"/>
                </a:solidFill>
                <a:latin typeface="Tahoma" panose="020B0604030504040204" pitchFamily="34" charset="0"/>
              </a:rPr>
              <a:t>：如图，</a:t>
            </a:r>
            <a:r>
              <a:rPr lang="zh-CN" altLang="zh-CN" sz="3600" b="1" dirty="0">
                <a:solidFill>
                  <a:schemeClr val="accent2"/>
                </a:solidFill>
                <a:latin typeface="Tahoma" panose="020B0604030504040204" pitchFamily="34" charset="0"/>
              </a:rPr>
              <a:t>M</a:t>
            </a:r>
            <a:r>
              <a:rPr lang="zh-CN" sz="3600" b="1" dirty="0">
                <a:solidFill>
                  <a:schemeClr val="accent2"/>
                </a:solidFill>
                <a:latin typeface="Tahoma" panose="020B0604030504040204" pitchFamily="34" charset="0"/>
              </a:rPr>
              <a:t>为平行四边形</a:t>
            </a:r>
            <a:r>
              <a:rPr lang="zh-CN" altLang="zh-CN" sz="3600" b="1" dirty="0">
                <a:solidFill>
                  <a:schemeClr val="accent2"/>
                </a:solidFill>
                <a:latin typeface="Tahoma" panose="020B0604030504040204" pitchFamily="34" charset="0"/>
              </a:rPr>
              <a:t>ABCD</a:t>
            </a:r>
            <a:r>
              <a:rPr lang="zh-CN" sz="3600" b="1" dirty="0">
                <a:solidFill>
                  <a:schemeClr val="accent2"/>
                </a:solidFill>
                <a:latin typeface="Tahoma" panose="020B0604030504040204" pitchFamily="34" charset="0"/>
              </a:rPr>
              <a:t>边</a:t>
            </a:r>
            <a:r>
              <a:rPr lang="zh-CN" altLang="zh-CN" sz="3600" b="1" dirty="0">
                <a:solidFill>
                  <a:schemeClr val="accent2"/>
                </a:solidFill>
                <a:latin typeface="Tahoma" panose="020B0604030504040204" pitchFamily="34" charset="0"/>
              </a:rPr>
              <a:t>AD</a:t>
            </a:r>
            <a:r>
              <a:rPr lang="zh-CN" sz="3600" b="1" dirty="0">
                <a:solidFill>
                  <a:schemeClr val="accent2"/>
                </a:solidFill>
                <a:latin typeface="Tahoma" panose="020B0604030504040204" pitchFamily="34" charset="0"/>
              </a:rPr>
              <a:t>的中点，且</a:t>
            </a:r>
            <a:r>
              <a:rPr lang="zh-CN" altLang="zh-CN" sz="3600" b="1" dirty="0">
                <a:solidFill>
                  <a:schemeClr val="accent2"/>
                </a:solidFill>
                <a:latin typeface="Tahoma" panose="020B0604030504040204" pitchFamily="34" charset="0"/>
              </a:rPr>
              <a:t>MB=MC</a:t>
            </a:r>
            <a:r>
              <a:rPr lang="zh-CN" sz="3600" b="1" dirty="0">
                <a:solidFill>
                  <a:schemeClr val="accent2"/>
                </a:solidFill>
                <a:latin typeface="Tahoma" panose="020B0604030504040204" pitchFamily="34" charset="0"/>
              </a:rPr>
              <a:t>，</a:t>
            </a:r>
          </a:p>
          <a:p>
            <a:pPr eaLnBrk="0" hangingPunct="0">
              <a:lnSpc>
                <a:spcPct val="150000"/>
              </a:lnSpc>
            </a:pPr>
            <a:r>
              <a:rPr lang="zh-CN" sz="3600" b="1" dirty="0">
                <a:solidFill>
                  <a:schemeClr val="accent2"/>
                </a:solidFill>
                <a:latin typeface="Tahoma" panose="020B0604030504040204" pitchFamily="34" charset="0"/>
              </a:rPr>
              <a:t>求证：四边形</a:t>
            </a:r>
            <a:r>
              <a:rPr lang="zh-CN" altLang="zh-CN" sz="3600" b="1" dirty="0">
                <a:solidFill>
                  <a:schemeClr val="accent2"/>
                </a:solidFill>
                <a:latin typeface="Tahoma" panose="020B0604030504040204" pitchFamily="34" charset="0"/>
              </a:rPr>
              <a:t>ABCD</a:t>
            </a:r>
            <a:r>
              <a:rPr lang="zh-CN" sz="3600" b="1" dirty="0">
                <a:solidFill>
                  <a:schemeClr val="accent2"/>
                </a:solidFill>
                <a:latin typeface="Tahoma" panose="020B0604030504040204" pitchFamily="34" charset="0"/>
              </a:rPr>
              <a:t>是矩形。</a:t>
            </a:r>
          </a:p>
        </p:txBody>
      </p:sp>
      <p:grpSp>
        <p:nvGrpSpPr>
          <p:cNvPr id="12291" name="Group 3"/>
          <p:cNvGrpSpPr/>
          <p:nvPr/>
        </p:nvGrpSpPr>
        <p:grpSpPr bwMode="auto">
          <a:xfrm>
            <a:off x="1187450" y="3213100"/>
            <a:ext cx="3168650" cy="2962275"/>
            <a:chOff x="0" y="0"/>
            <a:chExt cx="1492" cy="1484"/>
          </a:xfrm>
        </p:grpSpPr>
        <p:grpSp>
          <p:nvGrpSpPr>
            <p:cNvPr id="12292" name="Group 4"/>
            <p:cNvGrpSpPr/>
            <p:nvPr/>
          </p:nvGrpSpPr>
          <p:grpSpPr bwMode="auto">
            <a:xfrm>
              <a:off x="0" y="0"/>
              <a:ext cx="1492" cy="1484"/>
              <a:chOff x="0" y="0"/>
              <a:chExt cx="1492" cy="1484"/>
            </a:xfrm>
          </p:grpSpPr>
          <p:sp>
            <p:nvSpPr>
              <p:cNvPr id="12293" name="Rectangle 5"/>
              <p:cNvSpPr>
                <a:spLocks noChangeArrowheads="1"/>
              </p:cNvSpPr>
              <p:nvPr/>
            </p:nvSpPr>
            <p:spPr bwMode="auto">
              <a:xfrm>
                <a:off x="121" y="346"/>
                <a:ext cx="1233" cy="799"/>
              </a:xfrm>
              <a:prstGeom prst="rect">
                <a:avLst/>
              </a:prstGeom>
              <a:noFill/>
              <a:ln w="38100" cmpd="sng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zh-CN" altLang="zh-CN" sz="2800">
                  <a:latin typeface="Tahoma" panose="020B0604030504040204" pitchFamily="34" charset="0"/>
                </a:endParaRPr>
              </a:p>
            </p:txBody>
          </p:sp>
          <p:sp>
            <p:nvSpPr>
              <p:cNvPr id="12294" name="Text Box 6"/>
              <p:cNvSpPr txBox="1">
                <a:spLocks noChangeArrowheads="1"/>
              </p:cNvSpPr>
              <p:nvPr/>
            </p:nvSpPr>
            <p:spPr bwMode="auto">
              <a:xfrm>
                <a:off x="12" y="0"/>
                <a:ext cx="162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zh-CN" sz="2800">
                    <a:latin typeface="Tahoma" panose="020B0604030504040204" pitchFamily="34" charset="0"/>
                  </a:rPr>
                  <a:t>A</a:t>
                </a:r>
              </a:p>
            </p:txBody>
          </p:sp>
          <p:sp>
            <p:nvSpPr>
              <p:cNvPr id="12295" name="Text Box 7"/>
              <p:cNvSpPr txBox="1">
                <a:spLocks noChangeArrowheads="1"/>
              </p:cNvSpPr>
              <p:nvPr/>
            </p:nvSpPr>
            <p:spPr bwMode="auto">
              <a:xfrm>
                <a:off x="0" y="1224"/>
                <a:ext cx="185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zh-CN" altLang="zh-CN" sz="2800">
                    <a:latin typeface="Tahoma" panose="020B0604030504040204" pitchFamily="34" charset="0"/>
                  </a:rPr>
                  <a:t>B</a:t>
                </a:r>
              </a:p>
            </p:txBody>
          </p:sp>
          <p:sp>
            <p:nvSpPr>
              <p:cNvPr id="12296" name="Text Box 8"/>
              <p:cNvSpPr txBox="1">
                <a:spLocks noChangeArrowheads="1"/>
              </p:cNvSpPr>
              <p:nvPr/>
            </p:nvSpPr>
            <p:spPr bwMode="auto">
              <a:xfrm>
                <a:off x="1291" y="1215"/>
                <a:ext cx="188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zh-CN" altLang="zh-CN" sz="2800">
                    <a:latin typeface="Tahoma" panose="020B0604030504040204" pitchFamily="34" charset="0"/>
                  </a:rPr>
                  <a:t>C</a:t>
                </a:r>
              </a:p>
            </p:txBody>
          </p:sp>
          <p:sp>
            <p:nvSpPr>
              <p:cNvPr id="12297" name="Text Box 9"/>
              <p:cNvSpPr txBox="1">
                <a:spLocks noChangeArrowheads="1"/>
              </p:cNvSpPr>
              <p:nvPr/>
            </p:nvSpPr>
            <p:spPr bwMode="auto">
              <a:xfrm>
                <a:off x="1292" y="45"/>
                <a:ext cx="200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zh-CN" altLang="zh-CN" sz="2800">
                    <a:latin typeface="Tahoma" panose="020B0604030504040204" pitchFamily="34" charset="0"/>
                  </a:rPr>
                  <a:t>D</a:t>
                </a:r>
              </a:p>
            </p:txBody>
          </p:sp>
        </p:grp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 flipV="1">
              <a:off x="136" y="363"/>
              <a:ext cx="590" cy="771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726" y="363"/>
              <a:ext cx="635" cy="771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590" y="0"/>
              <a:ext cx="20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400" b="1"/>
                <a:t>M</a:t>
              </a:r>
            </a:p>
          </p:txBody>
        </p:sp>
      </p:grp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7468443" y="1619920"/>
            <a:ext cx="649288" cy="647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/>
          <p:nvPr/>
        </p:nvGrpSpPr>
        <p:grpSpPr bwMode="auto">
          <a:xfrm rot="-7526825">
            <a:off x="7524750" y="2765425"/>
            <a:ext cx="144463" cy="144463"/>
            <a:chOff x="0" y="0"/>
            <a:chExt cx="136" cy="136"/>
          </a:xfrm>
        </p:grpSpPr>
        <p:sp>
          <p:nvSpPr>
            <p:cNvPr id="13315" name="Line 3"/>
            <p:cNvSpPr>
              <a:spLocks noChangeShapeType="1"/>
            </p:cNvSpPr>
            <p:nvPr/>
          </p:nvSpPr>
          <p:spPr bwMode="auto">
            <a:xfrm>
              <a:off x="0" y="0"/>
              <a:ext cx="136" cy="0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136" y="0"/>
              <a:ext cx="0" cy="136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17" name="Group 5"/>
          <p:cNvGrpSpPr/>
          <p:nvPr/>
        </p:nvGrpSpPr>
        <p:grpSpPr bwMode="auto">
          <a:xfrm rot="-1794055">
            <a:off x="6732588" y="3205163"/>
            <a:ext cx="144462" cy="144462"/>
            <a:chOff x="0" y="0"/>
            <a:chExt cx="136" cy="136"/>
          </a:xfrm>
        </p:grpSpPr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0" y="0"/>
              <a:ext cx="136" cy="0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136" y="0"/>
              <a:ext cx="0" cy="136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20" name="Group 8"/>
          <p:cNvGrpSpPr/>
          <p:nvPr/>
        </p:nvGrpSpPr>
        <p:grpSpPr bwMode="auto">
          <a:xfrm rot="-18080647">
            <a:off x="6596857" y="2991643"/>
            <a:ext cx="146050" cy="125413"/>
            <a:chOff x="0" y="0"/>
            <a:chExt cx="136" cy="136"/>
          </a:xfrm>
        </p:grpSpPr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0" y="0"/>
              <a:ext cx="136" cy="0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136" y="0"/>
              <a:ext cx="0" cy="136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23" name="Text Box 1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39750" y="332656"/>
            <a:ext cx="80660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</a:rPr>
              <a:t>例2：如图，   ABCD四个内角的平分线围成四边形EFGH，猜想四边形EFGH的形状，并说明理由</a:t>
            </a:r>
          </a:p>
        </p:txBody>
      </p:sp>
      <p:grpSp>
        <p:nvGrpSpPr>
          <p:cNvPr id="13324" name="Group 12"/>
          <p:cNvGrpSpPr/>
          <p:nvPr/>
        </p:nvGrpSpPr>
        <p:grpSpPr bwMode="auto">
          <a:xfrm>
            <a:off x="5146675" y="1901825"/>
            <a:ext cx="4394200" cy="1958975"/>
            <a:chOff x="0" y="0"/>
            <a:chExt cx="2768" cy="1234"/>
          </a:xfrm>
        </p:grpSpPr>
        <p:grpSp>
          <p:nvGrpSpPr>
            <p:cNvPr id="13325" name="Group 13"/>
            <p:cNvGrpSpPr/>
            <p:nvPr/>
          </p:nvGrpSpPr>
          <p:grpSpPr bwMode="auto">
            <a:xfrm>
              <a:off x="273" y="272"/>
              <a:ext cx="1951" cy="771"/>
              <a:chOff x="0" y="0"/>
              <a:chExt cx="1951" cy="771"/>
            </a:xfrm>
          </p:grpSpPr>
          <p:sp>
            <p:nvSpPr>
              <p:cNvPr id="13326" name="AutoShape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951" cy="771"/>
              </a:xfrm>
              <a:prstGeom prst="parallelogram">
                <a:avLst>
                  <a:gd name="adj" fmla="val 51746"/>
                </a:avLst>
              </a:prstGeom>
              <a:noFill/>
              <a:ln w="38100" cmpd="sng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27" name="Line 15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1452" cy="771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8" name="Line 16"/>
              <p:cNvSpPr>
                <a:spLocks noChangeShapeType="1"/>
              </p:cNvSpPr>
              <p:nvPr/>
            </p:nvSpPr>
            <p:spPr bwMode="auto">
              <a:xfrm flipV="1">
                <a:off x="545" y="0"/>
                <a:ext cx="1406" cy="771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9" name="Line 17"/>
              <p:cNvSpPr>
                <a:spLocks noChangeShapeType="1"/>
              </p:cNvSpPr>
              <p:nvPr/>
            </p:nvSpPr>
            <p:spPr bwMode="auto">
              <a:xfrm>
                <a:off x="408" y="0"/>
                <a:ext cx="409" cy="771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0" name="Line 18"/>
              <p:cNvSpPr>
                <a:spLocks noChangeShapeType="1"/>
              </p:cNvSpPr>
              <p:nvPr/>
            </p:nvSpPr>
            <p:spPr bwMode="auto">
              <a:xfrm>
                <a:off x="1133" y="0"/>
                <a:ext cx="409" cy="771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31" name="Group 19"/>
            <p:cNvGrpSpPr/>
            <p:nvPr/>
          </p:nvGrpSpPr>
          <p:grpSpPr bwMode="auto">
            <a:xfrm>
              <a:off x="0" y="0"/>
              <a:ext cx="2768" cy="1234"/>
              <a:chOff x="0" y="0"/>
              <a:chExt cx="2768" cy="1234"/>
            </a:xfrm>
          </p:grpSpPr>
          <p:sp>
            <p:nvSpPr>
              <p:cNvPr id="13332" name="Text Box 20"/>
              <p:cNvSpPr txBox="1">
                <a:spLocks noChangeArrowheads="1"/>
              </p:cNvSpPr>
              <p:nvPr/>
            </p:nvSpPr>
            <p:spPr bwMode="auto">
              <a:xfrm>
                <a:off x="409" y="0"/>
                <a:ext cx="54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zh-CN" sz="2800" b="1"/>
                  <a:t>A</a:t>
                </a:r>
              </a:p>
            </p:txBody>
          </p:sp>
          <p:sp>
            <p:nvSpPr>
              <p:cNvPr id="13333" name="Text Box 21"/>
              <p:cNvSpPr txBox="1">
                <a:spLocks noChangeArrowheads="1"/>
              </p:cNvSpPr>
              <p:nvPr/>
            </p:nvSpPr>
            <p:spPr bwMode="auto">
              <a:xfrm>
                <a:off x="0" y="898"/>
                <a:ext cx="54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zh-CN" sz="2800" b="1"/>
                  <a:t>B</a:t>
                </a:r>
              </a:p>
            </p:txBody>
          </p:sp>
          <p:sp>
            <p:nvSpPr>
              <p:cNvPr id="13334" name="Text Box 22"/>
              <p:cNvSpPr txBox="1">
                <a:spLocks noChangeArrowheads="1"/>
              </p:cNvSpPr>
              <p:nvPr/>
            </p:nvSpPr>
            <p:spPr bwMode="auto">
              <a:xfrm>
                <a:off x="2223" y="45"/>
                <a:ext cx="54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zh-CN" sz="2800" b="1"/>
                  <a:t>D</a:t>
                </a:r>
              </a:p>
            </p:txBody>
          </p:sp>
          <p:sp>
            <p:nvSpPr>
              <p:cNvPr id="13335" name="Text Box 23"/>
              <p:cNvSpPr txBox="1">
                <a:spLocks noChangeArrowheads="1"/>
              </p:cNvSpPr>
              <p:nvPr/>
            </p:nvSpPr>
            <p:spPr bwMode="auto">
              <a:xfrm>
                <a:off x="1815" y="907"/>
                <a:ext cx="54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zh-CN" sz="2800" b="1"/>
                  <a:t>C</a:t>
                </a:r>
              </a:p>
            </p:txBody>
          </p:sp>
          <p:sp>
            <p:nvSpPr>
              <p:cNvPr id="13336" name="Text Box 24"/>
              <p:cNvSpPr txBox="1">
                <a:spLocks noChangeArrowheads="1"/>
              </p:cNvSpPr>
              <p:nvPr/>
            </p:nvSpPr>
            <p:spPr bwMode="auto">
              <a:xfrm>
                <a:off x="1135" y="227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zh-CN" sz="2800" b="1"/>
                  <a:t>H</a:t>
                </a:r>
              </a:p>
            </p:txBody>
          </p:sp>
          <p:sp>
            <p:nvSpPr>
              <p:cNvPr id="13337" name="Text Box 25"/>
              <p:cNvSpPr txBox="1">
                <a:spLocks noChangeArrowheads="1"/>
              </p:cNvSpPr>
              <p:nvPr/>
            </p:nvSpPr>
            <p:spPr bwMode="auto">
              <a:xfrm>
                <a:off x="591" y="490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zh-CN" sz="2800" b="1"/>
                  <a:t>E</a:t>
                </a:r>
              </a:p>
            </p:txBody>
          </p:sp>
          <p:sp>
            <p:nvSpPr>
              <p:cNvPr id="13338" name="Text Box 26"/>
              <p:cNvSpPr txBox="1">
                <a:spLocks noChangeArrowheads="1"/>
              </p:cNvSpPr>
              <p:nvPr/>
            </p:nvSpPr>
            <p:spPr bwMode="auto">
              <a:xfrm>
                <a:off x="1135" y="762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zh-CN" sz="2800" b="1"/>
                  <a:t>F</a:t>
                </a:r>
              </a:p>
            </p:txBody>
          </p:sp>
          <p:sp>
            <p:nvSpPr>
              <p:cNvPr id="13339" name="Text Box 27"/>
              <p:cNvSpPr txBox="1">
                <a:spLocks noChangeArrowheads="1"/>
              </p:cNvSpPr>
              <p:nvPr/>
            </p:nvSpPr>
            <p:spPr bwMode="auto">
              <a:xfrm>
                <a:off x="1634" y="499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zh-CN" sz="2800" b="1"/>
                  <a:t>G</a:t>
                </a:r>
              </a:p>
            </p:txBody>
          </p:sp>
        </p:grpSp>
      </p:grp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539750" y="2035175"/>
            <a:ext cx="51847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800" b="1">
                <a:solidFill>
                  <a:schemeClr val="tx2"/>
                </a:solidFill>
              </a:rPr>
              <a:t>∵</a:t>
            </a:r>
            <a:r>
              <a:rPr lang="zh-CN" sz="2800" b="1">
                <a:solidFill>
                  <a:schemeClr val="tx2"/>
                </a:solidFill>
              </a:rPr>
              <a:t>四边形</a:t>
            </a:r>
            <a:r>
              <a:rPr lang="zh-CN" altLang="zh-CN" sz="2800" b="1">
                <a:solidFill>
                  <a:schemeClr val="tx2"/>
                </a:solidFill>
              </a:rPr>
              <a:t>ABCD</a:t>
            </a:r>
            <a:r>
              <a:rPr lang="zh-CN" sz="2800" b="1">
                <a:solidFill>
                  <a:schemeClr val="tx2"/>
                </a:solidFill>
              </a:rPr>
              <a:t>是平行四边形 ∴∠</a:t>
            </a:r>
            <a:r>
              <a:rPr lang="zh-CN" altLang="zh-CN" sz="2800" b="1">
                <a:solidFill>
                  <a:schemeClr val="tx2"/>
                </a:solidFill>
              </a:rPr>
              <a:t>DAB+∠ABC=180 °</a:t>
            </a:r>
            <a:endParaRPr lang="zh-CN" altLang="zh-CN" b="1">
              <a:solidFill>
                <a:schemeClr val="tx2"/>
              </a:solidFill>
            </a:endParaRPr>
          </a:p>
        </p:txBody>
      </p:sp>
      <p:sp>
        <p:nvSpPr>
          <p:cNvPr id="13341" name="AutoShape 29"/>
          <p:cNvSpPr>
            <a:spLocks noChangeArrowheads="1"/>
          </p:cNvSpPr>
          <p:nvPr/>
        </p:nvSpPr>
        <p:spPr bwMode="auto">
          <a:xfrm>
            <a:off x="2268538" y="404813"/>
            <a:ext cx="431800" cy="144462"/>
          </a:xfrm>
          <a:prstGeom prst="parallelogram">
            <a:avLst>
              <a:gd name="adj" fmla="val 74726"/>
            </a:avLst>
          </a:prstGeom>
          <a:noFill/>
          <a:ln w="25400" cmpd="sng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zh-CN" altLang="zh-CN">
              <a:solidFill>
                <a:srgbClr val="FF3300"/>
              </a:solidFill>
            </a:endParaRP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539750" y="1368425"/>
            <a:ext cx="15843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sz="2800" b="1">
                <a:solidFill>
                  <a:srgbClr val="3366FF"/>
                </a:solidFill>
              </a:rPr>
              <a:t>证明：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684213" y="5084763"/>
            <a:ext cx="6408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>
                <a:solidFill>
                  <a:schemeClr val="accent2"/>
                </a:solidFill>
              </a:rPr>
              <a:t>同理：∠EFG=90°、∠FGH=90°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611188" y="5661025"/>
            <a:ext cx="6408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800" b="1">
                <a:solidFill>
                  <a:schemeClr val="tx2"/>
                </a:solidFill>
              </a:rPr>
              <a:t>∴</a:t>
            </a:r>
            <a:r>
              <a:rPr lang="zh-CN" sz="2800" b="1">
                <a:solidFill>
                  <a:schemeClr val="tx2"/>
                </a:solidFill>
              </a:rPr>
              <a:t>四边形</a:t>
            </a:r>
            <a:r>
              <a:rPr lang="zh-CN" altLang="zh-CN" sz="2800" b="1">
                <a:solidFill>
                  <a:schemeClr val="tx2"/>
                </a:solidFill>
              </a:rPr>
              <a:t>EFGH</a:t>
            </a:r>
            <a:r>
              <a:rPr lang="zh-CN" sz="2800" b="1">
                <a:solidFill>
                  <a:schemeClr val="tx2"/>
                </a:solidFill>
              </a:rPr>
              <a:t>是矩形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611188" y="2981325"/>
            <a:ext cx="4103687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800" b="1">
                <a:solidFill>
                  <a:schemeClr val="accent2"/>
                </a:solidFill>
              </a:rPr>
              <a:t>∵AE</a:t>
            </a:r>
            <a:r>
              <a:rPr lang="zh-CN" sz="2800" b="1">
                <a:solidFill>
                  <a:schemeClr val="accent2"/>
                </a:solidFill>
              </a:rPr>
              <a:t>、</a:t>
            </a:r>
            <a:r>
              <a:rPr lang="zh-CN" altLang="zh-CN" sz="2800" b="1">
                <a:solidFill>
                  <a:schemeClr val="accent2"/>
                </a:solidFill>
              </a:rPr>
              <a:t>BE</a:t>
            </a:r>
            <a:r>
              <a:rPr lang="zh-CN" sz="2800" b="1">
                <a:solidFill>
                  <a:schemeClr val="accent2"/>
                </a:solidFill>
              </a:rPr>
              <a:t>分别平分∠</a:t>
            </a:r>
            <a:r>
              <a:rPr lang="zh-CN" altLang="zh-CN" sz="2800" b="1">
                <a:solidFill>
                  <a:schemeClr val="accent2"/>
                </a:solidFill>
              </a:rPr>
              <a:t>DAB</a:t>
            </a:r>
            <a:r>
              <a:rPr lang="zh-CN" sz="2800" b="1">
                <a:solidFill>
                  <a:schemeClr val="accent2"/>
                </a:solidFill>
              </a:rPr>
              <a:t>、∠</a:t>
            </a:r>
            <a:r>
              <a:rPr lang="zh-CN" altLang="zh-CN" sz="2800" b="1">
                <a:solidFill>
                  <a:schemeClr val="accent2"/>
                </a:solidFill>
              </a:rPr>
              <a:t>ABC              ∴∠EAB+∠EBA=90 °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539750" y="4437063"/>
            <a:ext cx="6048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800" b="1">
                <a:solidFill>
                  <a:schemeClr val="tx2"/>
                </a:solidFill>
              </a:rPr>
              <a:t>∴∠AEB=90°     </a:t>
            </a:r>
            <a:r>
              <a:rPr lang="zh-CN" sz="2800" b="1">
                <a:solidFill>
                  <a:schemeClr val="tx2"/>
                </a:solidFill>
              </a:rPr>
              <a:t>即∠</a:t>
            </a:r>
            <a:r>
              <a:rPr lang="zh-CN" altLang="zh-CN" sz="2800" b="1">
                <a:solidFill>
                  <a:schemeClr val="tx2"/>
                </a:solidFill>
              </a:rPr>
              <a:t>HEF=90°</a:t>
            </a:r>
            <a:endParaRPr lang="zh-CN" altLang="zh-CN" sz="28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9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39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39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0" grpId="0" autoUpdateAnimBg="0"/>
      <p:bldP spid="13343" grpId="0" autoUpdateAnimBg="0"/>
      <p:bldP spid="13344" grpId="0" autoUpdateAnimBg="0"/>
      <p:bldP spid="13345" grpId="0" autoUpdateAnimBg="0"/>
      <p:bldP spid="1334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2431163"/>
          <p:cNvPicPr>
            <a:picLocks noChangeAspect="1" noChangeArrowheads="1"/>
          </p:cNvPicPr>
          <p:nvPr/>
        </p:nvPicPr>
        <p:blipFill>
          <a:blip r:embed="rId2" cstate="email"/>
          <a:srcRect t="-53011" r="-15672"/>
          <a:stretch>
            <a:fillRect/>
          </a:stretch>
        </p:blipFill>
        <p:spPr bwMode="auto">
          <a:xfrm>
            <a:off x="2843213" y="1890713"/>
            <a:ext cx="4681537" cy="404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9552" y="500063"/>
            <a:ext cx="8494712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sz="3600" b="1" dirty="0"/>
              <a:t>例</a:t>
            </a:r>
            <a:r>
              <a:rPr lang="zh-CN" altLang="zh-CN" sz="3600" b="1" dirty="0"/>
              <a:t>3</a:t>
            </a:r>
            <a:r>
              <a:rPr lang="zh-CN" sz="3600" b="1" dirty="0"/>
              <a:t>：已知，如图．矩形</a:t>
            </a:r>
            <a:r>
              <a:rPr lang="zh-CN" altLang="zh-CN" sz="3600" b="1" dirty="0"/>
              <a:t>ABCD</a:t>
            </a:r>
            <a:r>
              <a:rPr lang="zh-CN" sz="3600" b="1" dirty="0"/>
              <a:t>的对角线</a:t>
            </a:r>
            <a:r>
              <a:rPr lang="zh-CN" altLang="zh-CN" sz="3600" b="1" dirty="0"/>
              <a:t>AC</a:t>
            </a:r>
            <a:r>
              <a:rPr lang="zh-CN" sz="3600" b="1" dirty="0"/>
              <a:t>、</a:t>
            </a:r>
            <a:r>
              <a:rPr lang="zh-CN" altLang="zh-CN" sz="3600" b="1" dirty="0"/>
              <a:t>BD</a:t>
            </a:r>
            <a:r>
              <a:rPr lang="zh-CN" sz="3600" b="1" dirty="0"/>
              <a:t>相交于点</a:t>
            </a:r>
            <a:r>
              <a:rPr lang="zh-CN" altLang="zh-CN" sz="3600" b="1" dirty="0"/>
              <a:t>O</a:t>
            </a:r>
            <a:r>
              <a:rPr lang="zh-CN" sz="3600" b="1" dirty="0"/>
              <a:t>，且</a:t>
            </a:r>
            <a:r>
              <a:rPr lang="zh-CN" altLang="zh-CN" sz="3600" b="1" dirty="0"/>
              <a:t>E</a:t>
            </a:r>
            <a:r>
              <a:rPr lang="zh-CN" sz="3600" b="1" dirty="0"/>
              <a:t>、</a:t>
            </a:r>
            <a:r>
              <a:rPr lang="zh-CN" altLang="zh-CN" sz="3600" b="1" dirty="0"/>
              <a:t>F</a:t>
            </a:r>
            <a:r>
              <a:rPr lang="zh-CN" sz="3600" b="1" dirty="0"/>
              <a:t>、</a:t>
            </a:r>
            <a:r>
              <a:rPr lang="zh-CN" altLang="zh-CN" sz="3600" b="1" dirty="0"/>
              <a:t>G</a:t>
            </a:r>
            <a:r>
              <a:rPr lang="zh-CN" sz="3600" b="1" dirty="0"/>
              <a:t>、</a:t>
            </a:r>
            <a:r>
              <a:rPr lang="zh-CN" altLang="zh-CN" sz="3600" b="1" dirty="0"/>
              <a:t>H</a:t>
            </a:r>
            <a:r>
              <a:rPr lang="zh-CN" sz="3600" b="1" dirty="0"/>
              <a:t>分别是</a:t>
            </a:r>
            <a:r>
              <a:rPr lang="zh-CN" altLang="zh-CN" sz="3600" b="1" dirty="0"/>
              <a:t>AO</a:t>
            </a:r>
            <a:r>
              <a:rPr lang="zh-CN" sz="3600" b="1" dirty="0"/>
              <a:t>、</a:t>
            </a:r>
            <a:r>
              <a:rPr lang="zh-CN" altLang="zh-CN" sz="3600" b="1" dirty="0"/>
              <a:t>BO</a:t>
            </a:r>
            <a:r>
              <a:rPr lang="zh-CN" sz="3600" b="1" dirty="0"/>
              <a:t>、</a:t>
            </a:r>
            <a:r>
              <a:rPr lang="zh-CN" altLang="zh-CN" sz="3600" b="1" dirty="0"/>
              <a:t>CO</a:t>
            </a:r>
            <a:r>
              <a:rPr lang="zh-CN" sz="3600" b="1" dirty="0"/>
              <a:t>、</a:t>
            </a:r>
            <a:r>
              <a:rPr lang="zh-CN" altLang="zh-CN" sz="3600" b="1" dirty="0"/>
              <a:t>DO</a:t>
            </a:r>
            <a:r>
              <a:rPr lang="zh-CN" sz="3600" b="1" dirty="0"/>
              <a:t>的中点，</a:t>
            </a:r>
          </a:p>
          <a:p>
            <a:pPr eaLnBrk="0" hangingPunct="0"/>
            <a:r>
              <a:rPr lang="zh-CN" sz="3600" b="1" dirty="0"/>
              <a:t>求证：四边形</a:t>
            </a:r>
            <a:r>
              <a:rPr lang="zh-CN" altLang="zh-CN" sz="3600" b="1" dirty="0"/>
              <a:t>EFGH</a:t>
            </a:r>
            <a:r>
              <a:rPr lang="zh-CN" sz="3600" b="1" dirty="0"/>
              <a:t>是矩形． 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667625" y="1989138"/>
            <a:ext cx="792163" cy="792162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/>
          </p:cNvSpPr>
          <p:nvPr/>
        </p:nvSpPr>
        <p:spPr bwMode="auto">
          <a:xfrm>
            <a:off x="1475656" y="581024"/>
            <a:ext cx="6551612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汉仪中宋简" pitchFamily="49" charset="-122"/>
                <a:ea typeface="汉仪中宋简" pitchFamily="49" charset="-122"/>
              </a:rPr>
              <a:t>小结：矩形的判定方法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68313" y="2205038"/>
            <a:ext cx="7983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sz="3600" b="1" dirty="0">
                <a:solidFill>
                  <a:srgbClr val="FF0000"/>
                </a:solidFill>
              </a:rPr>
              <a:t>有一个角是直角的平行四边形是矩形。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68313" y="3573463"/>
            <a:ext cx="73440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sz="3600" b="1" dirty="0">
                <a:solidFill>
                  <a:srgbClr val="FF0000"/>
                </a:solidFill>
              </a:rPr>
              <a:t>对角线相等的平行四边形是矩</a:t>
            </a:r>
            <a:r>
              <a:rPr lang="zh-CN" sz="3600" b="1" dirty="0" smtClean="0">
                <a:solidFill>
                  <a:srgbClr val="FF0000"/>
                </a:solidFill>
              </a:rPr>
              <a:t>形。</a:t>
            </a:r>
            <a:endParaRPr lang="zh-CN" sz="3600" b="1" dirty="0">
              <a:solidFill>
                <a:srgbClr val="FF0000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4292600"/>
            <a:ext cx="8343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sz="3200" b="1" dirty="0"/>
              <a:t>（</a:t>
            </a:r>
            <a:r>
              <a:rPr lang="zh-CN" sz="3200" b="1" dirty="0">
                <a:solidFill>
                  <a:srgbClr val="0000FF"/>
                </a:solidFill>
              </a:rPr>
              <a:t>对角线相等且互相平分的四边形是矩形。</a:t>
            </a:r>
            <a:r>
              <a:rPr lang="zh-CN" sz="3200" b="1" dirty="0"/>
              <a:t>）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55650" y="5589588"/>
            <a:ext cx="7192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sz="3600" b="1" dirty="0">
                <a:solidFill>
                  <a:srgbClr val="FF0000"/>
                </a:solidFill>
              </a:rPr>
              <a:t>有三个角是直角的四边形是矩</a:t>
            </a:r>
            <a:r>
              <a:rPr lang="zh-CN" sz="3600" b="1" dirty="0" smtClean="0">
                <a:solidFill>
                  <a:srgbClr val="FF0000"/>
                </a:solidFill>
              </a:rPr>
              <a:t>形。</a:t>
            </a:r>
            <a:endParaRPr lang="zh-CN" sz="3600" b="1" dirty="0">
              <a:solidFill>
                <a:srgbClr val="FF0000"/>
              </a:solidFill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79388" y="1612900"/>
            <a:ext cx="16335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sz="3200" b="1" dirty="0"/>
              <a:t>方法</a:t>
            </a:r>
            <a:r>
              <a:rPr lang="zh-CN" altLang="zh-CN" sz="3200" b="1" dirty="0"/>
              <a:t>1</a:t>
            </a:r>
            <a:r>
              <a:rPr lang="zh-CN" sz="3200" b="1" dirty="0"/>
              <a:t>：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79388" y="2924175"/>
            <a:ext cx="16335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sz="3200" b="1" dirty="0"/>
              <a:t>方法</a:t>
            </a:r>
            <a:r>
              <a:rPr lang="zh-CN" altLang="zh-CN" sz="3200" b="1" dirty="0"/>
              <a:t>2</a:t>
            </a:r>
            <a:r>
              <a:rPr lang="zh-CN" sz="3200" b="1" dirty="0"/>
              <a:t>：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50825" y="4941888"/>
            <a:ext cx="16335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sz="3200" b="1" dirty="0"/>
              <a:t>方法</a:t>
            </a:r>
            <a:r>
              <a:rPr lang="zh-CN" altLang="zh-CN" sz="3200" b="1" dirty="0"/>
              <a:t>3</a:t>
            </a:r>
            <a:r>
              <a:rPr lang="zh-CN" sz="3200" b="1" dirty="0"/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  <p:bldP spid="15366" grpId="0" autoUpdateAnimBg="0"/>
      <p:bldP spid="15367" grpId="0" autoUpdateAnimBg="0"/>
      <p:bldP spid="15368" grpId="0" autoUpdateAnimBg="0"/>
      <p:bldP spid="1536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 txBox="1"/>
          <p:nvPr/>
        </p:nvSpPr>
        <p:spPr>
          <a:xfrm>
            <a:off x="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fld id="{894C0AC5-6898-4B53-A791-923974288F43}" type="datetime3">
              <a:rPr lang="zh-CN" altLang="en-US" smtClean="0"/>
              <a:t>2023年1月17日星期二</a:t>
            </a:fld>
            <a:endParaRPr lang="en-US"/>
          </a:p>
        </p:txBody>
      </p:sp>
      <p:sp>
        <p:nvSpPr>
          <p:cNvPr id="3" name="灯片编号占位符 5"/>
          <p:cNvSpPr txBox="1"/>
          <p:nvPr/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fld id="{85FCF033-1B93-4A17-8006-C890461D9542}" type="slidenum">
              <a:rPr lang="zh-CN" altLang="en-US" smtClean="0"/>
              <a:t>2</a:t>
            </a:fld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7950" y="50800"/>
            <a:ext cx="2232025" cy="6413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zh-CN" sz="3600" b="1" dirty="0"/>
              <a:t>复习回顾</a:t>
            </a:r>
          </a:p>
        </p:txBody>
      </p:sp>
      <p:sp>
        <p:nvSpPr>
          <p:cNvPr id="5" name="未知"/>
          <p:cNvSpPr/>
          <p:nvPr/>
        </p:nvSpPr>
        <p:spPr bwMode="auto">
          <a:xfrm>
            <a:off x="250825" y="766763"/>
            <a:ext cx="1547813" cy="1366837"/>
          </a:xfrm>
          <a:custGeom>
            <a:avLst/>
            <a:gdLst>
              <a:gd name="T0" fmla="*/ 0 w 1056"/>
              <a:gd name="T1" fmla="*/ 288 h 864"/>
              <a:gd name="T2" fmla="*/ 144 w 1056"/>
              <a:gd name="T3" fmla="*/ 864 h 864"/>
              <a:gd name="T4" fmla="*/ 624 w 1056"/>
              <a:gd name="T5" fmla="*/ 864 h 864"/>
              <a:gd name="T6" fmla="*/ 1056 w 1056"/>
              <a:gd name="T7" fmla="*/ 0 h 864"/>
              <a:gd name="T8" fmla="*/ 0 w 1056"/>
              <a:gd name="T9" fmla="*/ 288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864">
                <a:moveTo>
                  <a:pt x="0" y="288"/>
                </a:moveTo>
                <a:lnTo>
                  <a:pt x="144" y="864"/>
                </a:lnTo>
                <a:lnTo>
                  <a:pt x="624" y="864"/>
                </a:lnTo>
                <a:lnTo>
                  <a:pt x="1056" y="0"/>
                </a:lnTo>
                <a:lnTo>
                  <a:pt x="0" y="288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064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0825" y="1125538"/>
            <a:ext cx="1255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sz="2800" b="1">
                <a:solidFill>
                  <a:srgbClr val="FF0000"/>
                </a:solidFill>
              </a:rPr>
              <a:t>四边形</a:t>
            </a:r>
          </a:p>
        </p:txBody>
      </p:sp>
      <p:grpSp>
        <p:nvGrpSpPr>
          <p:cNvPr id="7" name="Group 5"/>
          <p:cNvGrpSpPr/>
          <p:nvPr/>
        </p:nvGrpSpPr>
        <p:grpSpPr bwMode="auto">
          <a:xfrm>
            <a:off x="3492500" y="838200"/>
            <a:ext cx="1944688" cy="985838"/>
            <a:chOff x="0" y="0"/>
            <a:chExt cx="1225" cy="62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0" y="45"/>
              <a:ext cx="1179" cy="576"/>
            </a:xfrm>
            <a:prstGeom prst="parallelogram">
              <a:avLst>
                <a:gd name="adj" fmla="val 51172"/>
              </a:avLst>
            </a:pr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81" y="0"/>
              <a:ext cx="104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sz="2800" b="1">
                  <a:solidFill>
                    <a:srgbClr val="FF0000"/>
                  </a:solidFill>
                </a:rPr>
                <a:t>平行</a:t>
              </a:r>
            </a:p>
            <a:p>
              <a:pPr eaLnBrk="0" hangingPunct="0"/>
              <a:r>
                <a:rPr lang="zh-CN" sz="2800" b="1">
                  <a:solidFill>
                    <a:srgbClr val="FF0000"/>
                  </a:solidFill>
                </a:rPr>
                <a:t>四边形</a:t>
              </a:r>
            </a:p>
          </p:txBody>
        </p:sp>
      </p:grpSp>
      <p:grpSp>
        <p:nvGrpSpPr>
          <p:cNvPr id="10" name="Group 8"/>
          <p:cNvGrpSpPr/>
          <p:nvPr/>
        </p:nvGrpSpPr>
        <p:grpSpPr bwMode="auto">
          <a:xfrm>
            <a:off x="1692275" y="909638"/>
            <a:ext cx="1944688" cy="946150"/>
            <a:chOff x="0" y="0"/>
            <a:chExt cx="1225" cy="596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225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sz="2800" b="1"/>
                <a:t>两组对边</a:t>
              </a:r>
            </a:p>
            <a:p>
              <a:pPr eaLnBrk="0" hangingPunct="0"/>
              <a:r>
                <a:rPr lang="zh-CN" sz="2800" b="1"/>
                <a:t>分别平行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318"/>
              <a:ext cx="1134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" name="Group 11"/>
          <p:cNvGrpSpPr/>
          <p:nvPr/>
        </p:nvGrpSpPr>
        <p:grpSpPr bwMode="auto">
          <a:xfrm>
            <a:off x="4932363" y="982663"/>
            <a:ext cx="2016125" cy="946150"/>
            <a:chOff x="0" y="0"/>
            <a:chExt cx="1270" cy="596"/>
          </a:xfrm>
        </p:grpSpPr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127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sz="2800" b="1"/>
                <a:t>一个角</a:t>
              </a:r>
            </a:p>
            <a:p>
              <a:pPr algn="ctr" eaLnBrk="0" hangingPunct="0"/>
              <a:r>
                <a:rPr lang="zh-CN" sz="2800" b="1"/>
                <a:t>是直角</a:t>
              </a: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227" y="272"/>
              <a:ext cx="907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" name="Group 14"/>
          <p:cNvGrpSpPr/>
          <p:nvPr/>
        </p:nvGrpSpPr>
        <p:grpSpPr bwMode="auto">
          <a:xfrm>
            <a:off x="6877050" y="766763"/>
            <a:ext cx="1871663" cy="1296987"/>
            <a:chOff x="0" y="0"/>
            <a:chExt cx="1179" cy="817"/>
          </a:xfrm>
        </p:grpSpPr>
        <p:grpSp>
          <p:nvGrpSpPr>
            <p:cNvPr id="17" name="Group 15"/>
            <p:cNvGrpSpPr/>
            <p:nvPr/>
          </p:nvGrpSpPr>
          <p:grpSpPr bwMode="auto">
            <a:xfrm>
              <a:off x="0" y="0"/>
              <a:ext cx="1179" cy="817"/>
              <a:chOff x="0" y="0"/>
              <a:chExt cx="1134" cy="818"/>
            </a:xfrm>
          </p:grpSpPr>
          <p:sp>
            <p:nvSpPr>
              <p:cNvPr id="19" name="Rectangle 1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134" cy="726"/>
              </a:xfrm>
              <a:prstGeom prst="rect">
                <a:avLst/>
              </a:prstGeom>
              <a:noFill/>
              <a:ln w="44450" cmpd="sng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8064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 rot="10800000">
                <a:off x="96" y="453"/>
                <a:ext cx="22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zh-CN" sz="3200" b="1"/>
                  <a:t>∟</a:t>
                </a:r>
              </a:p>
            </p:txBody>
          </p:sp>
        </p:grp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90" y="181"/>
              <a:ext cx="99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sz="3200" b="1">
                  <a:solidFill>
                    <a:srgbClr val="FF0000"/>
                  </a:solidFill>
                </a:rPr>
                <a:t>矩形</a:t>
              </a:r>
            </a:p>
          </p:txBody>
        </p:sp>
      </p:grpSp>
      <p:grpSp>
        <p:nvGrpSpPr>
          <p:cNvPr id="21" name="Group 19"/>
          <p:cNvGrpSpPr/>
          <p:nvPr/>
        </p:nvGrpSpPr>
        <p:grpSpPr bwMode="auto">
          <a:xfrm>
            <a:off x="1403350" y="3068638"/>
            <a:ext cx="5545138" cy="3709987"/>
            <a:chOff x="0" y="0"/>
            <a:chExt cx="3493" cy="2337"/>
          </a:xfrm>
        </p:grpSpPr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0" y="0"/>
              <a:ext cx="3493" cy="2337"/>
            </a:xfrm>
            <a:prstGeom prst="ellipse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1042" y="91"/>
              <a:ext cx="17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sz="2800" b="1">
                  <a:solidFill>
                    <a:srgbClr val="DB070C"/>
                  </a:solidFill>
                </a:rPr>
                <a:t>四边形集合</a:t>
              </a:r>
            </a:p>
          </p:txBody>
        </p:sp>
      </p:grpSp>
      <p:grpSp>
        <p:nvGrpSpPr>
          <p:cNvPr id="24" name="Group 22"/>
          <p:cNvGrpSpPr/>
          <p:nvPr/>
        </p:nvGrpSpPr>
        <p:grpSpPr bwMode="auto">
          <a:xfrm>
            <a:off x="1835150" y="3860800"/>
            <a:ext cx="4897438" cy="2459038"/>
            <a:chOff x="0" y="0"/>
            <a:chExt cx="3085" cy="1549"/>
          </a:xfrm>
        </p:grpSpPr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0" y="0"/>
              <a:ext cx="3085" cy="1549"/>
            </a:xfrm>
            <a:prstGeom prst="ellipse">
              <a:avLst/>
            </a:prstGeom>
            <a:solidFill>
              <a:srgbClr val="F4D0EB"/>
            </a:solid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672" y="136"/>
              <a:ext cx="18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sz="2800" b="1"/>
                <a:t>平行四边形集合</a:t>
              </a:r>
            </a:p>
          </p:txBody>
        </p:sp>
      </p:grpSp>
      <p:grpSp>
        <p:nvGrpSpPr>
          <p:cNvPr id="27" name="Group 25"/>
          <p:cNvGrpSpPr/>
          <p:nvPr/>
        </p:nvGrpSpPr>
        <p:grpSpPr bwMode="auto">
          <a:xfrm>
            <a:off x="2843213" y="4652963"/>
            <a:ext cx="2808287" cy="1439862"/>
            <a:chOff x="0" y="0"/>
            <a:chExt cx="1769" cy="1026"/>
          </a:xfrm>
        </p:grpSpPr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0" y="0"/>
              <a:ext cx="1769" cy="1026"/>
            </a:xfrm>
            <a:prstGeom prst="ellipse">
              <a:avLst/>
            </a:prstGeom>
            <a:solidFill>
              <a:srgbClr val="3B7303"/>
            </a:solid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325" y="328"/>
              <a:ext cx="1163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sz="2800" b="1">
                  <a:solidFill>
                    <a:schemeClr val="bg1"/>
                  </a:solidFill>
                </a:rPr>
                <a:t>矩形集合</a:t>
              </a:r>
            </a:p>
          </p:txBody>
        </p:sp>
      </p:grp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395288" y="2276475"/>
            <a:ext cx="8751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sz="3200" b="1" dirty="0"/>
              <a:t>定义：有一个角是</a:t>
            </a:r>
            <a:r>
              <a:rPr lang="zh-CN" sz="3200" b="1" dirty="0">
                <a:solidFill>
                  <a:srgbClr val="FF0000"/>
                </a:solidFill>
              </a:rPr>
              <a:t>直角</a:t>
            </a:r>
            <a:r>
              <a:rPr lang="zh-CN" sz="3200" b="1" dirty="0"/>
              <a:t>的</a:t>
            </a:r>
            <a:r>
              <a:rPr lang="zh-CN" sz="3200" b="1" dirty="0">
                <a:solidFill>
                  <a:srgbClr val="FF0000"/>
                </a:solidFill>
              </a:rPr>
              <a:t>平行四边形</a:t>
            </a:r>
            <a:r>
              <a:rPr lang="zh-CN" sz="3200" b="1" dirty="0"/>
              <a:t>叫做矩形。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2895600" y="228600"/>
            <a:ext cx="2449513" cy="10795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FFFFFF"/>
          </a:solidFill>
          <a:ln w="66675" cap="rnd" cmpd="sng">
            <a:solidFill>
              <a:srgbClr val="00CCFF"/>
            </a:solidFill>
            <a:prstDash val="sysDot"/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zh-CN" altLang="zh-CN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新宋体" panose="02010609030101010101" pitchFamily="49" charset="-122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657600" y="6858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sz="2000" b="1" dirty="0">
                <a:solidFill>
                  <a:schemeClr val="hlink"/>
                </a:solidFill>
                <a:ea typeface="Gungsuh" pitchFamily="18" charset="-127"/>
              </a:rPr>
              <a:t>试一试</a:t>
            </a:r>
          </a:p>
        </p:txBody>
      </p:sp>
      <p:grpSp>
        <p:nvGrpSpPr>
          <p:cNvPr id="4100" name="Group 4"/>
          <p:cNvGrpSpPr/>
          <p:nvPr/>
        </p:nvGrpSpPr>
        <p:grpSpPr bwMode="auto">
          <a:xfrm>
            <a:off x="5715000" y="1066800"/>
            <a:ext cx="3276600" cy="1890713"/>
            <a:chOff x="0" y="0"/>
            <a:chExt cx="2064" cy="1191"/>
          </a:xfrm>
        </p:grpSpPr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240" y="144"/>
              <a:ext cx="1632" cy="816"/>
            </a:xfrm>
            <a:prstGeom prst="rtTriangle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 flipH="1">
              <a:off x="240" y="528"/>
              <a:ext cx="768" cy="432"/>
            </a:xfrm>
            <a:prstGeom prst="line">
              <a:avLst/>
            </a:prstGeom>
            <a:noFill/>
            <a:ln w="38100" cmpd="sng">
              <a:solidFill>
                <a:srgbClr val="EF2A0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1008" y="345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b="1"/>
                <a:t>D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1776" y="96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b="1"/>
                <a:t>C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0" y="91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b="1"/>
                <a:t>B</a:t>
              </a: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0" y="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b="1"/>
                <a:t>A</a:t>
              </a:r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192" y="758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000" b="1">
                  <a:solidFill>
                    <a:schemeClr val="hlink"/>
                  </a:solidFill>
                </a:rPr>
                <a:t>┓</a:t>
              </a:r>
            </a:p>
          </p:txBody>
        </p:sp>
      </p:grp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81000" y="1600200"/>
            <a:ext cx="5257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sz="2400" b="1" dirty="0">
                <a:solidFill>
                  <a:srgbClr val="EF2A03"/>
                </a:solidFill>
              </a:rPr>
              <a:t>已知△</a:t>
            </a:r>
            <a:r>
              <a:rPr lang="zh-CN" altLang="zh-CN" sz="2400" b="1" dirty="0">
                <a:solidFill>
                  <a:srgbClr val="EF2A03"/>
                </a:solidFill>
              </a:rPr>
              <a:t>ABC</a:t>
            </a:r>
            <a:r>
              <a:rPr lang="zh-CN" sz="2400" b="1" dirty="0">
                <a:solidFill>
                  <a:srgbClr val="EF2A03"/>
                </a:solidFill>
              </a:rPr>
              <a:t>是</a:t>
            </a:r>
            <a:r>
              <a:rPr lang="zh-CN" altLang="zh-CN" sz="2400" b="1" dirty="0">
                <a:solidFill>
                  <a:srgbClr val="EF2A03"/>
                </a:solidFill>
              </a:rPr>
              <a:t>Rt△</a:t>
            </a:r>
            <a:r>
              <a:rPr lang="zh-CN" sz="2400" b="1" dirty="0">
                <a:solidFill>
                  <a:srgbClr val="EF2A03"/>
                </a:solidFill>
              </a:rPr>
              <a:t>，∠</a:t>
            </a:r>
            <a:r>
              <a:rPr lang="zh-CN" altLang="zh-CN" sz="2400" b="1" dirty="0">
                <a:solidFill>
                  <a:srgbClr val="EF2A03"/>
                </a:solidFill>
              </a:rPr>
              <a:t>ABC=Rt∠</a:t>
            </a:r>
            <a:r>
              <a:rPr lang="zh-CN" sz="2400" b="1" dirty="0">
                <a:solidFill>
                  <a:srgbClr val="EF2A03"/>
                </a:solidFill>
              </a:rPr>
              <a:t>，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zh-CN" sz="2400" b="1" dirty="0">
                <a:solidFill>
                  <a:srgbClr val="EF2A03"/>
                </a:solidFill>
              </a:rPr>
              <a:t>BD</a:t>
            </a:r>
            <a:r>
              <a:rPr lang="zh-CN" sz="2400" b="1" dirty="0">
                <a:solidFill>
                  <a:srgbClr val="EF2A03"/>
                </a:solidFill>
              </a:rPr>
              <a:t>是斜边</a:t>
            </a:r>
            <a:r>
              <a:rPr lang="zh-CN" altLang="zh-CN" sz="2400" b="1" dirty="0">
                <a:solidFill>
                  <a:srgbClr val="EF2A03"/>
                </a:solidFill>
              </a:rPr>
              <a:t>AC</a:t>
            </a:r>
            <a:r>
              <a:rPr lang="zh-CN" sz="2400" b="1" dirty="0">
                <a:solidFill>
                  <a:srgbClr val="EF2A03"/>
                </a:solidFill>
              </a:rPr>
              <a:t>上的中线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762000" y="3276600"/>
            <a:ext cx="7620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AutoNum type="arabicPlain"/>
            </a:pPr>
            <a:r>
              <a:rPr lang="zh-CN" sz="2400" b="1" dirty="0"/>
              <a:t>若</a:t>
            </a:r>
            <a:r>
              <a:rPr lang="zh-CN" altLang="zh-CN" sz="2400" b="1" dirty="0"/>
              <a:t>BD=3㎝</a:t>
            </a:r>
            <a:r>
              <a:rPr lang="zh-CN" sz="2400" b="1" dirty="0"/>
              <a:t>则</a:t>
            </a:r>
            <a:r>
              <a:rPr lang="zh-CN" altLang="zh-CN" sz="2400" b="1" dirty="0"/>
              <a:t>AC</a:t>
            </a:r>
            <a:r>
              <a:rPr lang="zh-CN" sz="2400" b="1" dirty="0"/>
              <a:t>＝                 ㎝</a:t>
            </a:r>
          </a:p>
          <a:p>
            <a:pPr>
              <a:spcBef>
                <a:spcPct val="50000"/>
              </a:spcBef>
            </a:pPr>
            <a:endParaRPr lang="zh-CN" sz="2400" b="1" dirty="0"/>
          </a:p>
          <a:p>
            <a:pPr>
              <a:spcBef>
                <a:spcPct val="50000"/>
              </a:spcBef>
            </a:pPr>
            <a:r>
              <a:rPr lang="zh-CN" altLang="zh-CN" sz="2400" b="1" dirty="0"/>
              <a:t>2   </a:t>
            </a:r>
            <a:r>
              <a:rPr lang="zh-CN" sz="2400" b="1" dirty="0"/>
              <a:t>若∠</a:t>
            </a:r>
            <a:r>
              <a:rPr lang="zh-CN" altLang="zh-CN" sz="2400" b="1" dirty="0"/>
              <a:t>C=30°</a:t>
            </a:r>
            <a:r>
              <a:rPr lang="zh-CN" sz="2400" b="1" dirty="0"/>
              <a:t>，</a:t>
            </a:r>
            <a:r>
              <a:rPr lang="zh-CN" altLang="zh-CN" sz="2400" b="1" dirty="0"/>
              <a:t>AB</a:t>
            </a:r>
            <a:r>
              <a:rPr lang="zh-CN" sz="2400" b="1" dirty="0"/>
              <a:t>＝</a:t>
            </a:r>
            <a:r>
              <a:rPr lang="zh-CN" altLang="zh-CN" sz="2400" b="1" dirty="0"/>
              <a:t>5㎝</a:t>
            </a:r>
            <a:r>
              <a:rPr lang="zh-CN" sz="2400" b="1" dirty="0"/>
              <a:t>，则</a:t>
            </a:r>
            <a:r>
              <a:rPr lang="zh-CN" altLang="zh-CN" sz="2400" b="1" dirty="0"/>
              <a:t>AC</a:t>
            </a:r>
            <a:r>
              <a:rPr lang="zh-CN" sz="2400" b="1" dirty="0"/>
              <a:t>＝                ㎝，</a:t>
            </a:r>
          </a:p>
          <a:p>
            <a:pPr>
              <a:spcBef>
                <a:spcPct val="50000"/>
              </a:spcBef>
            </a:pPr>
            <a:r>
              <a:rPr lang="zh-CN" sz="2400" b="1" dirty="0"/>
              <a:t>      </a:t>
            </a:r>
            <a:r>
              <a:rPr lang="zh-CN" altLang="zh-CN" sz="2400" b="1" dirty="0"/>
              <a:t>BD</a:t>
            </a:r>
            <a:r>
              <a:rPr lang="zh-CN" sz="2400" b="1" dirty="0"/>
              <a:t>＝               ㎝，∠</a:t>
            </a:r>
            <a:r>
              <a:rPr lang="zh-CN" altLang="zh-CN" sz="2400" b="1" dirty="0"/>
              <a:t>BDC</a:t>
            </a:r>
            <a:r>
              <a:rPr lang="zh-CN" sz="2400" b="1" dirty="0"/>
              <a:t>＝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3657600" y="3733800"/>
            <a:ext cx="14478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5867400" y="4876800"/>
            <a:ext cx="14478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3886200" y="3276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400" b="1">
                <a:solidFill>
                  <a:srgbClr val="EF2A03"/>
                </a:solidFill>
              </a:rPr>
              <a:t>6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438400" y="4953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400" b="1">
                <a:solidFill>
                  <a:srgbClr val="EF2A03"/>
                </a:solidFill>
              </a:rPr>
              <a:t>5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096000" y="4419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400" b="1">
                <a:solidFill>
                  <a:srgbClr val="EF2A03"/>
                </a:solidFill>
              </a:rPr>
              <a:t>10</a:t>
            </a:r>
          </a:p>
        </p:txBody>
      </p:sp>
      <p:grpSp>
        <p:nvGrpSpPr>
          <p:cNvPr id="4115" name="Group 19"/>
          <p:cNvGrpSpPr/>
          <p:nvPr/>
        </p:nvGrpSpPr>
        <p:grpSpPr bwMode="auto">
          <a:xfrm>
            <a:off x="2057400" y="5334000"/>
            <a:ext cx="4648200" cy="76200"/>
            <a:chOff x="0" y="0"/>
            <a:chExt cx="2928" cy="48"/>
          </a:xfrm>
        </p:grpSpPr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0" y="48"/>
              <a:ext cx="912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2016" y="0"/>
              <a:ext cx="912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562600" y="4953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400" b="1">
                <a:solidFill>
                  <a:srgbClr val="EF2A03"/>
                </a:solidFill>
              </a:rPr>
              <a:t>120°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1000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1000"/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utoUpdateAnimBg="0"/>
      <p:bldP spid="4110" grpId="0" animBg="1"/>
      <p:bldP spid="4111" grpId="0" animBg="1"/>
      <p:bldP spid="4112" grpId="0" autoUpdateAnimBg="0"/>
      <p:bldP spid="4113" grpId="0" autoUpdateAnimBg="0"/>
      <p:bldP spid="4114" grpId="0" autoUpdateAnimBg="0"/>
      <p:bldP spid="411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/>
          </p:cNvSpPr>
          <p:nvPr/>
        </p:nvSpPr>
        <p:spPr bwMode="auto">
          <a:xfrm>
            <a:off x="395288" y="404813"/>
            <a:ext cx="8280400" cy="12239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dirty="0">
                <a:ln w="9525" cmpd="sng">
                  <a:solidFill>
                    <a:srgbClr val="FF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你知道如何判定一个平行四边形是矩形吗？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27038" y="1844675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sz="3200" b="1" dirty="0"/>
              <a:t>矩形的定义：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9750" y="2636838"/>
            <a:ext cx="7632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sz="3200" b="1" dirty="0">
                <a:solidFill>
                  <a:srgbClr val="FF0000"/>
                </a:solidFill>
              </a:rPr>
              <a:t>有一个角是直角的平行四边形是矩形。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627313" y="3357563"/>
            <a:ext cx="936625" cy="0"/>
          </a:xfrm>
          <a:prstGeom prst="line">
            <a:avLst/>
          </a:prstGeom>
          <a:noFill/>
          <a:ln w="635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067175" y="3357563"/>
            <a:ext cx="1727200" cy="0"/>
          </a:xfrm>
          <a:prstGeom prst="line">
            <a:avLst/>
          </a:prstGeom>
          <a:noFill/>
          <a:ln w="635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6151" name="Picture 7" descr="？思考"/>
          <p:cNvPicPr>
            <a:picLocks noChangeAspect="1" noChangeArrowheads="1"/>
          </p:cNvPicPr>
          <p:nvPr/>
        </p:nvPicPr>
        <p:blipFill>
          <a:blip r:embed="rId2" cstate="email"/>
          <a:srcRect r="60678" b="85965"/>
          <a:stretch>
            <a:fillRect/>
          </a:stretch>
        </p:blipFill>
        <p:spPr bwMode="auto">
          <a:xfrm>
            <a:off x="395288" y="4968875"/>
            <a:ext cx="4392612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692275" y="5876925"/>
            <a:ext cx="5976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sz="3200" b="1" dirty="0"/>
              <a:t>你还有其它的判定方法吗？</a:t>
            </a:r>
          </a:p>
        </p:txBody>
      </p:sp>
      <p:grpSp>
        <p:nvGrpSpPr>
          <p:cNvPr id="6153" name="Group 9"/>
          <p:cNvGrpSpPr/>
          <p:nvPr/>
        </p:nvGrpSpPr>
        <p:grpSpPr bwMode="auto">
          <a:xfrm>
            <a:off x="1547813" y="3644900"/>
            <a:ext cx="1987550" cy="585788"/>
            <a:chOff x="0" y="0"/>
            <a:chExt cx="1252" cy="369"/>
          </a:xfrm>
        </p:grpSpPr>
        <p:pic>
          <p:nvPicPr>
            <p:cNvPr id="6154" name="Picture 10" descr="a243106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49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396" y="4"/>
              <a:ext cx="8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3200" b="1" dirty="0"/>
                <a:t>ABCD</a:t>
              </a:r>
            </a:p>
          </p:txBody>
        </p:sp>
      </p:grp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547813" y="4221163"/>
            <a:ext cx="17224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zh-CN" altLang="zh-CN" sz="3200" b="1" dirty="0"/>
              <a:t>∠A=90</a:t>
            </a:r>
            <a:r>
              <a:rPr lang="zh-CN" altLang="zh-CN" sz="3200" b="1" baseline="30000" dirty="0"/>
              <a:t>0</a:t>
            </a:r>
          </a:p>
        </p:txBody>
      </p:sp>
      <p:sp>
        <p:nvSpPr>
          <p:cNvPr id="6157" name="AutoShape 13"/>
          <p:cNvSpPr/>
          <p:nvPr/>
        </p:nvSpPr>
        <p:spPr bwMode="auto">
          <a:xfrm>
            <a:off x="3851275" y="3860800"/>
            <a:ext cx="504825" cy="863600"/>
          </a:xfrm>
          <a:prstGeom prst="rightBrace">
            <a:avLst>
              <a:gd name="adj1" fmla="val 14256"/>
              <a:gd name="adj2" fmla="val 50000"/>
            </a:avLst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500563" y="4005263"/>
            <a:ext cx="3806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sz="3200" b="1" dirty="0"/>
              <a:t>四边形</a:t>
            </a:r>
            <a:r>
              <a:rPr lang="zh-CN" altLang="zh-CN" sz="3200" b="1" dirty="0"/>
              <a:t>ABCD</a:t>
            </a:r>
            <a:r>
              <a:rPr lang="zh-CN" sz="3200" b="1" dirty="0"/>
              <a:t>是矩形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1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61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49" grpId="0" animBg="1"/>
      <p:bldP spid="6150" grpId="0" animBg="1"/>
      <p:bldP spid="6152" grpId="0" autoUpdateAnimBg="0"/>
      <p:bldP spid="6156" grpId="0" autoUpdateAnimBg="0"/>
      <p:bldP spid="6157" grpId="0" animBg="1"/>
      <p:bldP spid="61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87338" y="557213"/>
            <a:ext cx="5940846" cy="2782887"/>
          </a:xfrm>
          <a:prstGeom prst="rect">
            <a:avLst/>
          </a:prstGeom>
          <a:noFill/>
          <a:ln w="9525" cmpd="sng">
            <a:solidFill>
              <a:srgbClr val="0000FF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sz="4800" b="1" dirty="0">
                <a:solidFill>
                  <a:srgbClr val="FF00FF"/>
                </a:solidFill>
                <a:ea typeface="幼圆" panose="02010509060101010101" pitchFamily="49" charset="-122"/>
              </a:rPr>
              <a:t>情境一</a:t>
            </a:r>
            <a:r>
              <a:rPr lang="zh-CN" sz="3200" b="1" dirty="0"/>
              <a:t>：李芳同学用“边</a:t>
            </a:r>
            <a:r>
              <a:rPr lang="zh-CN" altLang="zh-CN" sz="3200" b="1" dirty="0"/>
              <a:t>——</a:t>
            </a:r>
            <a:r>
              <a:rPr lang="zh-CN" sz="3200" b="1" dirty="0"/>
              <a:t>直角、边</a:t>
            </a:r>
            <a:r>
              <a:rPr lang="zh-CN" altLang="zh-CN" sz="3200" b="1" dirty="0"/>
              <a:t>——</a:t>
            </a:r>
            <a:r>
              <a:rPr lang="zh-CN" sz="3200" b="1" dirty="0"/>
              <a:t>直角、边</a:t>
            </a:r>
            <a:r>
              <a:rPr lang="zh-CN" altLang="zh-CN" sz="3200" b="1" dirty="0"/>
              <a:t>——</a:t>
            </a:r>
            <a:r>
              <a:rPr lang="zh-CN" sz="3200" b="1" dirty="0"/>
              <a:t>直角、边”这样四步，画出了一个四边形，她说这就是一个矩形，她的判断对吗？为什么？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4508500"/>
            <a:ext cx="9290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sz="4000" b="1">
                <a:solidFill>
                  <a:srgbClr val="0000FF"/>
                </a:solidFill>
                <a:ea typeface="幼圆" panose="02010509060101010101" pitchFamily="49" charset="-122"/>
              </a:rPr>
              <a:t>猜想</a:t>
            </a:r>
            <a:r>
              <a:rPr lang="zh-CN" sz="3600" b="1">
                <a:solidFill>
                  <a:srgbClr val="FF0000"/>
                </a:solidFill>
              </a:rPr>
              <a:t>：有三个角是直角的四边形是矩形 。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6516688" y="1484313"/>
            <a:ext cx="2376487" cy="0"/>
          </a:xfrm>
          <a:prstGeom prst="line">
            <a:avLst/>
          </a:prstGeom>
          <a:noFill/>
          <a:ln w="762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6516688" y="1484313"/>
            <a:ext cx="0" cy="1873250"/>
          </a:xfrm>
          <a:prstGeom prst="line">
            <a:avLst/>
          </a:prstGeom>
          <a:noFill/>
          <a:ln w="762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6516688" y="3357563"/>
            <a:ext cx="2376487" cy="0"/>
          </a:xfrm>
          <a:prstGeom prst="line">
            <a:avLst/>
          </a:prstGeom>
          <a:noFill/>
          <a:ln w="762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8893175" y="1484313"/>
            <a:ext cx="0" cy="1873250"/>
          </a:xfrm>
          <a:prstGeom prst="line">
            <a:avLst/>
          </a:prstGeom>
          <a:noFill/>
          <a:ln w="762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176" name="Group 8"/>
          <p:cNvGrpSpPr/>
          <p:nvPr/>
        </p:nvGrpSpPr>
        <p:grpSpPr bwMode="auto">
          <a:xfrm>
            <a:off x="6516688" y="1484313"/>
            <a:ext cx="215900" cy="215900"/>
            <a:chOff x="0" y="0"/>
            <a:chExt cx="181" cy="136"/>
          </a:xfrm>
        </p:grpSpPr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0" y="136"/>
              <a:ext cx="181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V="1">
              <a:off x="181" y="0"/>
              <a:ext cx="0" cy="136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79" name="Group 11"/>
          <p:cNvGrpSpPr/>
          <p:nvPr/>
        </p:nvGrpSpPr>
        <p:grpSpPr bwMode="auto">
          <a:xfrm rot="10800000">
            <a:off x="8677275" y="3141663"/>
            <a:ext cx="215900" cy="215900"/>
            <a:chOff x="0" y="0"/>
            <a:chExt cx="181" cy="136"/>
          </a:xfrm>
        </p:grpSpPr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0" y="136"/>
              <a:ext cx="181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 flipV="1">
              <a:off x="181" y="0"/>
              <a:ext cx="0" cy="136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82" name="Group 14"/>
          <p:cNvGrpSpPr/>
          <p:nvPr/>
        </p:nvGrpSpPr>
        <p:grpSpPr bwMode="auto">
          <a:xfrm rot="16200000">
            <a:off x="6516688" y="3141663"/>
            <a:ext cx="215900" cy="215900"/>
            <a:chOff x="0" y="0"/>
            <a:chExt cx="181" cy="136"/>
          </a:xfrm>
        </p:grpSpPr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0" y="136"/>
              <a:ext cx="181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 flipV="1">
              <a:off x="181" y="0"/>
              <a:ext cx="0" cy="136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8313" y="5516563"/>
            <a:ext cx="4264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sz="3200" b="1"/>
              <a:t>你能证明上述结论吗？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nimBg="1"/>
      <p:bldP spid="7173" grpId="0" animBg="1"/>
      <p:bldP spid="7174" grpId="0" animBg="1"/>
      <p:bldP spid="7175" grpId="0" animBg="1"/>
      <p:bldP spid="718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3659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 dirty="0"/>
              <a:t>矩形的判定方法1：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9750" y="1412875"/>
            <a:ext cx="6416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sz="3200" b="1" dirty="0">
                <a:solidFill>
                  <a:srgbClr val="FF0000"/>
                </a:solidFill>
              </a:rPr>
              <a:t>有三个角是直角的四边形是矩形 。</a:t>
            </a:r>
          </a:p>
        </p:txBody>
      </p:sp>
      <p:grpSp>
        <p:nvGrpSpPr>
          <p:cNvPr id="8196" name="Group 4"/>
          <p:cNvGrpSpPr/>
          <p:nvPr/>
        </p:nvGrpSpPr>
        <p:grpSpPr bwMode="auto">
          <a:xfrm>
            <a:off x="5580063" y="2060575"/>
            <a:ext cx="3289300" cy="3024188"/>
            <a:chOff x="0" y="0"/>
            <a:chExt cx="2072" cy="1905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215" y="368"/>
              <a:ext cx="1741" cy="117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400" b="1"/>
                <a:t>A</a:t>
              </a: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61" y="1617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400" b="1"/>
                <a:t>B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1817" y="157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400" b="1"/>
                <a:t>C</a:t>
              </a: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1817" y="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400" b="1"/>
                <a:t>D</a:t>
              </a:r>
            </a:p>
          </p:txBody>
        </p:sp>
      </p:grp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79388" y="3573463"/>
            <a:ext cx="54006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zh-CN" sz="3200" dirty="0">
                <a:solidFill>
                  <a:schemeClr val="tx2"/>
                </a:solidFill>
              </a:rPr>
              <a:t>  </a:t>
            </a:r>
            <a:r>
              <a:rPr lang="zh-CN" altLang="zh-CN" sz="3600" b="1" dirty="0">
                <a:solidFill>
                  <a:schemeClr val="accent2"/>
                </a:solidFill>
              </a:rPr>
              <a:t>∵ ∠A=∠B=∠C=90°    </a:t>
            </a:r>
          </a:p>
          <a:p>
            <a:pPr eaLnBrk="0" hangingPunct="0"/>
            <a:r>
              <a:rPr lang="zh-CN" altLang="zh-CN" sz="3600" b="1" dirty="0">
                <a:solidFill>
                  <a:schemeClr val="accent2"/>
                </a:solidFill>
              </a:rPr>
              <a:t> ∴</a:t>
            </a:r>
            <a:r>
              <a:rPr lang="zh-CN" sz="3600" b="1" dirty="0">
                <a:solidFill>
                  <a:schemeClr val="accent2"/>
                </a:solidFill>
              </a:rPr>
              <a:t>四边形</a:t>
            </a:r>
            <a:r>
              <a:rPr lang="zh-CN" altLang="zh-CN" sz="3600" b="1" dirty="0">
                <a:solidFill>
                  <a:schemeClr val="accent2"/>
                </a:solidFill>
              </a:rPr>
              <a:t>ABCD</a:t>
            </a:r>
            <a:r>
              <a:rPr lang="zh-CN" sz="3600" b="1" dirty="0">
                <a:solidFill>
                  <a:schemeClr val="accent2"/>
                </a:solidFill>
              </a:rPr>
              <a:t>是矩形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95288" y="2708275"/>
            <a:ext cx="2224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sz="3200" b="1" dirty="0"/>
              <a:t>几何语言：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202" grpId="0" build="allAtOnce" autoUpdateAnimBg="0"/>
      <p:bldP spid="820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7338" y="557213"/>
            <a:ext cx="5364162" cy="3757612"/>
          </a:xfrm>
          <a:prstGeom prst="rect">
            <a:avLst/>
          </a:prstGeom>
          <a:noFill/>
          <a:ln w="9525" cmpd="sng">
            <a:solidFill>
              <a:srgbClr val="0000FF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sz="4800" b="1" dirty="0">
                <a:solidFill>
                  <a:srgbClr val="FF00FF"/>
                </a:solidFill>
                <a:ea typeface="幼圆" panose="02010509060101010101" pitchFamily="49" charset="-122"/>
              </a:rPr>
              <a:t>情境一</a:t>
            </a:r>
            <a:r>
              <a:rPr lang="zh-CN" sz="3200" b="1" dirty="0"/>
              <a:t>：工人师傅为了检验</a:t>
            </a:r>
            <a:r>
              <a:rPr lang="zh-CN" sz="3200" b="1" dirty="0">
                <a:solidFill>
                  <a:srgbClr val="FF0000"/>
                </a:solidFill>
              </a:rPr>
              <a:t>两组对边相等</a:t>
            </a:r>
            <a:r>
              <a:rPr lang="zh-CN" sz="3200" b="1" dirty="0"/>
              <a:t>的四边形窗框是否成矩形，一种方法是量一量这个四边形的两条对角线长度，如果</a:t>
            </a:r>
            <a:r>
              <a:rPr lang="zh-CN" sz="3200" b="1" dirty="0">
                <a:solidFill>
                  <a:srgbClr val="FF0000"/>
                </a:solidFill>
              </a:rPr>
              <a:t>对角线长相等</a:t>
            </a:r>
            <a:r>
              <a:rPr lang="zh-CN" sz="3200" b="1" dirty="0"/>
              <a:t>，则窗框一定是矩形，你知道为什么吗？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941888"/>
            <a:ext cx="9290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sz="4000" b="1">
                <a:solidFill>
                  <a:srgbClr val="0000FF"/>
                </a:solidFill>
                <a:ea typeface="幼圆" panose="02010509060101010101" pitchFamily="49" charset="-122"/>
              </a:rPr>
              <a:t>猜想</a:t>
            </a:r>
            <a:r>
              <a:rPr lang="zh-CN" sz="3600" b="1">
                <a:solidFill>
                  <a:srgbClr val="FF0000"/>
                </a:solidFill>
              </a:rPr>
              <a:t>：对角线相等的平行四边形是矩形 。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6800" y="549275"/>
            <a:ext cx="2997200" cy="350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23850" y="1052513"/>
            <a:ext cx="9290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sz="3600" b="1" dirty="0">
                <a:solidFill>
                  <a:srgbClr val="FF0000"/>
                </a:solidFill>
              </a:rPr>
              <a:t>对角线相等的平行四边形是矩形 。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365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 dirty="0"/>
              <a:t>矩形的判定方法2：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0825" y="2781300"/>
            <a:ext cx="2224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sz="3200" b="1" dirty="0"/>
              <a:t>几何语言：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-1588" y="3573463"/>
            <a:ext cx="54371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200" b="1" dirty="0"/>
              <a:t>∵</a:t>
            </a:r>
            <a:r>
              <a:rPr lang="zh-CN" sz="3200" b="1" dirty="0"/>
              <a:t>四边形</a:t>
            </a:r>
            <a:r>
              <a:rPr lang="zh-CN" altLang="zh-CN" sz="3200" b="1" dirty="0"/>
              <a:t>ABCD</a:t>
            </a:r>
            <a:r>
              <a:rPr lang="zh-CN" sz="3200" b="1" dirty="0"/>
              <a:t>是平行四边形</a:t>
            </a:r>
          </a:p>
          <a:p>
            <a:pPr eaLnBrk="0" hangingPunct="0"/>
            <a:r>
              <a:rPr lang="zh-CN" sz="3200" b="1" dirty="0"/>
              <a:t>    </a:t>
            </a:r>
            <a:r>
              <a:rPr lang="zh-CN" altLang="zh-CN" sz="3200" b="1" dirty="0"/>
              <a:t>AC=BD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5373688"/>
            <a:ext cx="42148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200" b="1" dirty="0"/>
              <a:t>∴</a:t>
            </a:r>
            <a:r>
              <a:rPr lang="zh-CN" sz="3200" b="1" dirty="0"/>
              <a:t>四边形</a:t>
            </a:r>
            <a:r>
              <a:rPr lang="zh-CN" altLang="zh-CN" sz="3200" b="1" dirty="0"/>
              <a:t>ABCD</a:t>
            </a:r>
            <a:r>
              <a:rPr lang="zh-CN" sz="3200" b="1" dirty="0"/>
              <a:t>是矩形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68313" y="1700213"/>
            <a:ext cx="2087562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276600" y="1700213"/>
            <a:ext cx="2087563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0" y="1916113"/>
            <a:ext cx="8343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sz="3200" b="1" dirty="0"/>
              <a:t>（</a:t>
            </a:r>
            <a:r>
              <a:rPr lang="zh-CN" sz="3200" b="1" dirty="0">
                <a:solidFill>
                  <a:srgbClr val="0000FF"/>
                </a:solidFill>
              </a:rPr>
              <a:t>对角线相等且互相平分的四边形是矩形。</a:t>
            </a:r>
            <a:r>
              <a:rPr lang="zh-CN" sz="3200" b="1" dirty="0"/>
              <a:t>）</a:t>
            </a:r>
          </a:p>
        </p:txBody>
      </p:sp>
      <p:grpSp>
        <p:nvGrpSpPr>
          <p:cNvPr id="10250" name="Group 10"/>
          <p:cNvGrpSpPr/>
          <p:nvPr/>
        </p:nvGrpSpPr>
        <p:grpSpPr bwMode="auto">
          <a:xfrm>
            <a:off x="5580063" y="2636838"/>
            <a:ext cx="3289300" cy="2952750"/>
            <a:chOff x="0" y="0"/>
            <a:chExt cx="2072" cy="1860"/>
          </a:xfrm>
        </p:grpSpPr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215" y="368"/>
              <a:ext cx="1741" cy="117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 flipV="1">
              <a:off x="215" y="368"/>
              <a:ext cx="1741" cy="1176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215" y="368"/>
              <a:ext cx="1741" cy="1176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0" y="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400" b="1"/>
                <a:t>A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61" y="157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400" b="1"/>
                <a:t>B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1817" y="157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400" b="1"/>
                <a:t>C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1817" y="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400" b="1"/>
                <a:t>D</a:t>
              </a:r>
            </a:p>
          </p:txBody>
        </p:sp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953" y="635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400" b="1"/>
                <a:t>O</a:t>
              </a:r>
            </a:p>
          </p:txBody>
        </p:sp>
      </p:grp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107950" y="4652963"/>
            <a:ext cx="45608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sz="3200" b="1" dirty="0">
                <a:solidFill>
                  <a:srgbClr val="0000FF"/>
                </a:solidFill>
              </a:rPr>
              <a:t>（或</a:t>
            </a:r>
            <a:r>
              <a:rPr lang="zh-CN" altLang="zh-CN" sz="3200" b="1" dirty="0">
                <a:solidFill>
                  <a:srgbClr val="0000FF"/>
                </a:solidFill>
              </a:rPr>
              <a:t>OA=OC=OB=OD</a:t>
            </a:r>
            <a:r>
              <a:rPr lang="zh-CN" sz="3200" b="1" dirty="0">
                <a:solidFill>
                  <a:srgbClr val="0000FF"/>
                </a:solidFill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02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02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102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autoUpdateAnimBg="0"/>
      <p:bldP spid="10245" grpId="0" autoUpdateAnimBg="0"/>
      <p:bldP spid="10246" grpId="0" autoUpdateAnimBg="0"/>
      <p:bldP spid="10247" grpId="0" animBg="1"/>
      <p:bldP spid="10248" grpId="0" animBg="1"/>
      <p:bldP spid="10249" grpId="0" autoUpdateAnimBg="0"/>
      <p:bldP spid="102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39535" y="3854112"/>
            <a:ext cx="8569325" cy="259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133350" eaLnBrk="0" hangingPunct="0">
              <a:spcBef>
                <a:spcPct val="2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2.下列说法错误的是（  ）</a:t>
            </a:r>
          </a:p>
          <a:p>
            <a:pPr indent="133350" eaLnBrk="0" hangingPunct="0">
              <a:spcBef>
                <a:spcPct val="20000"/>
              </a:spcBef>
            </a:pPr>
            <a:r>
              <a:rPr lang="zh-CN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.有一个内角是直角的平行四边形是矩形</a:t>
            </a:r>
          </a:p>
          <a:p>
            <a:pPr indent="133350" eaLnBrk="0" hangingPunct="0">
              <a:spcBef>
                <a:spcPct val="20000"/>
              </a:spcBef>
            </a:pPr>
            <a:r>
              <a:rPr lang="zh-CN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.矩形的四个角都是直角，并且对角线相等</a:t>
            </a:r>
          </a:p>
          <a:p>
            <a:pPr indent="133350" eaLnBrk="0" hangingPunct="0">
              <a:spcBef>
                <a:spcPct val="20000"/>
              </a:spcBef>
            </a:pPr>
            <a:r>
              <a:rPr lang="zh-CN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.对角线相等的平行四边形是矩形</a:t>
            </a:r>
          </a:p>
          <a:p>
            <a:pPr indent="133350" eaLnBrk="0" hangingPunct="0">
              <a:spcBef>
                <a:spcPct val="20000"/>
              </a:spcBef>
            </a:pPr>
            <a:r>
              <a:rPr lang="zh-CN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.有两个角是直角的四边形是矩形</a:t>
            </a:r>
          </a:p>
        </p:txBody>
      </p:sp>
      <p:pic>
        <p:nvPicPr>
          <p:cNvPr id="11266" name="Picture 2" descr="练习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404813"/>
            <a:ext cx="14192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196975"/>
            <a:ext cx="9350375" cy="257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．下列条件中，不能判定四边形</a:t>
            </a: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ABCD</a:t>
            </a:r>
            <a:r>
              <a:rPr 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为矩形的是（  ）．</a:t>
            </a:r>
          </a:p>
          <a:p>
            <a:pPr eaLnBrk="0" hangingPunct="0">
              <a:spcBef>
                <a:spcPct val="20000"/>
              </a:spcBef>
            </a:pPr>
            <a:r>
              <a:rPr 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		   </a:t>
            </a: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．</a:t>
            </a: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AB∥CD</a:t>
            </a:r>
            <a:r>
              <a:rPr 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AB=CD</a:t>
            </a:r>
            <a:r>
              <a:rPr 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AC=BD      </a:t>
            </a:r>
          </a:p>
          <a:p>
            <a:pPr eaLnBrk="0" hangingPunct="0">
              <a:spcBef>
                <a:spcPct val="20000"/>
              </a:spcBef>
            </a:pP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		   B</a:t>
            </a:r>
            <a:r>
              <a:rPr 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．∠</a:t>
            </a: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A=∠B=∠D=90°</a:t>
            </a:r>
          </a:p>
          <a:p>
            <a:pPr eaLnBrk="0" hangingPunct="0">
              <a:spcBef>
                <a:spcPct val="20000"/>
              </a:spcBef>
            </a:pP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		   C</a:t>
            </a:r>
            <a:r>
              <a:rPr 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．</a:t>
            </a: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AB=BC</a:t>
            </a:r>
            <a:r>
              <a:rPr 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AD=CD</a:t>
            </a:r>
            <a:r>
              <a:rPr 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，且∠</a:t>
            </a: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C=90°  </a:t>
            </a:r>
          </a:p>
          <a:p>
            <a:pPr eaLnBrk="0" hangingPunct="0">
              <a:spcBef>
                <a:spcPct val="20000"/>
              </a:spcBef>
            </a:pP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		   D</a:t>
            </a:r>
            <a:r>
              <a:rPr 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．</a:t>
            </a: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AB=CD</a:t>
            </a:r>
            <a:r>
              <a:rPr 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AD=BC</a:t>
            </a:r>
            <a:r>
              <a:rPr 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，∠</a:t>
            </a: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A=90°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248650" y="11588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44230" y="3861048"/>
            <a:ext cx="4397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</a:t>
            </a:r>
          </a:p>
        </p:txBody>
      </p:sp>
      <p:grpSp>
        <p:nvGrpSpPr>
          <p:cNvPr id="11271" name="Group 7"/>
          <p:cNvGrpSpPr/>
          <p:nvPr/>
        </p:nvGrpSpPr>
        <p:grpSpPr bwMode="auto">
          <a:xfrm>
            <a:off x="122238" y="1679575"/>
            <a:ext cx="1833562" cy="1965325"/>
            <a:chOff x="0" y="0"/>
            <a:chExt cx="2072" cy="1905"/>
          </a:xfrm>
        </p:grpSpPr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215" y="368"/>
              <a:ext cx="1741" cy="1176"/>
            </a:xfrm>
            <a:prstGeom prst="rect">
              <a:avLst/>
            </a:prstGeom>
            <a:noFill/>
            <a:ln w="38100" cap="flat" cmpd="sng">
              <a:solidFill>
                <a:schemeClr val="tx1"/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400" b="1"/>
                <a:t>A</a:t>
              </a: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61" y="1617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400" b="1"/>
                <a:t>B</a:t>
              </a: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1817" y="157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400" b="1"/>
                <a:t>C</a:t>
              </a: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817" y="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400" b="1"/>
                <a:t>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69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浅绿商务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浅绿商务">
      <a:majorFont>
        <a:latin typeface="黑体"/>
        <a:ea typeface="微软雅黑"/>
        <a:cs typeface=""/>
      </a:majorFont>
      <a:minorFont>
        <a:latin typeface="黑体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浅绿商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主题10</Template>
  <TotalTime>0</TotalTime>
  <Words>685</Words>
  <Application>Microsoft Office PowerPoint</Application>
  <PresentationFormat>全屏显示(4:3)</PresentationFormat>
  <Paragraphs>117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Gungsuh</vt:lpstr>
      <vt:lpstr>汉仪中宋简</vt:lpstr>
      <vt:lpstr>黑体</vt:lpstr>
      <vt:lpstr>宋体</vt:lpstr>
      <vt:lpstr>微软雅黑</vt:lpstr>
      <vt:lpstr>新宋体</vt:lpstr>
      <vt:lpstr>幼圆</vt:lpstr>
      <vt:lpstr>Arial</vt:lpstr>
      <vt:lpstr>Calibri</vt:lpstr>
      <vt:lpstr>Tahoma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2022-01-05T01:40:13Z</dcterms:created>
  <dcterms:modified xsi:type="dcterms:W3CDTF">2023-01-17T01:32:16Z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AA3DB9862D1846AEA6AFF6177B85DEDA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