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485" r:id="rId4"/>
    <p:sldId id="492" r:id="rId5"/>
    <p:sldId id="436" r:id="rId6"/>
    <p:sldId id="486" r:id="rId7"/>
    <p:sldId id="488" r:id="rId8"/>
    <p:sldId id="489" r:id="rId9"/>
    <p:sldId id="490" r:id="rId10"/>
    <p:sldId id="491" r:id="rId11"/>
    <p:sldId id="484" r:id="rId12"/>
    <p:sldId id="497" r:id="rId13"/>
    <p:sldId id="261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82D0D-A54E-44C1-BC38-A68FFDB5B38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5FE4-77AE-4307-9FB9-4C6982E22C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5FE4-77AE-4307-9FB9-4C6982E22CB7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353786" y="598715"/>
            <a:ext cx="843642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53786" y="259386"/>
            <a:ext cx="114300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992072" y="357188"/>
            <a:ext cx="8077200" cy="80772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lvl1pPr>
              <a:defRPr lang="en-ID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143496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 smtClean="0">
                  <a:cs typeface="+mn-ea"/>
                  <a:sym typeface="+mn-lt"/>
                </a:rPr>
                <a:t>4.2 </a:t>
              </a:r>
              <a:r>
                <a:rPr lang="zh-CN" altLang="en-US" sz="27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/>
          <p:cNvSpPr/>
          <p:nvPr/>
        </p:nvSpPr>
        <p:spPr bwMode="auto">
          <a:xfrm>
            <a:off x="406291" y="1661747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6291" y="3152066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06291" y="2828761"/>
            <a:ext cx="3118650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（直线、射线、线段的表示）</a:t>
            </a:r>
          </a:p>
        </p:txBody>
      </p:sp>
      <p:sp>
        <p:nvSpPr>
          <p:cNvPr id="17" name="矩形 16"/>
          <p:cNvSpPr/>
          <p:nvPr/>
        </p:nvSpPr>
        <p:spPr>
          <a:xfrm>
            <a:off x="760673" y="416748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98998" y="912323"/>
            <a:ext cx="742763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射线</a:t>
            </a:r>
            <a:r>
              <a:rPr lang="en-US" altLang="zh-CN" sz="2000" b="1" dirty="0">
                <a:cs typeface="+mn-ea"/>
                <a:sym typeface="+mn-lt"/>
              </a:rPr>
              <a:t>OA</a:t>
            </a:r>
            <a:r>
              <a:rPr lang="zh-CN" altLang="en-US" sz="2000" b="1" dirty="0">
                <a:cs typeface="+mn-ea"/>
                <a:sym typeface="+mn-lt"/>
              </a:rPr>
              <a:t>和射线</a:t>
            </a:r>
            <a:r>
              <a:rPr lang="en-US" altLang="zh-CN" sz="2000" b="1" dirty="0">
                <a:cs typeface="+mn-ea"/>
                <a:sym typeface="+mn-lt"/>
              </a:rPr>
              <a:t>AO</a:t>
            </a:r>
            <a:r>
              <a:rPr lang="zh-CN" altLang="en-US" sz="2000" b="1" dirty="0">
                <a:cs typeface="+mn-ea"/>
                <a:sym typeface="+mn-lt"/>
              </a:rPr>
              <a:t>是同一条射线吗？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392735" y="1802752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2154102" y="17697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1367334" y="17570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08052" y="183577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11264" y="183607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H="1">
            <a:off x="1367334" y="2505685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 flipV="1">
            <a:off x="3913052" y="24936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 flipV="1">
            <a:off x="3126285" y="24809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67002" y="255967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0214" y="255997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163833" y="1688494"/>
            <a:ext cx="20019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OA(O</a:t>
            </a:r>
            <a:r>
              <a:rPr lang="zh-CN" altLang="en-US" sz="1800" b="1" dirty="0">
                <a:cs typeface="+mn-ea"/>
                <a:sym typeface="+mn-lt"/>
              </a:rPr>
              <a:t>为端点</a:t>
            </a:r>
            <a:r>
              <a:rPr lang="en-US" altLang="zh-CN" sz="1800" b="1" dirty="0">
                <a:cs typeface="+mn-ea"/>
                <a:sym typeface="+mn-lt"/>
              </a:rPr>
              <a:t>)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185867" y="2432713"/>
            <a:ext cx="18697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AO</a:t>
            </a:r>
            <a:r>
              <a:rPr lang="en-US" altLang="zh-CN" sz="1500" b="1" dirty="0">
                <a:cs typeface="+mn-ea"/>
                <a:sym typeface="+mn-lt"/>
              </a:rPr>
              <a:t> (A</a:t>
            </a:r>
            <a:r>
              <a:rPr lang="zh-CN" altLang="en-US" sz="1500" b="1" dirty="0">
                <a:cs typeface="+mn-ea"/>
                <a:sym typeface="+mn-lt"/>
              </a:rPr>
              <a:t>为端点</a:t>
            </a:r>
            <a:r>
              <a:rPr lang="en-US" altLang="zh-CN" sz="1500" b="1" dirty="0">
                <a:cs typeface="+mn-ea"/>
                <a:sym typeface="+mn-lt"/>
              </a:rPr>
              <a:t>)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18" name="带形: 前凸 17"/>
          <p:cNvSpPr/>
          <p:nvPr/>
        </p:nvSpPr>
        <p:spPr>
          <a:xfrm>
            <a:off x="1418134" y="3624706"/>
            <a:ext cx="5771846" cy="737673"/>
          </a:xfrm>
          <a:prstGeom prst="ribbon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zh-CN" altLang="en-US" sz="1800" b="1" dirty="0">
                <a:solidFill>
                  <a:prstClr val="white"/>
                </a:solidFill>
                <a:cs typeface="+mn-ea"/>
                <a:sym typeface="+mn-lt"/>
              </a:rPr>
              <a:t>不是一条射线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27585" y="812246"/>
            <a:ext cx="7427639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按下面的语句画图</a:t>
            </a:r>
            <a:endParaRPr lang="en-US" altLang="zh-CN" sz="2000" b="1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1.直线m</a:t>
            </a:r>
            <a:r>
              <a:rPr lang="zh-CN" altLang="en-US" sz="2000" dirty="0">
                <a:cs typeface="+mn-ea"/>
                <a:sym typeface="+mn-lt"/>
              </a:rPr>
              <a:t>经过点O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2.点</a:t>
            </a:r>
            <a:r>
              <a:rPr lang="zh-CN" altLang="en-US" sz="2000" dirty="0">
                <a:cs typeface="+mn-ea"/>
                <a:sym typeface="+mn-lt"/>
              </a:rPr>
              <a:t>P在直线</a:t>
            </a:r>
            <a:r>
              <a:rPr lang="en-US" altLang="zh-CN" sz="2000" dirty="0" err="1">
                <a:cs typeface="+mn-ea"/>
                <a:sym typeface="+mn-lt"/>
              </a:rPr>
              <a:t>mn</a:t>
            </a:r>
            <a:r>
              <a:rPr lang="zh-CN" altLang="en-US" sz="2000" dirty="0">
                <a:cs typeface="+mn-ea"/>
                <a:sym typeface="+mn-lt"/>
              </a:rPr>
              <a:t>外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3.经过点</a:t>
            </a:r>
            <a:r>
              <a:rPr lang="zh-CN" altLang="en-US" sz="2000" dirty="0">
                <a:cs typeface="+mn-ea"/>
                <a:sym typeface="+mn-lt"/>
              </a:rPr>
              <a:t>A的三条直线</a:t>
            </a:r>
            <a:r>
              <a:rPr lang="zh-CN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zh-CN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、</a:t>
            </a:r>
            <a:r>
              <a:rPr lang="zh-CN" altLang="zh-CN" sz="2000" dirty="0">
                <a:cs typeface="+mn-ea"/>
                <a:sym typeface="+mn-lt"/>
              </a:rPr>
              <a:t>c</a:t>
            </a: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endParaRPr lang="en-US" altLang="zh-CN" sz="2000" dirty="0"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en-US" altLang="zh-CN" sz="2000" dirty="0">
                <a:cs typeface="+mn-ea"/>
                <a:sym typeface="+mn-lt"/>
              </a:rPr>
              <a:t>4.线段</a:t>
            </a:r>
            <a:r>
              <a:rPr lang="zh-CN" altLang="en-US" sz="2000" dirty="0">
                <a:cs typeface="+mn-ea"/>
                <a:sym typeface="+mn-lt"/>
              </a:rPr>
              <a:t>AB、CD相交于点C</a:t>
            </a:r>
            <a:endParaRPr lang="en-US" altLang="zh-CN" sz="2000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735885" y="1555102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 flipV="1">
            <a:off x="4497252" y="152208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64152" y="112675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51202" y="163177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3735885" y="2536938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 flipV="1">
            <a:off x="5265602" y="208573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229100" y="249355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98952" y="179285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570402" y="250020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5859689" y="3675426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41852" y="305131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椭圆 20"/>
          <p:cNvSpPr/>
          <p:nvPr/>
        </p:nvSpPr>
        <p:spPr>
          <a:xfrm flipV="1">
            <a:off x="4400550" y="250020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 flipV="1">
            <a:off x="5674563" y="250020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4627788" y="3698284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 flipV="1">
            <a:off x="4862738" y="3319087"/>
            <a:ext cx="2230212" cy="835616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5291003" y="3361979"/>
            <a:ext cx="1973398" cy="48994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333208" y="295085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7312074" y="341902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7191104" y="390946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 flipV="1">
            <a:off x="4668702" y="4371132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 flipV="1">
            <a:off x="6150813" y="435038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5" name="直接连接符 34"/>
          <p:cNvCxnSpPr>
            <a:stCxn id="34" idx="0"/>
          </p:cNvCxnSpPr>
          <p:nvPr/>
        </p:nvCxnSpPr>
        <p:spPr>
          <a:xfrm flipH="1" flipV="1">
            <a:off x="4719502" y="4393990"/>
            <a:ext cx="1456710" cy="211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" name="椭圆 36"/>
          <p:cNvSpPr/>
          <p:nvPr/>
        </p:nvSpPr>
        <p:spPr>
          <a:xfrm flipV="1">
            <a:off x="5649162" y="436449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椭圆 37"/>
          <p:cNvSpPr/>
          <p:nvPr/>
        </p:nvSpPr>
        <p:spPr>
          <a:xfrm flipV="1">
            <a:off x="6417513" y="4669788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9" name="直接连接符 38"/>
          <p:cNvCxnSpPr>
            <a:stCxn id="38" idx="3"/>
          </p:cNvCxnSpPr>
          <p:nvPr/>
        </p:nvCxnSpPr>
        <p:spPr>
          <a:xfrm flipH="1" flipV="1">
            <a:off x="5649163" y="4416850"/>
            <a:ext cx="775788" cy="25963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>
            <a:off x="4235926" y="41547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350564" y="407179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457212" y="391865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417512" y="464007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4" grpId="0" animBg="1"/>
      <p:bldP spid="15" grpId="0"/>
      <p:bldP spid="16" grpId="0"/>
      <p:bldP spid="17" grpId="0"/>
      <p:bldP spid="19" grpId="0" animBg="1"/>
      <p:bldP spid="20" grpId="0"/>
      <p:bldP spid="21" grpId="0" animBg="1"/>
      <p:bldP spid="22" grpId="0" animBg="1"/>
      <p:bldP spid="28" grpId="0"/>
      <p:bldP spid="29" grpId="0"/>
      <p:bldP spid="30" grpId="0"/>
      <p:bldP spid="33" grpId="0" animBg="1"/>
      <p:bldP spid="34" grpId="0" animBg="1"/>
      <p:bldP spid="37" grpId="0" animBg="1"/>
      <p:bldP spid="38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41859" y="768349"/>
            <a:ext cx="6449516" cy="1315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如图：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）图中共有几条直线？请表示出来．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）图中共有几条线段？写出以点</a:t>
            </a:r>
            <a:r>
              <a:rPr lang="en-US" altLang="zh-CN" sz="1800" b="1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1800" b="1" kern="100" dirty="0">
                <a:solidFill>
                  <a:prstClr val="black"/>
                </a:solidFill>
                <a:cs typeface="+mn-ea"/>
                <a:sym typeface="+mn-lt"/>
              </a:rPr>
              <a:t>为端点的所有线段．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43563" y="2270891"/>
            <a:ext cx="3140075" cy="174783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41859" y="2213698"/>
            <a:ext cx="4901704" cy="25309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解：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1</a:t>
            </a:r>
            <a:r>
              <a:rPr lang="zh-CN" altLang="zh-CN" sz="1600" kern="100" dirty="0">
                <a:cs typeface="+mn-ea"/>
                <a:sym typeface="+mn-lt"/>
              </a:rPr>
              <a:t>）图中共有</a:t>
            </a:r>
            <a:r>
              <a:rPr lang="en-US" altLang="zh-CN" sz="1600" kern="100" dirty="0">
                <a:cs typeface="+mn-ea"/>
                <a:sym typeface="+mn-lt"/>
              </a:rPr>
              <a:t>4</a:t>
            </a:r>
            <a:r>
              <a:rPr lang="zh-CN" altLang="zh-CN" sz="1600" kern="100" dirty="0">
                <a:cs typeface="+mn-ea"/>
                <a:sym typeface="+mn-lt"/>
              </a:rPr>
              <a:t>条直线；直线</a:t>
            </a:r>
            <a:r>
              <a:rPr lang="en-US" altLang="zh-CN" sz="1600" i="1" kern="100" dirty="0">
                <a:cs typeface="+mn-ea"/>
                <a:sym typeface="+mn-lt"/>
              </a:rPr>
              <a:t>AB</a:t>
            </a:r>
            <a:r>
              <a:rPr lang="en-US" altLang="zh-CN" sz="1600" kern="100" dirty="0">
                <a:cs typeface="+mn-ea"/>
                <a:sym typeface="+mn-lt"/>
              </a:rPr>
              <a:t>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AC</a:t>
            </a:r>
            <a:r>
              <a:rPr lang="en-US" altLang="zh-CN" sz="1600" kern="100" dirty="0">
                <a:cs typeface="+mn-ea"/>
                <a:sym typeface="+mn-lt"/>
              </a:rPr>
              <a:t>  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AD</a:t>
            </a:r>
            <a:r>
              <a:rPr lang="en-US" altLang="zh-CN" sz="1600" kern="100" dirty="0">
                <a:cs typeface="+mn-ea"/>
                <a:sym typeface="+mn-lt"/>
              </a:rPr>
              <a:t>     </a:t>
            </a:r>
            <a:r>
              <a:rPr lang="zh-CN" altLang="zh-CN" sz="1600" kern="100" dirty="0">
                <a:cs typeface="+mn-ea"/>
                <a:sym typeface="+mn-lt"/>
              </a:rPr>
              <a:t>直线 </a:t>
            </a:r>
            <a:r>
              <a:rPr lang="en-US" altLang="zh-CN" sz="1600" i="1" kern="100" dirty="0">
                <a:cs typeface="+mn-ea"/>
                <a:sym typeface="+mn-lt"/>
              </a:rPr>
              <a:t>BF</a:t>
            </a:r>
            <a:r>
              <a:rPr lang="zh-CN" altLang="zh-CN" sz="1600" kern="100" dirty="0">
                <a:cs typeface="+mn-ea"/>
                <a:sym typeface="+mn-lt"/>
              </a:rPr>
              <a:t>；</a:t>
            </a:r>
            <a:endParaRPr lang="en-US" altLang="zh-CN" sz="16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（</a:t>
            </a:r>
            <a:r>
              <a:rPr lang="en-US" altLang="zh-CN" sz="1600" kern="100" dirty="0">
                <a:cs typeface="+mn-ea"/>
                <a:sym typeface="+mn-lt"/>
              </a:rPr>
              <a:t>2</a:t>
            </a:r>
            <a:r>
              <a:rPr lang="zh-CN" altLang="zh-CN" sz="1600" kern="100" dirty="0">
                <a:cs typeface="+mn-ea"/>
                <a:sym typeface="+mn-lt"/>
              </a:rPr>
              <a:t>）图中共有</a:t>
            </a:r>
            <a:r>
              <a:rPr lang="en-US" altLang="zh-CN" sz="1600" kern="100" dirty="0">
                <a:cs typeface="+mn-ea"/>
                <a:sym typeface="+mn-lt"/>
              </a:rPr>
              <a:t>13</a:t>
            </a:r>
            <a:r>
              <a:rPr lang="zh-CN" altLang="zh-CN" sz="1600" kern="100" dirty="0">
                <a:cs typeface="+mn-ea"/>
                <a:sym typeface="+mn-lt"/>
              </a:rPr>
              <a:t>条线段；其中以点</a:t>
            </a:r>
            <a:r>
              <a:rPr lang="en-US" altLang="zh-CN" sz="1600" i="1" kern="100" dirty="0">
                <a:cs typeface="+mn-ea"/>
                <a:sym typeface="+mn-lt"/>
              </a:rPr>
              <a:t>B</a:t>
            </a:r>
            <a:r>
              <a:rPr lang="zh-CN" altLang="zh-CN" sz="1600" kern="100" dirty="0">
                <a:cs typeface="+mn-ea"/>
                <a:sym typeface="+mn-lt"/>
              </a:rPr>
              <a:t>为端点的线段有</a:t>
            </a:r>
            <a:r>
              <a:rPr lang="en-US" altLang="zh-CN" sz="1600" i="1" kern="100" dirty="0">
                <a:cs typeface="+mn-ea"/>
                <a:sym typeface="+mn-lt"/>
              </a:rPr>
              <a:t>BA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BE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BF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BC</a:t>
            </a:r>
            <a:r>
              <a:rPr lang="zh-CN" altLang="zh-CN" sz="1600" kern="100" dirty="0">
                <a:cs typeface="+mn-ea"/>
                <a:sym typeface="+mn-lt"/>
              </a:rPr>
              <a:t>、线段</a:t>
            </a:r>
            <a:r>
              <a:rPr lang="en-US" altLang="zh-CN" sz="1600" i="1" kern="100" dirty="0">
                <a:cs typeface="+mn-ea"/>
                <a:sym typeface="+mn-lt"/>
              </a:rPr>
              <a:t>BD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06554" y="357188"/>
            <a:ext cx="7419975" cy="7419975"/>
          </a:xfrm>
        </p:spPr>
      </p:pic>
      <p:sp>
        <p:nvSpPr>
          <p:cNvPr id="21" name="Oval 20"/>
          <p:cNvSpPr/>
          <p:nvPr/>
        </p:nvSpPr>
        <p:spPr>
          <a:xfrm>
            <a:off x="5465803" y="834529"/>
            <a:ext cx="1079996" cy="1079996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Freeform: Shape 21"/>
          <p:cNvSpPr/>
          <p:nvPr/>
        </p:nvSpPr>
        <p:spPr>
          <a:xfrm>
            <a:off x="5791888" y="1125269"/>
            <a:ext cx="395796" cy="462279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lIns="68580" tIns="34290" rIns="68580" bIns="34290" rtlCol="0" anchor="ctr"/>
          <a:lstStyle/>
          <a:p>
            <a:pPr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06291" y="2217927"/>
            <a:ext cx="4590254" cy="1078915"/>
            <a:chOff x="1571361" y="2753282"/>
            <a:chExt cx="6120338" cy="1438553"/>
          </a:xfrm>
        </p:grpSpPr>
        <p:sp>
          <p:nvSpPr>
            <p:cNvPr id="26" name="矩形 25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0" name="文本框 29"/>
          <p:cNvSpPr txBox="1"/>
          <p:nvPr/>
        </p:nvSpPr>
        <p:spPr>
          <a:xfrm>
            <a:off x="406291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670849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、结合日常生活经验，感受两点确定一条直线。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、初步了解直线、射线、线段，尝试用符号表示直线、射线、线段。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、思考直线、射线、线段三者之间的差异。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40516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直线、射线、线段的表示。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1500" dirty="0">
                <a:cs typeface="+mn-ea"/>
                <a:sym typeface="+mn-lt"/>
              </a:rPr>
              <a:t>直线、射线、线段的表示。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0462" y="964126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经过一个点能画几条直线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  <a:r>
              <a:rPr lang="zh-CN" altLang="en-US" sz="2000" b="1" dirty="0">
                <a:cs typeface="+mn-ea"/>
                <a:sym typeface="+mn-lt"/>
              </a:rPr>
              <a:t>经过两个点呢？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2773363" y="30174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5108290" y="28523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6176963" y="267451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03462" y="2674518"/>
            <a:ext cx="1085850" cy="800101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2665413" y="2522117"/>
            <a:ext cx="240832" cy="123190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2265363" y="2998368"/>
            <a:ext cx="1117600" cy="8890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 flipV="1">
            <a:off x="2614614" y="2522117"/>
            <a:ext cx="422041" cy="1143002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V="1">
            <a:off x="2347679" y="2664992"/>
            <a:ext cx="876300" cy="81915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4938479" y="2664993"/>
            <a:ext cx="1530584" cy="23304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043113" y="1806195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无数条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70462" y="4225887"/>
            <a:ext cx="82788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经过两点有一条直线，并且只有一条直线。即两点确定一条直线。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026459" y="1970246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3875" y="1074889"/>
            <a:ext cx="7986282" cy="4539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2000" b="1" dirty="0">
                <a:cs typeface="+mn-ea"/>
                <a:sym typeface="+mn-lt"/>
              </a:rPr>
              <a:t>经过三个点能画几条直线</a:t>
            </a:r>
            <a:r>
              <a:rPr lang="en-US" altLang="zh-CN" sz="2000" b="1" dirty="0">
                <a:cs typeface="+mn-ea"/>
                <a:sym typeface="+mn-lt"/>
              </a:rPr>
              <a:t>？</a:t>
            </a:r>
            <a:r>
              <a:rPr lang="zh-CN" altLang="en-US" sz="2000" b="1" dirty="0">
                <a:cs typeface="+mn-ea"/>
                <a:sym typeface="+mn-lt"/>
              </a:rPr>
              <a:t>经过四个点呢？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 flipV="1">
            <a:off x="2184401" y="306456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 flipV="1">
            <a:off x="4836828" y="281305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 flipV="1">
            <a:off x="5905500" y="263525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588023" y="2478053"/>
            <a:ext cx="1555228" cy="1043997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4667017" y="2625725"/>
            <a:ext cx="1530584" cy="23304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51912" y="3981050"/>
            <a:ext cx="26274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三个点在一条直线上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4786027" y="1765134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三条</a:t>
            </a:r>
          </a:p>
        </p:txBody>
      </p:sp>
      <p:sp>
        <p:nvSpPr>
          <p:cNvPr id="18" name="椭圆 17"/>
          <p:cNvSpPr/>
          <p:nvPr/>
        </p:nvSpPr>
        <p:spPr>
          <a:xfrm flipV="1">
            <a:off x="2554152" y="28359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2876550" y="261239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479550" y="1765134"/>
            <a:ext cx="1511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solidFill>
                  <a:srgbClr val="FF0000"/>
                </a:solidFill>
                <a:cs typeface="+mn-ea"/>
                <a:sym typeface="+mn-lt"/>
              </a:rPr>
              <a:t>一条</a:t>
            </a:r>
          </a:p>
        </p:txBody>
      </p:sp>
      <p:sp>
        <p:nvSpPr>
          <p:cNvPr id="24" name="椭圆 23"/>
          <p:cNvSpPr/>
          <p:nvPr/>
        </p:nvSpPr>
        <p:spPr>
          <a:xfrm flipV="1">
            <a:off x="5556251" y="328549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4451117" y="2517777"/>
            <a:ext cx="1651234" cy="117792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5480051" y="2355851"/>
            <a:ext cx="622300" cy="1166199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4477476" y="3948771"/>
            <a:ext cx="262744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b="1" dirty="0">
                <a:cs typeface="+mn-ea"/>
                <a:sym typeface="+mn-lt"/>
              </a:rPr>
              <a:t>三个点不在一条直线上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提 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5" grpId="0"/>
      <p:bldP spid="27" grpId="0"/>
      <p:bldP spid="18" grpId="0" animBg="1"/>
      <p:bldP spid="19" grpId="0" animBg="1"/>
      <p:bldP spid="23" grpId="0"/>
      <p:bldP spid="24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368549" y="2162968"/>
            <a:ext cx="4406900" cy="25683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3" name="直接箭头连接符 12"/>
          <p:cNvCxnSpPr/>
          <p:nvPr/>
        </p:nvCxnSpPr>
        <p:spPr>
          <a:xfrm flipH="1">
            <a:off x="4624821" y="2790941"/>
            <a:ext cx="1289050" cy="374650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570462" y="993603"/>
            <a:ext cx="8216350" cy="90024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     </a:t>
            </a:r>
            <a:r>
              <a:rPr lang="zh-CN" altLang="en-US" sz="1800" b="1" dirty="0">
                <a:cs typeface="+mn-ea"/>
                <a:sym typeface="+mn-lt"/>
              </a:rPr>
              <a:t> 建筑工人在砌墙时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为了使每行砖在同一水平线上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经常在两个墙角分别立一根标志杆</a:t>
            </a:r>
            <a:r>
              <a:rPr lang="en-US" altLang="zh-CN" sz="1800" b="1" dirty="0">
                <a:cs typeface="+mn-ea"/>
                <a:sym typeface="+mn-lt"/>
              </a:rPr>
              <a:t>,</a:t>
            </a:r>
            <a:r>
              <a:rPr lang="zh-CN" altLang="en-US" sz="1800" b="1" dirty="0">
                <a:cs typeface="+mn-ea"/>
                <a:sym typeface="+mn-lt"/>
              </a:rPr>
              <a:t>在两根标志杆的同一高度处拉一根绳，你知道这是为什么吗</a:t>
            </a:r>
            <a:r>
              <a:rPr lang="en-US" altLang="zh-CN" sz="1800" b="1" dirty="0">
                <a:cs typeface="+mn-ea"/>
                <a:sym typeface="+mn-lt"/>
              </a:rPr>
              <a:t>?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0463" y="189138"/>
            <a:ext cx="260168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情景引入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4772" y="1116458"/>
            <a:ext cx="3726624" cy="204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19428" y="1116458"/>
            <a:ext cx="1601971" cy="3344625"/>
          </a:xfrm>
          <a:prstGeom prst="rect">
            <a:avLst/>
          </a:prstGeom>
        </p:spPr>
      </p:pic>
      <p:sp>
        <p:nvSpPr>
          <p:cNvPr id="8" name="Rectangle 45"/>
          <p:cNvSpPr>
            <a:spLocks noChangeArrowheads="1"/>
          </p:cNvSpPr>
          <p:nvPr/>
        </p:nvSpPr>
        <p:spPr bwMode="auto">
          <a:xfrm>
            <a:off x="-196332" y="3588461"/>
            <a:ext cx="5888806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你能说一些生活中常见的</a:t>
            </a:r>
            <a:endParaRPr kumimoji="1" lang="en-US" altLang="zh-CN" sz="1800" b="1" dirty="0">
              <a:cs typeface="+mn-ea"/>
              <a:sym typeface="+mn-lt"/>
            </a:endParaRPr>
          </a:p>
          <a:p>
            <a:pPr algn="ctr" defTabSz="685800">
              <a:spcBef>
                <a:spcPct val="50000"/>
              </a:spcBef>
            </a:pPr>
            <a:r>
              <a:rPr kumimoji="1" lang="zh-CN" altLang="en-US" sz="1800" b="1" dirty="0">
                <a:cs typeface="+mn-ea"/>
                <a:sym typeface="+mn-lt"/>
              </a:rPr>
              <a:t>两点确定一条直线的例子吗？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生活中常见的两点确定一条直线的例子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 flipH="1">
            <a:off x="765521" y="1138400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1528973" y="14089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 flipV="1">
            <a:off x="2264121" y="125656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82922" y="149430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18071" y="127942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24520" y="79490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70400" y="1037578"/>
            <a:ext cx="387985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直线</a:t>
            </a:r>
            <a:r>
              <a:rPr lang="en-US" altLang="zh-CN" sz="1800" b="1" dirty="0">
                <a:cs typeface="+mn-ea"/>
                <a:sym typeface="+mn-lt"/>
              </a:rPr>
              <a:t>AB </a:t>
            </a:r>
            <a:r>
              <a:rPr lang="zh-CN" altLang="en-US" sz="1800" b="1" dirty="0">
                <a:cs typeface="+mn-ea"/>
                <a:sym typeface="+mn-lt"/>
              </a:rPr>
              <a:t>或 直线</a:t>
            </a:r>
            <a:r>
              <a:rPr lang="en-US" altLang="zh-CN" sz="1800" b="1" dirty="0">
                <a:cs typeface="+mn-ea"/>
                <a:sym typeface="+mn-lt"/>
              </a:rPr>
              <a:t>BA </a:t>
            </a:r>
            <a:r>
              <a:rPr lang="zh-CN" altLang="en-US" sz="1800" b="1" dirty="0">
                <a:cs typeface="+mn-ea"/>
                <a:sym typeface="+mn-lt"/>
              </a:rPr>
              <a:t>或 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endParaRPr lang="zh-CN" altLang="en-US" sz="1800" b="1" dirty="0"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 flipH="1">
            <a:off x="924793" y="2516350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 flipV="1">
            <a:off x="1688245" y="27868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 flipV="1">
            <a:off x="2213321" y="2213300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083792" y="2172854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79772" y="284055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A’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291903" y="1872908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B’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70400" y="2302442"/>
            <a:ext cx="46736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点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’在直线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上（直线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经过点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’ ）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470400" y="2759853"/>
            <a:ext cx="46736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点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’在直线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外（直线</a:t>
            </a:r>
            <a:r>
              <a:rPr lang="en-US" altLang="zh-CN" sz="1800" b="1" dirty="0">
                <a:cs typeface="+mn-ea"/>
                <a:sym typeface="+mn-lt"/>
              </a:rPr>
              <a:t>m</a:t>
            </a:r>
            <a:r>
              <a:rPr lang="zh-CN" altLang="en-US" sz="1800" b="1" dirty="0">
                <a:cs typeface="+mn-ea"/>
                <a:sym typeface="+mn-lt"/>
              </a:rPr>
              <a:t>不经过点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’ ）</a:t>
            </a: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1025871" y="3468137"/>
            <a:ext cx="2184400" cy="49085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 flipV="1">
            <a:off x="1025871" y="3428173"/>
            <a:ext cx="2083322" cy="530818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椭圆 26"/>
          <p:cNvSpPr/>
          <p:nvPr/>
        </p:nvSpPr>
        <p:spPr>
          <a:xfrm flipV="1">
            <a:off x="2092671" y="3690705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972020" y="376812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210270" y="311052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28798" y="3700267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470400" y="3573308"/>
            <a:ext cx="31750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直线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r>
              <a:rPr lang="zh-CN" altLang="en-US" sz="1800" b="1" dirty="0">
                <a:cs typeface="+mn-ea"/>
                <a:sym typeface="+mn-lt"/>
              </a:rPr>
              <a:t>和直线</a:t>
            </a:r>
            <a:r>
              <a:rPr lang="en-US" altLang="zh-CN" sz="1800" b="1" dirty="0">
                <a:cs typeface="+mn-ea"/>
                <a:sym typeface="+mn-lt"/>
              </a:rPr>
              <a:t>b</a:t>
            </a:r>
            <a:r>
              <a:rPr lang="zh-CN" altLang="en-US" sz="1800" b="1" dirty="0">
                <a:cs typeface="+mn-ea"/>
                <a:sym typeface="+mn-lt"/>
              </a:rPr>
              <a:t>相交于点</a:t>
            </a:r>
            <a:r>
              <a:rPr lang="en-US" altLang="zh-CN" sz="1800" b="1" dirty="0">
                <a:cs typeface="+mn-ea"/>
                <a:sym typeface="+mn-lt"/>
              </a:rPr>
              <a:t>O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65521" y="4594145"/>
            <a:ext cx="7649666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cs typeface="+mn-ea"/>
                <a:sym typeface="+mn-lt"/>
              </a:rPr>
              <a:t>当两条不同的直线有一个公共点时，这两条直线相交，公共点叫做它们的交点。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直线的表示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33786" y="769153"/>
            <a:ext cx="742763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参考直线的表示方法，你知道射线和线段的表示方法吗？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1084760" y="2114864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 flipV="1">
            <a:off x="1846128" y="2081847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00077" y="215454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 flipV="1">
            <a:off x="1059360" y="2069146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3289" y="2154843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60727" y="20173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射线</a:t>
            </a:r>
            <a:r>
              <a:rPr lang="en-US" altLang="zh-CN" sz="1800" b="1" dirty="0">
                <a:cs typeface="+mn-ea"/>
                <a:sym typeface="+mn-lt"/>
              </a:rPr>
              <a:t>OA</a:t>
            </a:r>
            <a:endParaRPr lang="zh-CN" altLang="en-US" sz="1800" b="1" dirty="0">
              <a:cs typeface="+mn-ea"/>
              <a:sym typeface="+mn-lt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1059360" y="3241370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 flipV="1">
            <a:off x="3588111" y="3196933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椭圆 15"/>
          <p:cNvSpPr/>
          <p:nvPr/>
        </p:nvSpPr>
        <p:spPr>
          <a:xfrm flipV="1">
            <a:off x="1033959" y="3195652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H="1">
            <a:off x="1073511" y="4185869"/>
            <a:ext cx="2565400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椭圆 17"/>
          <p:cNvSpPr/>
          <p:nvPr/>
        </p:nvSpPr>
        <p:spPr>
          <a:xfrm flipV="1">
            <a:off x="3602264" y="4141434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/>
          <p:cNvSpPr/>
          <p:nvPr/>
        </p:nvSpPr>
        <p:spPr>
          <a:xfrm flipV="1">
            <a:off x="1048112" y="4140151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16661" y="328903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77889" y="328903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96009" y="3676542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4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84765" y="29796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线段</a:t>
            </a:r>
            <a:r>
              <a:rPr lang="en-US" altLang="zh-CN" sz="1800" b="1" dirty="0">
                <a:cs typeface="+mn-ea"/>
                <a:sym typeface="+mn-lt"/>
              </a:rPr>
              <a:t>AB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360727" y="3941998"/>
            <a:ext cx="1003300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b="1" dirty="0">
                <a:cs typeface="+mn-ea"/>
                <a:sym typeface="+mn-lt"/>
              </a:rPr>
              <a:t>线段</a:t>
            </a:r>
            <a:r>
              <a:rPr lang="en-US" altLang="zh-CN" sz="1800" b="1" dirty="0">
                <a:cs typeface="+mn-ea"/>
                <a:sym typeface="+mn-lt"/>
              </a:rPr>
              <a:t>a</a:t>
            </a:r>
            <a:endParaRPr lang="zh-CN" altLang="en-US" sz="1800" b="1" dirty="0"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535070" y="2050370"/>
            <a:ext cx="2943496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注意：表示射线时端点一定在左边。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射线和线段的表示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animBg="1"/>
      <p:bldP spid="12" grpId="0"/>
      <p:bldP spid="13" grpId="0"/>
      <p:bldP spid="15" grpId="0" animBg="1"/>
      <p:bldP spid="16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929220" y="1018541"/>
          <a:ext cx="7285560" cy="271825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821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8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图形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相同点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不同点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74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直线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endParaRPr lang="en-US" altLang="zh-CN" sz="15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1500" dirty="0">
                          <a:sym typeface="+mn-lt"/>
                        </a:rPr>
                        <a:t>都是直的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没有端点，可向两边无限延长，不可测量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4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射线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有一个端点，可向一边无限延长。不可测量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33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zh-CN" altLang="en-US" sz="1500" dirty="0">
                          <a:sym typeface="+mn-lt"/>
                        </a:rPr>
                        <a:t>线段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500" dirty="0">
                          <a:sym typeface="+mn-lt"/>
                        </a:rPr>
                        <a:t>有两个端点，不可以延长，可测量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直接连接符 7"/>
          <p:cNvCxnSpPr/>
          <p:nvPr/>
        </p:nvCxnSpPr>
        <p:spPr>
          <a:xfrm flipH="1">
            <a:off x="3100884" y="2710177"/>
            <a:ext cx="1280616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 flipV="1">
            <a:off x="3862253" y="26835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 flipV="1">
            <a:off x="3075485" y="26771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 flipV="1">
            <a:off x="3100885" y="3478529"/>
            <a:ext cx="768806" cy="6004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 flipV="1">
            <a:off x="3862253" y="345820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 flipV="1">
            <a:off x="3075485" y="3451859"/>
            <a:ext cx="50800" cy="4571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18334" y="1865627"/>
            <a:ext cx="1280616" cy="0"/>
          </a:xfrm>
          <a:prstGeom prst="line">
            <a:avLst/>
          </a:prstGeom>
          <a:ln w="190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445623" y="4171254"/>
            <a:ext cx="5871754" cy="3770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000" dirty="0">
                <a:cs typeface="+mn-ea"/>
                <a:sym typeface="+mn-lt"/>
              </a:rPr>
              <a:t>思考：怎样由一条线段得到一条射线或一条直线</a:t>
            </a:r>
            <a:r>
              <a:rPr lang="zh-CN" altLang="en-US" sz="1800" dirty="0">
                <a:cs typeface="+mn-ea"/>
                <a:sym typeface="+mn-lt"/>
              </a:rPr>
              <a:t>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0462" y="189138"/>
            <a:ext cx="6001788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4A66AC"/>
                </a:solidFill>
                <a:cs typeface="+mn-ea"/>
                <a:sym typeface="+mn-lt"/>
              </a:rPr>
              <a:t>直线、射线、线段的区别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birhgil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全屏显示(16:9)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思源黑体 CN Regular</vt:lpstr>
      <vt:lpstr>微软雅黑</vt:lpstr>
      <vt:lpstr>Arial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2020-04-05T01:17:00Z</dcterms:created>
  <dcterms:modified xsi:type="dcterms:W3CDTF">2023-01-17T01:32:32Z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27D382B21F3E48148D5A1054E3E8D95E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