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77" r:id="rId5"/>
    <p:sldId id="278" r:id="rId6"/>
    <p:sldId id="259" r:id="rId7"/>
    <p:sldId id="260" r:id="rId8"/>
    <p:sldId id="296" r:id="rId9"/>
    <p:sldId id="282" r:id="rId10"/>
    <p:sldId id="263" r:id="rId11"/>
    <p:sldId id="262" r:id="rId12"/>
    <p:sldId id="266" r:id="rId13"/>
    <p:sldId id="265" r:id="rId14"/>
    <p:sldId id="297" r:id="rId15"/>
    <p:sldId id="258" r:id="rId16"/>
    <p:sldId id="284" r:id="rId17"/>
    <p:sldId id="298" r:id="rId18"/>
    <p:sldId id="268" r:id="rId19"/>
    <p:sldId id="269" r:id="rId20"/>
    <p:sldId id="270" r:id="rId21"/>
    <p:sldId id="299" r:id="rId22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6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fld id="{BE8E5C42-136E-491E-A105-8F81F6C8799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a仿宋" panose="00020600040101010101" pitchFamily="18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a仿宋" panose="00020600040101010101" pitchFamily="18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a仿宋" panose="00020600040101010101" pitchFamily="18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a仿宋" panose="00020600040101010101" pitchFamily="18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a仿宋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43F20F-BB90-4F2E-A192-876C040B8DAE}" type="slidenum">
              <a:rPr lang="zh-CN" altLang="en-US" smtClean="0">
                <a:latin typeface="Aa仿宋" panose="00020600040101010101" pitchFamily="18" charset="-122"/>
              </a:rPr>
              <a:t>1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E06B32-9A74-4716-A12C-6A25234D9D9A}" type="slidenum">
              <a:rPr lang="zh-CN" altLang="en-US" smtClean="0">
                <a:latin typeface="Aa仿宋" panose="00020600040101010101" pitchFamily="18" charset="-122"/>
              </a:rPr>
              <a:t>10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D2BBD2-6857-4E08-B315-EB500A382F5D}" type="slidenum">
              <a:rPr lang="zh-CN" altLang="en-US" smtClean="0">
                <a:latin typeface="Aa仿宋" panose="00020600040101010101" pitchFamily="18" charset="-122"/>
              </a:rPr>
              <a:t>11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9790BB-AA23-4C61-A80A-A6F5E628BC3D}" type="slidenum">
              <a:rPr lang="zh-CN" altLang="en-US" smtClean="0">
                <a:latin typeface="Aa仿宋" panose="00020600040101010101" pitchFamily="18" charset="-122"/>
              </a:rPr>
              <a:t>12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E943CE-19C6-49B3-AE74-807DE14EC03D}" type="slidenum">
              <a:rPr lang="zh-CN" altLang="en-US" smtClean="0">
                <a:latin typeface="Aa仿宋" panose="00020600040101010101" pitchFamily="18" charset="-122"/>
              </a:rPr>
              <a:t>13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DA5E7-5593-499D-8B8F-387EE266B7DB}" type="slidenum">
              <a:rPr lang="zh-CN" altLang="en-US" smtClean="0">
                <a:latin typeface="Aa仿宋" panose="00020600040101010101" pitchFamily="18" charset="-122"/>
              </a:rPr>
              <a:t>14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8C2F96-F4A8-4C4D-B551-865210F4B005}" type="slidenum">
              <a:rPr lang="zh-CN" altLang="en-US" smtClean="0">
                <a:latin typeface="Aa仿宋" panose="00020600040101010101" pitchFamily="18" charset="-122"/>
              </a:rPr>
              <a:t>15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E943CE-19C6-49B3-AE74-807DE14EC03D}" type="slidenum">
              <a:rPr lang="zh-CN" altLang="en-US" smtClean="0">
                <a:latin typeface="Aa仿宋" panose="00020600040101010101" pitchFamily="18" charset="-122"/>
              </a:rPr>
              <a:t>16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98DD33-2791-4328-86A2-C24C662EAA39}" type="slidenum">
              <a:rPr lang="zh-CN" altLang="en-US" smtClean="0">
                <a:latin typeface="Aa仿宋" panose="00020600040101010101" pitchFamily="18" charset="-122"/>
              </a:rPr>
              <a:t>17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E7674A-6DBB-4FBF-86C0-D35E7537BF34}" type="slidenum">
              <a:rPr lang="zh-CN" altLang="en-US" smtClean="0">
                <a:latin typeface="Aa仿宋" panose="00020600040101010101" pitchFamily="18" charset="-122"/>
              </a:rPr>
              <a:t>18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4B547D-8E64-448F-BF2C-66F93A066E8F}" type="slidenum">
              <a:rPr lang="zh-CN" altLang="en-US" smtClean="0">
                <a:latin typeface="Aa仿宋" panose="00020600040101010101" pitchFamily="18" charset="-122"/>
              </a:rPr>
              <a:t>19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F02B6D0-A577-4BFE-AD2E-DA01D62E725F}" type="slidenum">
              <a:rPr lang="zh-CN" altLang="en-US" smtClean="0">
                <a:latin typeface="Aa仿宋" panose="00020600040101010101" pitchFamily="18" charset="-122"/>
              </a:rPr>
              <a:t>2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43F20F-BB90-4F2E-A192-876C040B8DAE}" type="slidenum">
              <a:rPr lang="zh-CN" altLang="en-US" smtClean="0">
                <a:latin typeface="Aa仿宋" panose="00020600040101010101" pitchFamily="18" charset="-122"/>
              </a:rPr>
              <a:t>20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E943CE-19C6-49B3-AE74-807DE14EC03D}" type="slidenum">
              <a:rPr lang="zh-CN" altLang="en-US" smtClean="0">
                <a:latin typeface="Aa仿宋" panose="00020600040101010101" pitchFamily="18" charset="-122"/>
              </a:rPr>
              <a:t>3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0F332B6-02D6-4B00-AFF2-E59E4A93B324}" type="slidenum">
              <a:rPr lang="zh-CN" altLang="en-US" smtClean="0">
                <a:latin typeface="Aa仿宋" panose="00020600040101010101" pitchFamily="18" charset="-122"/>
              </a:rPr>
              <a:t>4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6F94FB-3F1F-44E4-A744-C79823BB8CEC}" type="slidenum">
              <a:rPr lang="zh-CN" altLang="en-US" smtClean="0">
                <a:latin typeface="Aa仿宋" panose="00020600040101010101" pitchFamily="18" charset="-122"/>
              </a:rPr>
              <a:t>5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F0AD53-964E-4943-B235-F8BE1C6658D7}" type="slidenum">
              <a:rPr lang="zh-CN" altLang="en-US" smtClean="0">
                <a:latin typeface="Aa仿宋" panose="00020600040101010101" pitchFamily="18" charset="-122"/>
              </a:rPr>
              <a:t>6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E943CE-19C6-49B3-AE74-807DE14EC03D}" type="slidenum">
              <a:rPr lang="zh-CN" altLang="en-US" smtClean="0">
                <a:latin typeface="Aa仿宋" panose="00020600040101010101" pitchFamily="18" charset="-122"/>
              </a:rPr>
              <a:t>7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458B6C32-882E-400E-BBD6-B45DE86C2CD5}" type="slidenum">
              <a:rPr lang="zh-CN" altLang="en-US" smtClean="0">
                <a:latin typeface="Aa仿宋" panose="00020600040101010101" pitchFamily="18" charset="-122"/>
              </a:rPr>
              <a:t>8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E64EAB-A402-4D1C-9B1A-177C1C5B76B3}" type="slidenum">
              <a:rPr lang="zh-CN" altLang="en-US" smtClean="0">
                <a:latin typeface="Aa仿宋" panose="00020600040101010101" pitchFamily="18" charset="-122"/>
              </a:rPr>
              <a:t>9</a:t>
            </a:fld>
            <a:endParaRPr lang="zh-CN" altLang="en-US" dirty="0">
              <a:latin typeface="Aa仿宋" panose="00020600040101010101" pitchFamily="18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8BB1-E78F-4CA9-8FDB-9ECDCDD707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2558-256B-4294-BAB7-016F67EBF8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22C-DAF2-48BF-A2C9-D8F1424332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E79F-9F31-4F1A-92E9-65286ADADA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95A2-AA9B-464E-8571-E47895C76A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8BB1-E78F-4CA9-8FDB-9ECDCDD707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D3A9-F253-4FBD-A168-25CED3B789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4F7F-4905-4537-A3CA-C51EDA76B9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9E35-062F-48C5-80B6-E8F76DF85E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B2BD-1050-4DE6-A3D0-2FA21B914D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B2BD-1050-4DE6-A3D0-2FA21B914DF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75520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A4AF-3975-4188-A706-18F67B4E07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1F73-09A5-4B6C-9742-7F9B88236F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pPr>
              <a:defRPr/>
            </a:pPr>
            <a:fld id="{835D6702-75A5-4A5D-BEB2-ED276BF8D7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random/>
  </p:transition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a仿宋" panose="00020600040101010101" pitchFamily="18" charset="-122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0661" y="2500040"/>
            <a:ext cx="3904276" cy="36153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-111002" y="3236494"/>
            <a:ext cx="3108966" cy="28788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495600" y="3429000"/>
            <a:ext cx="2679461" cy="248116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03597" y="1172953"/>
            <a:ext cx="4319588" cy="4319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01" name="图片 1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09519" y="611569"/>
            <a:ext cx="5153087" cy="52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5"/>
          <p:cNvSpPr>
            <a:spLocks noChangeArrowheads="1"/>
          </p:cNvSpPr>
          <p:nvPr/>
        </p:nvSpPr>
        <p:spPr bwMode="auto">
          <a:xfrm>
            <a:off x="1266655" y="1058485"/>
            <a:ext cx="68467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3—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东 北 地 区 冰 雕</a:t>
            </a:r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759359" y="2551906"/>
            <a:ext cx="7000875" cy="17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      到了大雪节气东北地区冰雕成为了一道亮丽的风景线，哈尔滨人充分的利用本地的资源将冰雕作为一种艺术呈现给大家，同时他们还举办冰雪节吸引了来自各地的游人前来观看，这成为哈尔滨的一大特色。</a:t>
            </a:r>
          </a:p>
        </p:txBody>
      </p:sp>
      <p:pic>
        <p:nvPicPr>
          <p:cNvPr id="22532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8128" y="620688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2017612" y="1222881"/>
            <a:ext cx="6038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4— </a:t>
            </a: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米 特 尔 节</a:t>
            </a:r>
          </a:p>
        </p:txBody>
      </p:sp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424554" y="2492896"/>
            <a:ext cx="9070975" cy="21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      鄂温克和鄂伦春人们的传统节日米特尔节，流行于内蒙古自治区陈巴尔虎族。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     “米特尔”为鄂伦春语音直译。每年在农历十一月十几日举行，当地人们认为这一天是气候变冷的转折点，因此以过节表示重视。他们生活在大兴安岭一带，冬季十分寒冷，放牧与狩猎活动都极困难，所以要做好一切越冬的准备工作。是日有羊群的人，要把种羊归人羊群，并卖一些大牲畜，把过冬春食用的牛、羊宰杀后贮存起来，确保冬季有足够食用的冻肉和粮食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550400" y="908720"/>
            <a:ext cx="2639951" cy="4588687"/>
            <a:chOff x="359705" y="323379"/>
            <a:chExt cx="2639951" cy="4588687"/>
          </a:xfrm>
        </p:grpSpPr>
        <p:pic>
          <p:nvPicPr>
            <p:cNvPr id="8" name="图片 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</p:spTree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1"/>
          <p:cNvSpPr txBox="1">
            <a:spLocks noChangeArrowheads="1"/>
          </p:cNvSpPr>
          <p:nvPr/>
        </p:nvSpPr>
        <p:spPr bwMode="auto">
          <a:xfrm>
            <a:off x="4259602" y="2114833"/>
            <a:ext cx="3047566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大雪白天短、夜间长，所以，古时各手工作坊、家庭手工就纷纷开夜工，俗称“夜作”。手工的纺织业、刺绣业、染坊到了深夜要吃夜间餐，因而有了“夜做饭”“夜霄”。</a:t>
            </a:r>
          </a:p>
        </p:txBody>
      </p:sp>
      <p:sp>
        <p:nvSpPr>
          <p:cNvPr id="26630" name="矩形 9"/>
          <p:cNvSpPr>
            <a:spLocks noChangeArrowheads="1"/>
          </p:cNvSpPr>
          <p:nvPr/>
        </p:nvSpPr>
        <p:spPr bwMode="auto">
          <a:xfrm>
            <a:off x="3860546" y="730355"/>
            <a:ext cx="5208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5 — </a:t>
            </a: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民 间 夜 作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96200" y="1916832"/>
            <a:ext cx="3713419" cy="3444430"/>
          </a:xfrm>
          <a:prstGeom prst="ellipse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7824" y="908720"/>
            <a:ext cx="2639951" cy="4588687"/>
            <a:chOff x="359705" y="323379"/>
            <a:chExt cx="2639951" cy="4588687"/>
          </a:xfrm>
        </p:grpSpPr>
        <p:pic>
          <p:nvPicPr>
            <p:cNvPr id="10" name="图片 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</p:spTree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10089"/>
            <a:ext cx="12210125" cy="68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212" y="2420938"/>
            <a:ext cx="3904276" cy="3615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6116" y="2803065"/>
            <a:ext cx="3172918" cy="2756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4451" y="3156935"/>
            <a:ext cx="3172918" cy="2756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72853" y="4277514"/>
            <a:ext cx="2137272" cy="221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3563" y="1239838"/>
            <a:ext cx="2106612" cy="43195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8543925" y="1312863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文本框 8"/>
          <p:cNvSpPr txBox="1">
            <a:spLocks noChangeArrowheads="1"/>
          </p:cNvSpPr>
          <p:nvPr/>
        </p:nvSpPr>
        <p:spPr bwMode="auto">
          <a:xfrm>
            <a:off x="8976320" y="2074863"/>
            <a:ext cx="923330" cy="22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大雪养生</a:t>
            </a:r>
          </a:p>
        </p:txBody>
      </p:sp>
      <p:sp>
        <p:nvSpPr>
          <p:cNvPr id="8199" name="文本框 9"/>
          <p:cNvSpPr txBox="1">
            <a:spLocks noChangeArrowheads="1"/>
          </p:cNvSpPr>
          <p:nvPr/>
        </p:nvSpPr>
        <p:spPr bwMode="auto">
          <a:xfrm>
            <a:off x="8432324" y="2219325"/>
            <a:ext cx="738664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717114" y="2763849"/>
            <a:ext cx="2627313" cy="217803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727" name="矩形 15"/>
          <p:cNvSpPr>
            <a:spLocks noChangeArrowheads="1"/>
          </p:cNvSpPr>
          <p:nvPr/>
        </p:nvSpPr>
        <p:spPr bwMode="auto">
          <a:xfrm>
            <a:off x="1993840" y="1609725"/>
            <a:ext cx="5724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  雪  养  生  七  宜</a:t>
            </a:r>
          </a:p>
        </p:txBody>
      </p:sp>
      <p:grpSp>
        <p:nvGrpSpPr>
          <p:cNvPr id="30728" name="组合 12"/>
          <p:cNvGrpSpPr/>
          <p:nvPr/>
        </p:nvGrpSpPr>
        <p:grpSpPr bwMode="auto">
          <a:xfrm>
            <a:off x="771525" y="2873375"/>
            <a:ext cx="2551113" cy="1674523"/>
            <a:chOff x="827160" y="2174349"/>
            <a:chExt cx="3401462" cy="2232903"/>
          </a:xfrm>
        </p:grpSpPr>
        <p:sp>
          <p:nvSpPr>
            <p:cNvPr id="30734" name="矩形 20"/>
            <p:cNvSpPr>
              <a:spLocks noChangeArrowheads="1"/>
            </p:cNvSpPr>
            <p:nvPr/>
          </p:nvSpPr>
          <p:spPr bwMode="auto">
            <a:xfrm>
              <a:off x="827160" y="2174349"/>
              <a:ext cx="132343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宜调神</a:t>
              </a:r>
            </a:p>
          </p:txBody>
        </p:sp>
        <p:sp>
          <p:nvSpPr>
            <p:cNvPr id="30735" name="矩形 21"/>
            <p:cNvSpPr>
              <a:spLocks noChangeArrowheads="1"/>
            </p:cNvSpPr>
            <p:nvPr/>
          </p:nvSpPr>
          <p:spPr bwMode="auto">
            <a:xfrm>
              <a:off x="836731" y="2846424"/>
              <a:ext cx="3391891" cy="156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冬属阴，以固护阴精为本，宜少泄津液。故冬“去寒就温”，预防寒冷侵袭是必要的。但不可暴暖，尤忌厚衣重裘，向火醉酒，烘烤腹背，暴暖大汗。</a:t>
              </a:r>
            </a:p>
          </p:txBody>
        </p:sp>
      </p:grpSp>
      <p:sp>
        <p:nvSpPr>
          <p:cNvPr id="30729" name="矩形 24"/>
          <p:cNvSpPr>
            <a:spLocks noChangeArrowheads="1"/>
          </p:cNvSpPr>
          <p:nvPr/>
        </p:nvSpPr>
        <p:spPr bwMode="auto">
          <a:xfrm>
            <a:off x="3842664" y="2873375"/>
            <a:ext cx="9921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宜通风</a:t>
            </a:r>
          </a:p>
        </p:txBody>
      </p:sp>
      <p:sp>
        <p:nvSpPr>
          <p:cNvPr id="30730" name="矩形 25"/>
          <p:cNvSpPr>
            <a:spLocks noChangeArrowheads="1"/>
          </p:cNvSpPr>
          <p:nvPr/>
        </p:nvSpPr>
        <p:spPr bwMode="auto">
          <a:xfrm>
            <a:off x="3787611" y="3473450"/>
            <a:ext cx="2544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必须经常保持脚的清洁干燥，袜子勤洗勤换，每天坚持用温热水洗脚，同时按摩和刺激双脚穴位。每天坚持步行半小时以上，活动双脚。</a:t>
            </a:r>
          </a:p>
        </p:txBody>
      </p:sp>
      <p:sp>
        <p:nvSpPr>
          <p:cNvPr id="30732" name="矩形 28"/>
          <p:cNvSpPr>
            <a:spLocks noChangeArrowheads="1"/>
          </p:cNvSpPr>
          <p:nvPr/>
        </p:nvSpPr>
        <p:spPr bwMode="auto">
          <a:xfrm>
            <a:off x="6707188" y="2873375"/>
            <a:ext cx="9921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宜多饮</a:t>
            </a:r>
            <a:endParaRPr lang="zh-CN" altLang="en-US" sz="21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33" name="矩形 29"/>
          <p:cNvSpPr>
            <a:spLocks noChangeArrowheads="1"/>
          </p:cNvSpPr>
          <p:nvPr/>
        </p:nvSpPr>
        <p:spPr bwMode="auto">
          <a:xfrm>
            <a:off x="6786563" y="3473450"/>
            <a:ext cx="254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冬日虽排汗排尿减少，但大脑与身体各器官的细胞仍需水分滋养，以保证正常的新陈代谢。冬季一般每日补水不应少于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3000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毫升。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543653" y="994490"/>
            <a:ext cx="2639951" cy="4588687"/>
            <a:chOff x="359705" y="323379"/>
            <a:chExt cx="2639951" cy="4588687"/>
          </a:xfrm>
        </p:grpSpPr>
        <p:pic>
          <p:nvPicPr>
            <p:cNvPr id="18" name="图片 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8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大雪养生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730823" y="2763849"/>
            <a:ext cx="2627313" cy="217803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8313" y="2763849"/>
            <a:ext cx="2627313" cy="217803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2"/>
          <p:cNvGrpSpPr/>
          <p:nvPr/>
        </p:nvGrpSpPr>
        <p:grpSpPr bwMode="auto">
          <a:xfrm>
            <a:off x="3885250" y="3614909"/>
            <a:ext cx="3078163" cy="1785325"/>
            <a:chOff x="240223" y="655408"/>
            <a:chExt cx="4103133" cy="2379016"/>
          </a:xfrm>
        </p:grpSpPr>
        <p:sp>
          <p:nvSpPr>
            <p:cNvPr id="32780" name="矩形 20"/>
            <p:cNvSpPr>
              <a:spLocks noChangeArrowheads="1"/>
            </p:cNvSpPr>
            <p:nvPr/>
          </p:nvSpPr>
          <p:spPr bwMode="auto">
            <a:xfrm>
              <a:off x="339890" y="655408"/>
              <a:ext cx="1688478" cy="69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85800"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+mn-lt"/>
                  <a:ea typeface="+mn-ea"/>
                  <a:cs typeface="+mn-ea"/>
                  <a:sym typeface="+mn-lt"/>
                </a:rPr>
                <a:t>宜保暖</a:t>
              </a:r>
            </a:p>
          </p:txBody>
        </p:sp>
        <p:sp>
          <p:nvSpPr>
            <p:cNvPr id="32781" name="矩形 21"/>
            <p:cNvSpPr>
              <a:spLocks noChangeArrowheads="1"/>
            </p:cNvSpPr>
            <p:nvPr/>
          </p:nvSpPr>
          <p:spPr bwMode="auto">
            <a:xfrm>
              <a:off x="240223" y="1433986"/>
              <a:ext cx="4103133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冬属阴，以固护阴精为本，宜少泄津液。故冬“去寒就温”，预防寒冷侵袭是必要的。</a:t>
              </a:r>
            </a:p>
          </p:txBody>
        </p:sp>
      </p:grpSp>
      <p:sp>
        <p:nvSpPr>
          <p:cNvPr id="32771" name="矩形 24"/>
          <p:cNvSpPr>
            <a:spLocks noChangeArrowheads="1"/>
          </p:cNvSpPr>
          <p:nvPr/>
        </p:nvSpPr>
        <p:spPr bwMode="auto">
          <a:xfrm>
            <a:off x="3960020" y="1049779"/>
            <a:ext cx="1262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宜健脚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2" name="矩形 25"/>
          <p:cNvSpPr>
            <a:spLocks noChangeArrowheads="1"/>
          </p:cNvSpPr>
          <p:nvPr/>
        </p:nvSpPr>
        <p:spPr bwMode="auto">
          <a:xfrm>
            <a:off x="3765482" y="1565275"/>
            <a:ext cx="30781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必须经常保持脚的清洁干燥，袜子勤洗勤换，每天坚持用温热水洗脚，同时按摩和刺激双脚穴位。每天坚持步行半小时以上。</a:t>
            </a:r>
          </a:p>
        </p:txBody>
      </p:sp>
      <p:sp>
        <p:nvSpPr>
          <p:cNvPr id="32773" name="矩形 28"/>
          <p:cNvSpPr>
            <a:spLocks noChangeArrowheads="1"/>
          </p:cNvSpPr>
          <p:nvPr/>
        </p:nvSpPr>
        <p:spPr bwMode="auto">
          <a:xfrm>
            <a:off x="7535863" y="1042988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宜粥养</a:t>
            </a:r>
          </a:p>
        </p:txBody>
      </p:sp>
      <p:sp>
        <p:nvSpPr>
          <p:cNvPr id="32774" name="矩形 29"/>
          <p:cNvSpPr>
            <a:spLocks noChangeArrowheads="1"/>
          </p:cNvSpPr>
          <p:nvPr/>
        </p:nvSpPr>
        <p:spPr bwMode="auto">
          <a:xfrm>
            <a:off x="7320136" y="1554093"/>
            <a:ext cx="339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冬日虽排汗排尿减少，但大脑与身体各器官的细胞仍需水分滋养，以保证正常的新陈代谢。冬季一般每日补水不应少于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3000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毫升。</a:t>
            </a:r>
          </a:p>
        </p:txBody>
      </p:sp>
      <p:sp>
        <p:nvSpPr>
          <p:cNvPr id="32775" name="矩形 32"/>
          <p:cNvSpPr>
            <a:spLocks noChangeArrowheads="1"/>
          </p:cNvSpPr>
          <p:nvPr/>
        </p:nvSpPr>
        <p:spPr bwMode="auto">
          <a:xfrm>
            <a:off x="7535863" y="3614565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宜早睡</a:t>
            </a:r>
          </a:p>
        </p:txBody>
      </p:sp>
      <p:sp>
        <p:nvSpPr>
          <p:cNvPr id="32776" name="矩形 33"/>
          <p:cNvSpPr>
            <a:spLocks noChangeArrowheads="1"/>
          </p:cNvSpPr>
          <p:nvPr/>
        </p:nvSpPr>
        <p:spPr bwMode="auto">
          <a:xfrm>
            <a:off x="7410598" y="4198843"/>
            <a:ext cx="3359150" cy="79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冬日阳气肃杀，夜间尤甚，要“早卧迟起”。早睡以养阳气，迟起以固阴精。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1878" y="981075"/>
            <a:ext cx="2639951" cy="4588687"/>
            <a:chOff x="359705" y="323379"/>
            <a:chExt cx="2639951" cy="4588687"/>
          </a:xfrm>
        </p:grpSpPr>
        <p:pic>
          <p:nvPicPr>
            <p:cNvPr id="15" name="图片 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8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大雪养生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3785281" y="984513"/>
            <a:ext cx="3178132" cy="217803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20136" y="981075"/>
            <a:ext cx="3449612" cy="217803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63258" y="3522698"/>
            <a:ext cx="3200155" cy="18775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90780" y="3522698"/>
            <a:ext cx="3449612" cy="18775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10089"/>
            <a:ext cx="12210125" cy="68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212" y="2420938"/>
            <a:ext cx="3904276" cy="3615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6116" y="2803065"/>
            <a:ext cx="3172918" cy="2756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4451" y="3156935"/>
            <a:ext cx="3172918" cy="2756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72853" y="4277514"/>
            <a:ext cx="2137272" cy="221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3563" y="1239838"/>
            <a:ext cx="2106612" cy="43195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8543925" y="1312863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b="1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6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文本框 8"/>
          <p:cNvSpPr txBox="1">
            <a:spLocks noChangeArrowheads="1"/>
          </p:cNvSpPr>
          <p:nvPr/>
        </p:nvSpPr>
        <p:spPr bwMode="auto">
          <a:xfrm>
            <a:off x="8976320" y="2074863"/>
            <a:ext cx="923330" cy="22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大雪诗词</a:t>
            </a:r>
          </a:p>
        </p:txBody>
      </p:sp>
      <p:sp>
        <p:nvSpPr>
          <p:cNvPr id="8199" name="文本框 9"/>
          <p:cNvSpPr txBox="1">
            <a:spLocks noChangeArrowheads="1"/>
          </p:cNvSpPr>
          <p:nvPr/>
        </p:nvSpPr>
        <p:spPr bwMode="auto">
          <a:xfrm>
            <a:off x="8432324" y="2219325"/>
            <a:ext cx="738664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780464" y="3079750"/>
            <a:ext cx="585489" cy="1029842"/>
          </a:xfrm>
          <a:prstGeom prst="rect">
            <a:avLst/>
          </a:prstGeom>
          <a:solidFill>
            <a:srgbClr val="CE0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6047" y="3284984"/>
            <a:ext cx="585489" cy="1029842"/>
          </a:xfrm>
          <a:prstGeom prst="rect">
            <a:avLst/>
          </a:prstGeom>
          <a:solidFill>
            <a:srgbClr val="CE0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869" name="文本框 6"/>
          <p:cNvSpPr txBox="1">
            <a:spLocks noChangeArrowheads="1"/>
          </p:cNvSpPr>
          <p:nvPr/>
        </p:nvSpPr>
        <p:spPr bwMode="auto">
          <a:xfrm>
            <a:off x="3967560" y="2486025"/>
            <a:ext cx="61555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大     雪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083050" y="2332038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40188" y="4214813"/>
            <a:ext cx="46196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文本框 10"/>
          <p:cNvSpPr txBox="1">
            <a:spLocks noChangeArrowheads="1"/>
          </p:cNvSpPr>
          <p:nvPr/>
        </p:nvSpPr>
        <p:spPr bwMode="auto">
          <a:xfrm>
            <a:off x="1600682" y="598488"/>
            <a:ext cx="23204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万山凋敝黯无华，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四面嘶鸣晃树杈。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白雪欲求吟咏句，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穿枝掠院演梅花。</a:t>
            </a:r>
          </a:p>
        </p:txBody>
      </p:sp>
      <p:sp>
        <p:nvSpPr>
          <p:cNvPr id="36874" name="文本框 12"/>
          <p:cNvSpPr txBox="1">
            <a:spLocks noChangeArrowheads="1"/>
          </p:cNvSpPr>
          <p:nvPr/>
        </p:nvSpPr>
        <p:spPr bwMode="auto">
          <a:xfrm>
            <a:off x="843260" y="3368675"/>
            <a:ext cx="461665" cy="7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左河水</a:t>
            </a:r>
          </a:p>
        </p:txBody>
      </p:sp>
      <p:sp>
        <p:nvSpPr>
          <p:cNvPr id="36875" name="文本框 13"/>
          <p:cNvSpPr txBox="1">
            <a:spLocks noChangeArrowheads="1"/>
          </p:cNvSpPr>
          <p:nvPr/>
        </p:nvSpPr>
        <p:spPr bwMode="auto">
          <a:xfrm>
            <a:off x="7712472" y="2486025"/>
            <a:ext cx="61555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江     雪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826375" y="2332038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85100" y="4214813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文本框 16"/>
          <p:cNvSpPr txBox="1">
            <a:spLocks noChangeArrowheads="1"/>
          </p:cNvSpPr>
          <p:nvPr/>
        </p:nvSpPr>
        <p:spPr bwMode="auto">
          <a:xfrm>
            <a:off x="8455507" y="620713"/>
            <a:ext cx="23204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千山鸟飞绝，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万径人踪灭。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孤舟蓑笠翁，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独钓寒江雪。</a:t>
            </a:r>
          </a:p>
        </p:txBody>
      </p:sp>
      <p:sp>
        <p:nvSpPr>
          <p:cNvPr id="36880" name="文本框 18"/>
          <p:cNvSpPr txBox="1">
            <a:spLocks noChangeArrowheads="1"/>
          </p:cNvSpPr>
          <p:nvPr/>
        </p:nvSpPr>
        <p:spPr bwMode="auto">
          <a:xfrm>
            <a:off x="10839748" y="3152775"/>
            <a:ext cx="461665" cy="7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柳宗元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952862" y="990640"/>
            <a:ext cx="2639951" cy="4588687"/>
            <a:chOff x="359705" y="323379"/>
            <a:chExt cx="2639951" cy="4588687"/>
          </a:xfrm>
        </p:grpSpPr>
        <p:pic>
          <p:nvPicPr>
            <p:cNvPr id="21" name="图片 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8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大雪诗词</a:t>
              </a:r>
            </a:p>
          </p:txBody>
        </p:sp>
      </p:grpSp>
    </p:spTree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08041" y="4302638"/>
            <a:ext cx="585489" cy="1029842"/>
          </a:xfrm>
          <a:prstGeom prst="rect">
            <a:avLst/>
          </a:prstGeom>
          <a:solidFill>
            <a:srgbClr val="CE0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915" name="文本框 3"/>
          <p:cNvSpPr txBox="1">
            <a:spLocks noChangeArrowheads="1"/>
          </p:cNvSpPr>
          <p:nvPr/>
        </p:nvSpPr>
        <p:spPr bwMode="auto">
          <a:xfrm>
            <a:off x="1765941" y="765175"/>
            <a:ext cx="23171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斗云如伞盖，大圣欲归来。琼楼翘首望，岭候水晶宅。犹闻蟠桃香，不觉入瑶台，岂为玉皇宴？乃有真情怀。抖擞山河志，造化旧尘埃。一番新天地，自由多自在！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16" name="文本框 4"/>
          <p:cNvSpPr txBox="1">
            <a:spLocks noChangeArrowheads="1"/>
          </p:cNvSpPr>
          <p:nvPr/>
        </p:nvSpPr>
        <p:spPr bwMode="auto">
          <a:xfrm>
            <a:off x="3967560" y="908050"/>
            <a:ext cx="61555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大     雪</a:t>
            </a:r>
          </a:p>
        </p:txBody>
      </p:sp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954385" y="4508500"/>
            <a:ext cx="46166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李磊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083050" y="765175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40188" y="2708275"/>
            <a:ext cx="46196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7560" y="-495635"/>
            <a:ext cx="7849269" cy="784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61185" y="4036442"/>
            <a:ext cx="585489" cy="1029842"/>
          </a:xfrm>
          <a:prstGeom prst="rect">
            <a:avLst/>
          </a:prstGeom>
          <a:solidFill>
            <a:srgbClr val="CE0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9610" y="4002284"/>
            <a:ext cx="585489" cy="1029842"/>
          </a:xfrm>
          <a:prstGeom prst="rect">
            <a:avLst/>
          </a:prstGeom>
          <a:solidFill>
            <a:srgbClr val="CE0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964" name="矩形 2"/>
          <p:cNvSpPr>
            <a:spLocks noChangeArrowheads="1"/>
          </p:cNvSpPr>
          <p:nvPr/>
        </p:nvSpPr>
        <p:spPr bwMode="auto">
          <a:xfrm>
            <a:off x="1327150" y="1916113"/>
            <a:ext cx="2936875" cy="8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夜   雪</a:t>
            </a:r>
            <a:endParaRPr lang="en-US" altLang="zh-CN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5" name="文本框 3"/>
          <p:cNvSpPr txBox="1">
            <a:spLocks noChangeArrowheads="1"/>
          </p:cNvSpPr>
          <p:nvPr/>
        </p:nvSpPr>
        <p:spPr bwMode="auto">
          <a:xfrm>
            <a:off x="1706730" y="3227944"/>
            <a:ext cx="2339808" cy="17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已讶衾枕冷，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复见窗户明。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夜深知雪重，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时闻折竹声。</a:t>
            </a:r>
          </a:p>
        </p:txBody>
      </p:sp>
      <p:cxnSp>
        <p:nvCxnSpPr>
          <p:cNvPr id="6" name="直接连接符 5"/>
          <p:cNvCxnSpPr/>
          <p:nvPr/>
        </p:nvCxnSpPr>
        <p:spPr>
          <a:xfrm rot="16200000">
            <a:off x="1656556" y="2405857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6200000">
            <a:off x="3456782" y="2436019"/>
            <a:ext cx="46196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文本框 7"/>
          <p:cNvSpPr txBox="1">
            <a:spLocks noChangeArrowheads="1"/>
          </p:cNvSpPr>
          <p:nvPr/>
        </p:nvSpPr>
        <p:spPr bwMode="auto">
          <a:xfrm>
            <a:off x="911523" y="4076700"/>
            <a:ext cx="461665" cy="7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白居易</a:t>
            </a:r>
          </a:p>
        </p:txBody>
      </p:sp>
      <p:sp>
        <p:nvSpPr>
          <p:cNvPr id="40969" name="矩形 8"/>
          <p:cNvSpPr>
            <a:spLocks noChangeArrowheads="1"/>
          </p:cNvSpPr>
          <p:nvPr/>
        </p:nvSpPr>
        <p:spPr bwMode="auto">
          <a:xfrm>
            <a:off x="5072063" y="1884363"/>
            <a:ext cx="2935287" cy="8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除夜雪</a:t>
            </a:r>
            <a:endParaRPr lang="en-US" altLang="zh-CN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70" name="文本框 9"/>
          <p:cNvSpPr txBox="1">
            <a:spLocks noChangeArrowheads="1"/>
          </p:cNvSpPr>
          <p:nvPr/>
        </p:nvSpPr>
        <p:spPr bwMode="auto">
          <a:xfrm>
            <a:off x="5305137" y="3136572"/>
            <a:ext cx="25577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北风吹雪四更初，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嘉瑞天教及岁除。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半盏屠苏犹未举，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灯前小草写桃符。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6200000">
            <a:off x="5223668" y="2405857"/>
            <a:ext cx="46196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>
            <a:off x="7273132" y="2436019"/>
            <a:ext cx="46196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文本框 12"/>
          <p:cNvSpPr txBox="1">
            <a:spLocks noChangeArrowheads="1"/>
          </p:cNvSpPr>
          <p:nvPr/>
        </p:nvSpPr>
        <p:spPr bwMode="auto">
          <a:xfrm>
            <a:off x="4623098" y="4249738"/>
            <a:ext cx="46166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陆游</a:t>
            </a:r>
          </a:p>
        </p:txBody>
      </p:sp>
      <p:pic>
        <p:nvPicPr>
          <p:cNvPr id="40974" name="图片 14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7556183" y="1268760"/>
            <a:ext cx="4265149" cy="41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47738" y="1628775"/>
            <a:ext cx="1619250" cy="331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8225" y="1704975"/>
            <a:ext cx="1431925" cy="301625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49" name="文本框 5"/>
          <p:cNvSpPr txBox="1">
            <a:spLocks noChangeArrowheads="1"/>
          </p:cNvSpPr>
          <p:nvPr/>
        </p:nvSpPr>
        <p:spPr bwMode="auto">
          <a:xfrm>
            <a:off x="1127125" y="1916113"/>
            <a:ext cx="5762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>
                <a:latin typeface="+mn-lt"/>
                <a:ea typeface="+mn-ea"/>
                <a:cs typeface="+mn-ea"/>
                <a:sym typeface="+mn-lt"/>
              </a:rPr>
              <a:t>目</a:t>
            </a:r>
            <a:endParaRPr lang="en-US" altLang="zh-CN" sz="8000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6150" name="文本框 6"/>
          <p:cNvSpPr txBox="1">
            <a:spLocks noChangeArrowheads="1"/>
          </p:cNvSpPr>
          <p:nvPr/>
        </p:nvSpPr>
        <p:spPr bwMode="auto">
          <a:xfrm>
            <a:off x="3863975" y="3217863"/>
            <a:ext cx="936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1" name="文本框 10"/>
          <p:cNvSpPr txBox="1">
            <a:spLocks noChangeArrowheads="1"/>
          </p:cNvSpPr>
          <p:nvPr/>
        </p:nvSpPr>
        <p:spPr bwMode="auto">
          <a:xfrm>
            <a:off x="4194930" y="3860800"/>
            <a:ext cx="677108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大雪节气</a:t>
            </a:r>
          </a:p>
        </p:txBody>
      </p:sp>
      <p:sp>
        <p:nvSpPr>
          <p:cNvPr id="6152" name="文本框 18"/>
          <p:cNvSpPr txBox="1">
            <a:spLocks noChangeArrowheads="1"/>
          </p:cNvSpPr>
          <p:nvPr/>
        </p:nvSpPr>
        <p:spPr bwMode="auto">
          <a:xfrm>
            <a:off x="3876361" y="3944938"/>
            <a:ext cx="49244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  <p:sp>
        <p:nvSpPr>
          <p:cNvPr id="6153" name="文本框 19"/>
          <p:cNvSpPr txBox="1">
            <a:spLocks noChangeArrowheads="1"/>
          </p:cNvSpPr>
          <p:nvPr/>
        </p:nvSpPr>
        <p:spPr bwMode="auto">
          <a:xfrm>
            <a:off x="5808663" y="3213100"/>
            <a:ext cx="935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4" name="文本框 20"/>
          <p:cNvSpPr txBox="1">
            <a:spLocks noChangeArrowheads="1"/>
          </p:cNvSpPr>
          <p:nvPr/>
        </p:nvSpPr>
        <p:spPr bwMode="auto">
          <a:xfrm>
            <a:off x="7535863" y="32131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5" name="文本框 21"/>
          <p:cNvSpPr txBox="1">
            <a:spLocks noChangeArrowheads="1"/>
          </p:cNvSpPr>
          <p:nvPr/>
        </p:nvSpPr>
        <p:spPr bwMode="auto">
          <a:xfrm>
            <a:off x="9264650" y="3213100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6" name="文本框 23"/>
          <p:cNvSpPr txBox="1">
            <a:spLocks noChangeArrowheads="1"/>
          </p:cNvSpPr>
          <p:nvPr/>
        </p:nvSpPr>
        <p:spPr bwMode="auto">
          <a:xfrm>
            <a:off x="6066592" y="3860800"/>
            <a:ext cx="677108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大雪气候</a:t>
            </a:r>
          </a:p>
        </p:txBody>
      </p:sp>
      <p:sp>
        <p:nvSpPr>
          <p:cNvPr id="6157" name="文本框 24"/>
          <p:cNvSpPr txBox="1">
            <a:spLocks noChangeArrowheads="1"/>
          </p:cNvSpPr>
          <p:nvPr/>
        </p:nvSpPr>
        <p:spPr bwMode="auto">
          <a:xfrm>
            <a:off x="5748024" y="3944938"/>
            <a:ext cx="49244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  <p:sp>
        <p:nvSpPr>
          <p:cNvPr id="6158" name="文本框 25"/>
          <p:cNvSpPr txBox="1">
            <a:spLocks noChangeArrowheads="1"/>
          </p:cNvSpPr>
          <p:nvPr/>
        </p:nvSpPr>
        <p:spPr bwMode="auto">
          <a:xfrm>
            <a:off x="7782680" y="3860800"/>
            <a:ext cx="677108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大雪养生</a:t>
            </a:r>
          </a:p>
        </p:txBody>
      </p:sp>
      <p:sp>
        <p:nvSpPr>
          <p:cNvPr id="6159" name="文本框 26"/>
          <p:cNvSpPr txBox="1">
            <a:spLocks noChangeArrowheads="1"/>
          </p:cNvSpPr>
          <p:nvPr/>
        </p:nvSpPr>
        <p:spPr bwMode="auto">
          <a:xfrm>
            <a:off x="7464111" y="3944938"/>
            <a:ext cx="49244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  <p:sp>
        <p:nvSpPr>
          <p:cNvPr id="6160" name="文本框 27"/>
          <p:cNvSpPr txBox="1">
            <a:spLocks noChangeArrowheads="1"/>
          </p:cNvSpPr>
          <p:nvPr/>
        </p:nvSpPr>
        <p:spPr bwMode="auto">
          <a:xfrm>
            <a:off x="9509880" y="3860800"/>
            <a:ext cx="677108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大雪诗词</a:t>
            </a:r>
          </a:p>
        </p:txBody>
      </p:sp>
      <p:sp>
        <p:nvSpPr>
          <p:cNvPr id="6161" name="文本框 28"/>
          <p:cNvSpPr txBox="1">
            <a:spLocks noChangeArrowheads="1"/>
          </p:cNvSpPr>
          <p:nvPr/>
        </p:nvSpPr>
        <p:spPr bwMode="auto">
          <a:xfrm>
            <a:off x="9192899" y="3944938"/>
            <a:ext cx="49244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0661" y="2500040"/>
            <a:ext cx="3904276" cy="36153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-111002" y="3236494"/>
            <a:ext cx="3108966" cy="28788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495600" y="3429000"/>
            <a:ext cx="2679461" cy="248116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193675" y="1126953"/>
            <a:ext cx="4319588" cy="4319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4430302" y="1587115"/>
            <a:ext cx="12954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600" b="1" dirty="0">
                <a:latin typeface="+mn-lt"/>
                <a:ea typeface="+mn-ea"/>
                <a:cs typeface="+mn-ea"/>
                <a:sym typeface="+mn-lt"/>
              </a:rPr>
              <a:t>再会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30000" y="3017159"/>
            <a:ext cx="2332000" cy="2332000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10089"/>
            <a:ext cx="12210125" cy="68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212" y="2420938"/>
            <a:ext cx="3904276" cy="3615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6116" y="2803065"/>
            <a:ext cx="3172918" cy="2756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4451" y="3156935"/>
            <a:ext cx="3172918" cy="2756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72853" y="4277514"/>
            <a:ext cx="2137272" cy="221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3563" y="1239838"/>
            <a:ext cx="2106612" cy="43195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8543925" y="1312863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6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文本框 8"/>
          <p:cNvSpPr txBox="1">
            <a:spLocks noChangeArrowheads="1"/>
          </p:cNvSpPr>
          <p:nvPr/>
        </p:nvSpPr>
        <p:spPr bwMode="auto">
          <a:xfrm>
            <a:off x="8976320" y="2074863"/>
            <a:ext cx="923330" cy="22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大雪节气</a:t>
            </a:r>
          </a:p>
        </p:txBody>
      </p:sp>
      <p:sp>
        <p:nvSpPr>
          <p:cNvPr id="8199" name="文本框 9"/>
          <p:cNvSpPr txBox="1">
            <a:spLocks noChangeArrowheads="1"/>
          </p:cNvSpPr>
          <p:nvPr/>
        </p:nvSpPr>
        <p:spPr bwMode="auto">
          <a:xfrm>
            <a:off x="8432324" y="2219325"/>
            <a:ext cx="738664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47262" y="285087"/>
            <a:ext cx="1944688" cy="361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1919536" y="1129363"/>
            <a:ext cx="7135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“大雪”是农历二十四节气中的第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个节气，更是冬季的第三个节气，标志着仲冬时节的正式开始；其时视太阳到达黄经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255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度。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每年的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日为大雪节气。</a:t>
            </a: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544" y="3895724"/>
            <a:ext cx="12210544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4"/>
          <p:cNvSpPr txBox="1">
            <a:spLocks noChangeArrowheads="1"/>
          </p:cNvSpPr>
          <p:nvPr/>
        </p:nvSpPr>
        <p:spPr bwMode="auto">
          <a:xfrm>
            <a:off x="5051425" y="2000250"/>
            <a:ext cx="51133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季    节：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冬季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代表寓意：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天气变冷可能性更大，雪量增大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气候特点：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气温将显著下降，天气寒冷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时间点： 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每年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太阳位置：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太阳到达黄经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255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度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属    性： 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农历二十四节气的十一月节令</a:t>
            </a: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4079875" y="2197100"/>
            <a:ext cx="8286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  雪  节  律</a:t>
            </a:r>
          </a:p>
        </p:txBody>
      </p:sp>
      <p:pic>
        <p:nvPicPr>
          <p:cNvPr id="12292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67888" y="1335551"/>
            <a:ext cx="1944687" cy="361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479425" y="1536565"/>
            <a:ext cx="3385616" cy="3385616"/>
          </a:xfrm>
          <a:prstGeom prst="ellipse">
            <a:avLst/>
          </a:prstGeom>
          <a:blipFill dpi="0" rotWithShape="1">
            <a:blip r:embed="rId4"/>
            <a:srcRect/>
            <a:tile tx="-1790700" ty="-19558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200530" y="-1066872"/>
            <a:ext cx="1844823" cy="397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3501563" y="2449513"/>
            <a:ext cx="60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大雪三候</a:t>
            </a:r>
          </a:p>
        </p:txBody>
      </p:sp>
      <p:sp>
        <p:nvSpPr>
          <p:cNvPr id="14341" name="文本框 7"/>
          <p:cNvSpPr txBox="1">
            <a:spLocks noChangeArrowheads="1"/>
          </p:cNvSpPr>
          <p:nvPr/>
        </p:nvSpPr>
        <p:spPr bwMode="auto">
          <a:xfrm>
            <a:off x="270608" y="3020784"/>
            <a:ext cx="29905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24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个节气，其中包括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个月，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每个节气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前后天。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而我国又将“五天”称为“一候”，“三候”为一个节气，所以一个节气又被称为“三候”。</a:t>
            </a:r>
          </a:p>
        </p:txBody>
      </p:sp>
      <p:sp>
        <p:nvSpPr>
          <p:cNvPr id="14342" name="矩形 8"/>
          <p:cNvSpPr>
            <a:spLocks noChangeArrowheads="1"/>
          </p:cNvSpPr>
          <p:nvPr/>
        </p:nvSpPr>
        <p:spPr bwMode="auto">
          <a:xfrm>
            <a:off x="7904162" y="2498482"/>
            <a:ext cx="603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气候特点</a:t>
            </a:r>
          </a:p>
        </p:txBody>
      </p:sp>
      <p:sp>
        <p:nvSpPr>
          <p:cNvPr id="14343" name="文本框 9"/>
          <p:cNvSpPr txBox="1">
            <a:spLocks noChangeArrowheads="1"/>
          </p:cNvSpPr>
          <p:nvPr/>
        </p:nvSpPr>
        <p:spPr bwMode="auto">
          <a:xfrm>
            <a:off x="8976320" y="2852936"/>
            <a:ext cx="28196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大雪时节，除华南和云南南部无冬区外，我国辽阔的大地均已披上冬日盛装。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东北、西北地区平均气温已降至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-10℃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，黄河流域和华北地区气温也稳定在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0℃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以下。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511824" y="980727"/>
            <a:ext cx="2304256" cy="56723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45" name="文本框 6"/>
          <p:cNvSpPr txBox="1">
            <a:spLocks noChangeArrowheads="1"/>
          </p:cNvSpPr>
          <p:nvPr/>
        </p:nvSpPr>
        <p:spPr bwMode="auto">
          <a:xfrm>
            <a:off x="4497219" y="1022337"/>
            <a:ext cx="2795587" cy="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大雪气候</a:t>
            </a:r>
          </a:p>
        </p:txBody>
      </p:sp>
      <p:sp>
        <p:nvSpPr>
          <p:cNvPr id="10" name="椭圆 9"/>
          <p:cNvSpPr/>
          <p:nvPr/>
        </p:nvSpPr>
        <p:spPr>
          <a:xfrm>
            <a:off x="4403192" y="2280705"/>
            <a:ext cx="3385616" cy="3385616"/>
          </a:xfrm>
          <a:prstGeom prst="ellipse">
            <a:avLst/>
          </a:prstGeom>
          <a:blipFill dpi="0" rotWithShape="1">
            <a:blip r:embed="rId4"/>
            <a:srcRect/>
            <a:tile tx="-1790700" ty="-19558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10089"/>
            <a:ext cx="12210125" cy="68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4338" y="148431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212" y="2420938"/>
            <a:ext cx="3904276" cy="3615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6116" y="2803065"/>
            <a:ext cx="3172918" cy="2756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4451" y="3156935"/>
            <a:ext cx="3172918" cy="2756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72853" y="4277514"/>
            <a:ext cx="2137272" cy="221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3563" y="1239838"/>
            <a:ext cx="2106612" cy="43195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8543925" y="1312863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6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文本框 8"/>
          <p:cNvSpPr txBox="1">
            <a:spLocks noChangeArrowheads="1"/>
          </p:cNvSpPr>
          <p:nvPr/>
        </p:nvSpPr>
        <p:spPr bwMode="auto">
          <a:xfrm>
            <a:off x="8976320" y="2074863"/>
            <a:ext cx="923330" cy="22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大雪习俗</a:t>
            </a:r>
          </a:p>
        </p:txBody>
      </p:sp>
      <p:sp>
        <p:nvSpPr>
          <p:cNvPr id="8199" name="文本框 9"/>
          <p:cNvSpPr txBox="1">
            <a:spLocks noChangeArrowheads="1"/>
          </p:cNvSpPr>
          <p:nvPr/>
        </p:nvSpPr>
        <p:spPr bwMode="auto">
          <a:xfrm>
            <a:off x="8432324" y="2219325"/>
            <a:ext cx="738664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141414"/>
                </a:solidFill>
                <a:latin typeface="+mn-lt"/>
                <a:ea typeface="+mn-ea"/>
                <a:cs typeface="+mn-ea"/>
                <a:sym typeface="+mn-lt"/>
              </a:rPr>
              <a:t>Life is like a pencil... Start very sharp... The experience becomes smooth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9705" y="323379"/>
            <a:ext cx="2639951" cy="4588687"/>
            <a:chOff x="359705" y="323379"/>
            <a:chExt cx="2639951" cy="4588687"/>
          </a:xfrm>
        </p:grpSpPr>
        <p:pic>
          <p:nvPicPr>
            <p:cNvPr id="18434" name="图片 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36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6336604" y="437401"/>
            <a:ext cx="4618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1 — </a:t>
            </a: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腌 肉</a:t>
            </a:r>
          </a:p>
        </p:txBody>
      </p:sp>
      <p:pic>
        <p:nvPicPr>
          <p:cNvPr id="18438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6612" y="1844824"/>
            <a:ext cx="2639951" cy="27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本框 5"/>
          <p:cNvSpPr txBox="1">
            <a:spLocks noChangeArrowheads="1"/>
          </p:cNvSpPr>
          <p:nvPr/>
        </p:nvSpPr>
        <p:spPr bwMode="auto">
          <a:xfrm>
            <a:off x="6502772" y="1493147"/>
            <a:ext cx="5125057" cy="41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老南京有句俗语，叫做“小雪腌菜，大雪腌肉”。大雪节气一到，家家户户忙着腌制“咸货”。将大盐加八角、桂皮、花椒、白糖等入锅炒熟，待炒过的花椒盐凉透后，涂抹在鱼、肉和光禽内外，反复揉搓，直到肉色由鲜转暗，表面有液体渗出时，再把肉连剩下的盐放进缸内，用石头压住，放在阴凉背光的地方，半月后取出，将腌出的卤汁入锅加水烧开，撇去浮沫，放入晾干的禽畜肉，一层层码在缸内，倒入盐卤，再压上大石头，十日后取出，挂在朝阳的屋檐下晾晒干，以迎接新年。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1242099" y="703923"/>
            <a:ext cx="57150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2 — 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观 赏 封 河</a:t>
            </a:r>
          </a:p>
        </p:txBody>
      </p: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415585" y="2436837"/>
            <a:ext cx="56229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      “小雪封地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大雪封河”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到了大雪节气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河里的水都冻住了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人们可以尽情地滑冰嬉戏。当然也可以在岸上欣赏封河风光。滑冰是冬季游戏之一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古时称为冰戏。北方严寒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河流冻得坚实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滑冰最为流行。</a:t>
            </a:r>
          </a:p>
        </p:txBody>
      </p:sp>
      <p:pic>
        <p:nvPicPr>
          <p:cNvPr id="20488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8510" y="1628800"/>
            <a:ext cx="3370262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9585635" y="847319"/>
            <a:ext cx="2639951" cy="4588687"/>
            <a:chOff x="359705" y="323379"/>
            <a:chExt cx="2639951" cy="4588687"/>
          </a:xfrm>
        </p:grpSpPr>
        <p:pic>
          <p:nvPicPr>
            <p:cNvPr id="10" name="图片 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9705" y="323379"/>
              <a:ext cx="2639951" cy="45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759160" y="852900"/>
              <a:ext cx="900113" cy="24701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816342" y="1053039"/>
              <a:ext cx="93662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7408" y="65509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5ws124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宽屏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Aa仿宋</vt:lpstr>
      <vt:lpstr>宋体</vt:lpstr>
      <vt:lpstr>微软雅黑</vt:lpstr>
      <vt:lpstr>义启小魏楷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2022-03-11T03:16:32Z</dcterms:created>
  <dcterms:modified xsi:type="dcterms:W3CDTF">2023-01-11T01:54:30Z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RubyTemplateID">
    <vt:lpwstr>13</vt:lpwstr>
  </property>
  <property fmtid="{D5CDD505-2E9C-101B-9397-08002B2CF9AE}" pid="4" name="ICV">
    <vt:lpwstr>2F4E8C5DC2334749A856660E990ABD69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