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7" r:id="rId2"/>
    <p:sldId id="318" r:id="rId3"/>
    <p:sldId id="299" r:id="rId4"/>
    <p:sldId id="343" r:id="rId5"/>
    <p:sldId id="288" r:id="rId6"/>
    <p:sldId id="309" r:id="rId7"/>
    <p:sldId id="306" r:id="rId8"/>
    <p:sldId id="339" r:id="rId9"/>
    <p:sldId id="340" r:id="rId10"/>
    <p:sldId id="307" r:id="rId11"/>
    <p:sldId id="308" r:id="rId12"/>
    <p:sldId id="289" r:id="rId13"/>
    <p:sldId id="341" r:id="rId14"/>
    <p:sldId id="313" r:id="rId15"/>
    <p:sldId id="310" r:id="rId16"/>
    <p:sldId id="311" r:id="rId17"/>
    <p:sldId id="290" r:id="rId18"/>
    <p:sldId id="342" r:id="rId19"/>
  </p:sldIdLst>
  <p:sldSz cx="12192000" cy="6858000"/>
  <p:notesSz cx="7104063" cy="10234613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华文楷体" panose="02010600040101010101" pitchFamily="2" charset="-122"/>
      <p:regular r:id="rId26"/>
    </p:embeddedFont>
    <p:embeddedFont>
      <p:font typeface="楷体" panose="02010609060101010101" pitchFamily="49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7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9B0"/>
    <a:srgbClr val="DCC7E0"/>
    <a:srgbClr val="E04236"/>
    <a:srgbClr val="74C153"/>
    <a:srgbClr val="C5DE90"/>
    <a:srgbClr val="9F5F86"/>
    <a:srgbClr val="BA8CA8"/>
    <a:srgbClr val="AEC80C"/>
    <a:srgbClr val="CCD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36" y="-432"/>
      </p:cViewPr>
      <p:guideLst>
        <p:guide orient="horz" pos="212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188307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</a:rPr>
              <a:t>认</a:t>
            </a:r>
            <a:r>
              <a:rPr lang="zh-CN" altLang="en-US" sz="6000" b="1" dirty="0" smtClean="0">
                <a:solidFill>
                  <a:srgbClr val="FF0000"/>
                </a:solidFill>
              </a:rPr>
              <a:t>识千</a:t>
            </a:r>
            <a:r>
              <a:rPr lang="zh-CN" altLang="en-US" sz="6000" b="1" dirty="0">
                <a:solidFill>
                  <a:srgbClr val="FF0000"/>
                </a:solidFill>
              </a:rPr>
              <a:t>以内</a:t>
            </a:r>
            <a:r>
              <a:rPr lang="zh-CN" altLang="en-US" sz="6000" b="1" dirty="0" smtClean="0">
                <a:solidFill>
                  <a:srgbClr val="FF0000"/>
                </a:solidFill>
              </a:rPr>
              <a:t>的数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99812" y="5012096"/>
            <a:ext cx="2592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</a:rPr>
              <a:t>苏教版  数学  二年级  下册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357154" y="3076788"/>
            <a:ext cx="5477692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3"/>
          <p:cNvSpPr txBox="1"/>
          <p:nvPr/>
        </p:nvSpPr>
        <p:spPr>
          <a:xfrm>
            <a:off x="0" y="344983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dirty="0">
                <a:solidFill>
                  <a:srgbClr val="FF0000"/>
                </a:solidFill>
              </a:rPr>
              <a:t>第</a:t>
            </a:r>
            <a:r>
              <a:rPr lang="en-US" altLang="zh-CN" sz="3200" dirty="0">
                <a:solidFill>
                  <a:srgbClr val="FF0000"/>
                </a:solidFill>
              </a:rPr>
              <a:t>1</a:t>
            </a:r>
            <a:r>
              <a:rPr lang="zh-CN" altLang="en-US" sz="3200" dirty="0">
                <a:solidFill>
                  <a:srgbClr val="FF0000"/>
                </a:solidFill>
              </a:rPr>
              <a:t>课时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5868645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sz="2400" b="1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15434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 认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识万以内的数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2080976" y="1604797"/>
            <a:ext cx="480053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九百九十九添上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是一千。</a:t>
            </a:r>
          </a:p>
        </p:txBody>
      </p:sp>
      <p:pic>
        <p:nvPicPr>
          <p:cNvPr id="3" name="图片 2" descr="29－三位计数器-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1083" y="2372883"/>
            <a:ext cx="1958943" cy="307047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751109" y="2691659"/>
            <a:ext cx="550265" cy="2175607"/>
            <a:chOff x="2800263" y="1516087"/>
            <a:chExt cx="412699" cy="1631705"/>
          </a:xfrm>
        </p:grpSpPr>
        <p:pic>
          <p:nvPicPr>
            <p:cNvPr id="5" name="图片 4" descr="29－红珠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00263" y="2916681"/>
              <a:ext cx="412699" cy="231111"/>
            </a:xfrm>
            <a:prstGeom prst="rect">
              <a:avLst/>
            </a:prstGeom>
          </p:spPr>
        </p:pic>
        <p:pic>
          <p:nvPicPr>
            <p:cNvPr id="6" name="图片 5" descr="29－红珠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00263" y="2743292"/>
              <a:ext cx="412699" cy="231111"/>
            </a:xfrm>
            <a:prstGeom prst="rect">
              <a:avLst/>
            </a:prstGeom>
          </p:spPr>
        </p:pic>
        <p:pic>
          <p:nvPicPr>
            <p:cNvPr id="7" name="图片 6" descr="29－红珠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00263" y="2571055"/>
              <a:ext cx="412699" cy="231111"/>
            </a:xfrm>
            <a:prstGeom prst="rect">
              <a:avLst/>
            </a:prstGeom>
          </p:spPr>
        </p:pic>
        <p:pic>
          <p:nvPicPr>
            <p:cNvPr id="8" name="图片 7" descr="29－红珠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00263" y="2398576"/>
              <a:ext cx="412699" cy="231111"/>
            </a:xfrm>
            <a:prstGeom prst="rect">
              <a:avLst/>
            </a:prstGeom>
          </p:spPr>
        </p:pic>
        <p:pic>
          <p:nvPicPr>
            <p:cNvPr id="9" name="图片 8" descr="29－红珠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00263" y="2223761"/>
              <a:ext cx="412699" cy="231111"/>
            </a:xfrm>
            <a:prstGeom prst="rect">
              <a:avLst/>
            </a:prstGeom>
          </p:spPr>
        </p:pic>
        <p:pic>
          <p:nvPicPr>
            <p:cNvPr id="10" name="图片 9" descr="29－红珠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00263" y="2042659"/>
              <a:ext cx="412699" cy="231111"/>
            </a:xfrm>
            <a:prstGeom prst="rect">
              <a:avLst/>
            </a:prstGeom>
          </p:spPr>
        </p:pic>
        <p:pic>
          <p:nvPicPr>
            <p:cNvPr id="11" name="图片 10" descr="29－红珠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00263" y="1869270"/>
              <a:ext cx="412699" cy="231111"/>
            </a:xfrm>
            <a:prstGeom prst="rect">
              <a:avLst/>
            </a:prstGeom>
          </p:spPr>
        </p:pic>
        <p:pic>
          <p:nvPicPr>
            <p:cNvPr id="12" name="图片 11" descr="29－红珠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00263" y="1697033"/>
              <a:ext cx="412699" cy="231111"/>
            </a:xfrm>
            <a:prstGeom prst="rect">
              <a:avLst/>
            </a:prstGeom>
          </p:spPr>
        </p:pic>
        <p:pic>
          <p:nvPicPr>
            <p:cNvPr id="13" name="图片 12" descr="29－红珠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00263" y="1516087"/>
              <a:ext cx="412699" cy="231111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4373943" y="2711666"/>
            <a:ext cx="528255" cy="2166605"/>
            <a:chOff x="3267389" y="1531092"/>
            <a:chExt cx="396191" cy="1624954"/>
          </a:xfrm>
        </p:grpSpPr>
        <p:pic>
          <p:nvPicPr>
            <p:cNvPr id="15" name="图片 14" descr="29-蓝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67389" y="2933189"/>
              <a:ext cx="396191" cy="222857"/>
            </a:xfrm>
            <a:prstGeom prst="rect">
              <a:avLst/>
            </a:prstGeom>
          </p:spPr>
        </p:pic>
        <p:pic>
          <p:nvPicPr>
            <p:cNvPr id="16" name="图片 15" descr="29-蓝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67389" y="2759500"/>
              <a:ext cx="396191" cy="222857"/>
            </a:xfrm>
            <a:prstGeom prst="rect">
              <a:avLst/>
            </a:prstGeom>
          </p:spPr>
        </p:pic>
        <p:pic>
          <p:nvPicPr>
            <p:cNvPr id="17" name="图片 16" descr="29-蓝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67389" y="2577344"/>
              <a:ext cx="396191" cy="222857"/>
            </a:xfrm>
            <a:prstGeom prst="rect">
              <a:avLst/>
            </a:prstGeom>
          </p:spPr>
        </p:pic>
        <p:pic>
          <p:nvPicPr>
            <p:cNvPr id="18" name="图片 17" descr="29-蓝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67389" y="2407927"/>
              <a:ext cx="396191" cy="222857"/>
            </a:xfrm>
            <a:prstGeom prst="rect">
              <a:avLst/>
            </a:prstGeom>
          </p:spPr>
        </p:pic>
        <p:pic>
          <p:nvPicPr>
            <p:cNvPr id="19" name="图片 18" descr="29-蓝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67389" y="2234238"/>
              <a:ext cx="396191" cy="222857"/>
            </a:xfrm>
            <a:prstGeom prst="rect">
              <a:avLst/>
            </a:prstGeom>
          </p:spPr>
        </p:pic>
        <p:pic>
          <p:nvPicPr>
            <p:cNvPr id="20" name="图片 19" descr="29-蓝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67389" y="2056354"/>
              <a:ext cx="396191" cy="222857"/>
            </a:xfrm>
            <a:prstGeom prst="rect">
              <a:avLst/>
            </a:prstGeom>
          </p:spPr>
        </p:pic>
        <p:pic>
          <p:nvPicPr>
            <p:cNvPr id="21" name="图片 20" descr="29-蓝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67389" y="1882665"/>
              <a:ext cx="396191" cy="222857"/>
            </a:xfrm>
            <a:prstGeom prst="rect">
              <a:avLst/>
            </a:prstGeom>
          </p:spPr>
        </p:pic>
        <p:pic>
          <p:nvPicPr>
            <p:cNvPr id="22" name="图片 21" descr="29-蓝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67389" y="1709053"/>
              <a:ext cx="396191" cy="222857"/>
            </a:xfrm>
            <a:prstGeom prst="rect">
              <a:avLst/>
            </a:prstGeom>
          </p:spPr>
        </p:pic>
        <p:pic>
          <p:nvPicPr>
            <p:cNvPr id="23" name="图片 22" descr="29-蓝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67389" y="1531092"/>
              <a:ext cx="396191" cy="222857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3137094" y="2694783"/>
            <a:ext cx="528255" cy="2162084"/>
            <a:chOff x="2339752" y="1518430"/>
            <a:chExt cx="396191" cy="1621563"/>
          </a:xfrm>
        </p:grpSpPr>
        <p:pic>
          <p:nvPicPr>
            <p:cNvPr id="25" name="图片 24" descr="29-绿珠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39752" y="2925390"/>
              <a:ext cx="396191" cy="214603"/>
            </a:xfrm>
            <a:prstGeom prst="rect">
              <a:avLst/>
            </a:prstGeom>
          </p:spPr>
        </p:pic>
        <p:pic>
          <p:nvPicPr>
            <p:cNvPr id="26" name="图片 25" descr="29-绿珠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39752" y="2752001"/>
              <a:ext cx="396191" cy="214603"/>
            </a:xfrm>
            <a:prstGeom prst="rect">
              <a:avLst/>
            </a:prstGeom>
          </p:spPr>
        </p:pic>
        <p:pic>
          <p:nvPicPr>
            <p:cNvPr id="27" name="图片 26" descr="29-绿珠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39752" y="2579522"/>
              <a:ext cx="396191" cy="214603"/>
            </a:xfrm>
            <a:prstGeom prst="rect">
              <a:avLst/>
            </a:prstGeom>
          </p:spPr>
        </p:pic>
        <p:pic>
          <p:nvPicPr>
            <p:cNvPr id="28" name="图片 27" descr="29-绿珠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39752" y="2402091"/>
              <a:ext cx="396191" cy="214603"/>
            </a:xfrm>
            <a:prstGeom prst="rect">
              <a:avLst/>
            </a:prstGeom>
          </p:spPr>
        </p:pic>
        <p:pic>
          <p:nvPicPr>
            <p:cNvPr id="29" name="图片 28" descr="29-绿珠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39752" y="2225771"/>
              <a:ext cx="396191" cy="214603"/>
            </a:xfrm>
            <a:prstGeom prst="rect">
              <a:avLst/>
            </a:prstGeom>
          </p:spPr>
        </p:pic>
        <p:pic>
          <p:nvPicPr>
            <p:cNvPr id="30" name="图片 29" descr="29-绿珠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39752" y="2052382"/>
              <a:ext cx="396191" cy="214603"/>
            </a:xfrm>
            <a:prstGeom prst="rect">
              <a:avLst/>
            </a:prstGeom>
          </p:spPr>
        </p:pic>
        <p:pic>
          <p:nvPicPr>
            <p:cNvPr id="31" name="图片 30" descr="29-绿珠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39752" y="1879903"/>
              <a:ext cx="396191" cy="214603"/>
            </a:xfrm>
            <a:prstGeom prst="rect">
              <a:avLst/>
            </a:prstGeom>
          </p:spPr>
        </p:pic>
        <p:pic>
          <p:nvPicPr>
            <p:cNvPr id="32" name="图片 31" descr="29-绿珠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39752" y="1702472"/>
              <a:ext cx="396191" cy="214603"/>
            </a:xfrm>
            <a:prstGeom prst="rect">
              <a:avLst/>
            </a:prstGeom>
          </p:spPr>
        </p:pic>
        <p:pic>
          <p:nvPicPr>
            <p:cNvPr id="33" name="图片 32" descr="29-绿珠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39752" y="1518430"/>
              <a:ext cx="396191" cy="214603"/>
            </a:xfrm>
            <a:prstGeom prst="rect">
              <a:avLst/>
            </a:prstGeom>
          </p:spPr>
        </p:pic>
      </p:grpSp>
      <p:pic>
        <p:nvPicPr>
          <p:cNvPr id="34" name="图片 33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4012" y="2455739"/>
            <a:ext cx="550265" cy="308148"/>
          </a:xfrm>
          <a:prstGeom prst="rect">
            <a:avLst/>
          </a:prstGeom>
        </p:spPr>
      </p:pic>
      <p:pic>
        <p:nvPicPr>
          <p:cNvPr id="35" name="图片 34" descr="29-蓝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9422" y="2475746"/>
            <a:ext cx="528255" cy="297143"/>
          </a:xfrm>
          <a:prstGeom prst="rect">
            <a:avLst/>
          </a:prstGeom>
        </p:spPr>
      </p:pic>
      <p:pic>
        <p:nvPicPr>
          <p:cNvPr id="36" name="图片 35" descr="29-绿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9997" y="2458864"/>
            <a:ext cx="528255" cy="286137"/>
          </a:xfrm>
          <a:prstGeom prst="rect">
            <a:avLst/>
          </a:prstGeom>
        </p:spPr>
      </p:pic>
      <p:sp>
        <p:nvSpPr>
          <p:cNvPr id="37" name="右箭头 72"/>
          <p:cNvSpPr/>
          <p:nvPr/>
        </p:nvSpPr>
        <p:spPr>
          <a:xfrm>
            <a:off x="5825392" y="3779072"/>
            <a:ext cx="816000" cy="192021"/>
          </a:xfrm>
          <a:prstGeom prst="rightArrow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169542" y="2467029"/>
            <a:ext cx="2496277" cy="3080772"/>
            <a:chOff x="5220072" y="1347614"/>
            <a:chExt cx="1872208" cy="2310579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95430" y="261351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0" name="直接连接符 39"/>
            <p:cNvCxnSpPr/>
            <p:nvPr/>
          </p:nvCxnSpPr>
          <p:spPr>
            <a:xfrm flipV="1">
              <a:off x="5537777" y="1347614"/>
              <a:ext cx="0" cy="18360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图片 40" descr="29-四位计数器.pn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20072" y="1584767"/>
              <a:ext cx="1872208" cy="2073426"/>
            </a:xfrm>
            <a:prstGeom prst="rect">
              <a:avLst/>
            </a:prstGeom>
          </p:spPr>
        </p:pic>
        <p:cxnSp>
          <p:nvCxnSpPr>
            <p:cNvPr id="42" name="直接连接符 41"/>
            <p:cNvCxnSpPr/>
            <p:nvPr/>
          </p:nvCxnSpPr>
          <p:spPr>
            <a:xfrm flipV="1">
              <a:off x="5957086" y="1347614"/>
              <a:ext cx="0" cy="18360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6372200" y="1347614"/>
              <a:ext cx="0" cy="18360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6783042" y="1347614"/>
              <a:ext cx="0" cy="18360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文本框 10245"/>
          <p:cNvSpPr txBox="1">
            <a:spLocks noChangeArrowheads="1"/>
          </p:cNvSpPr>
          <p:nvPr/>
        </p:nvSpPr>
        <p:spPr bwMode="auto">
          <a:xfrm>
            <a:off x="6389907" y="5726020"/>
            <a:ext cx="480053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从右边起，第四位是千位。</a:t>
            </a:r>
          </a:p>
        </p:txBody>
      </p:sp>
      <p:pic>
        <p:nvPicPr>
          <p:cNvPr id="49" name="图片 48" descr="29-蓝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3943" y="2372883"/>
            <a:ext cx="528255" cy="297143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>
            <a:off x="4741418" y="836712"/>
            <a:ext cx="5472608" cy="768085"/>
            <a:chOff x="4741418" y="836712"/>
            <a:chExt cx="5472608" cy="768085"/>
          </a:xfrm>
        </p:grpSpPr>
        <p:sp>
          <p:nvSpPr>
            <p:cNvPr id="45" name="云形标注 147"/>
            <p:cNvSpPr/>
            <p:nvPr/>
          </p:nvSpPr>
          <p:spPr>
            <a:xfrm>
              <a:off x="4741418" y="836712"/>
              <a:ext cx="5472608" cy="768085"/>
            </a:xfrm>
            <a:prstGeom prst="cloudCallout">
              <a:avLst>
                <a:gd name="adj1" fmla="val 46810"/>
                <a:gd name="adj2" fmla="val 8923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6" name="文本框 10245"/>
            <p:cNvSpPr txBox="1">
              <a:spLocks noChangeArrowheads="1"/>
            </p:cNvSpPr>
            <p:nvPr/>
          </p:nvSpPr>
          <p:spPr bwMode="auto">
            <a:xfrm>
              <a:off x="5221471" y="941253"/>
              <a:ext cx="4992555" cy="5436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九百九十九添上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1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是多少呢？</a:t>
              </a:r>
              <a:endParaRPr lang="zh-CN" altLang="en-US" sz="2800" dirty="0"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 animBg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8－长方体1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21915" y="2386476"/>
            <a:ext cx="1635556" cy="1605080"/>
          </a:xfrm>
          <a:prstGeom prst="rect">
            <a:avLst/>
          </a:prstGeom>
        </p:spPr>
      </p:pic>
      <p:pic>
        <p:nvPicPr>
          <p:cNvPr id="7" name="图片 6" descr="28－长方体1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41183" y="2589786"/>
            <a:ext cx="1635556" cy="1605080"/>
          </a:xfrm>
          <a:prstGeom prst="rect">
            <a:avLst/>
          </a:prstGeom>
        </p:spPr>
      </p:pic>
      <p:pic>
        <p:nvPicPr>
          <p:cNvPr id="8" name="图片 7" descr="28－长方体1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37651" y="2793097"/>
            <a:ext cx="1635556" cy="1605080"/>
          </a:xfrm>
          <a:prstGeom prst="rect">
            <a:avLst/>
          </a:prstGeom>
        </p:spPr>
      </p:pic>
      <p:pic>
        <p:nvPicPr>
          <p:cNvPr id="9" name="图片 8" descr="28－长方体1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45630" y="2996408"/>
            <a:ext cx="1635556" cy="1605080"/>
          </a:xfrm>
          <a:prstGeom prst="rect">
            <a:avLst/>
          </a:prstGeom>
        </p:spPr>
      </p:pic>
      <p:pic>
        <p:nvPicPr>
          <p:cNvPr id="10" name="图片 9" descr="28－长方体1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3609" y="3199718"/>
            <a:ext cx="1635556" cy="1605080"/>
          </a:xfrm>
          <a:prstGeom prst="rect">
            <a:avLst/>
          </a:prstGeom>
        </p:spPr>
      </p:pic>
      <p:pic>
        <p:nvPicPr>
          <p:cNvPr id="11" name="图片 10" descr="28－长方体1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22182" y="2386476"/>
            <a:ext cx="1635556" cy="1605080"/>
          </a:xfrm>
          <a:prstGeom prst="rect">
            <a:avLst/>
          </a:prstGeom>
        </p:spPr>
      </p:pic>
      <p:pic>
        <p:nvPicPr>
          <p:cNvPr id="12" name="图片 11" descr="28－长方体1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41450" y="2589786"/>
            <a:ext cx="1635556" cy="1605080"/>
          </a:xfrm>
          <a:prstGeom prst="rect">
            <a:avLst/>
          </a:prstGeom>
        </p:spPr>
      </p:pic>
      <p:pic>
        <p:nvPicPr>
          <p:cNvPr id="13" name="图片 12" descr="28－长方体1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37918" y="2793097"/>
            <a:ext cx="1635556" cy="1605080"/>
          </a:xfrm>
          <a:prstGeom prst="rect">
            <a:avLst/>
          </a:prstGeom>
        </p:spPr>
      </p:pic>
      <p:pic>
        <p:nvPicPr>
          <p:cNvPr id="14" name="图片 13" descr="28－长方体1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45897" y="2996408"/>
            <a:ext cx="1635556" cy="1605080"/>
          </a:xfrm>
          <a:prstGeom prst="rect">
            <a:avLst/>
          </a:prstGeom>
        </p:spPr>
      </p:pic>
      <p:pic>
        <p:nvPicPr>
          <p:cNvPr id="15" name="图片 14" descr="28－长方体1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53875" y="3199718"/>
            <a:ext cx="1635556" cy="1605080"/>
          </a:xfrm>
          <a:prstGeom prst="rect">
            <a:avLst/>
          </a:prstGeom>
        </p:spPr>
      </p:pic>
      <p:pic>
        <p:nvPicPr>
          <p:cNvPr id="16" name="图片 15" descr="29－正方体100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89920" y="2578498"/>
            <a:ext cx="2126561" cy="2079153"/>
          </a:xfrm>
          <a:prstGeom prst="rect">
            <a:avLst/>
          </a:prstGeom>
        </p:spPr>
      </p:pic>
      <p:sp>
        <p:nvSpPr>
          <p:cNvPr id="17" name="右箭头 23"/>
          <p:cNvSpPr/>
          <p:nvPr/>
        </p:nvSpPr>
        <p:spPr>
          <a:xfrm>
            <a:off x="7137791" y="3634615"/>
            <a:ext cx="816000" cy="192021"/>
          </a:xfrm>
          <a:prstGeom prst="rightArrow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4223797" y="5461382"/>
            <a:ext cx="3408000" cy="5988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4665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10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个一百是一千。</a:t>
            </a:r>
          </a:p>
        </p:txBody>
      </p:sp>
      <p:sp>
        <p:nvSpPr>
          <p:cNvPr id="21" name="圆角矩形 11"/>
          <p:cNvSpPr/>
          <p:nvPr/>
        </p:nvSpPr>
        <p:spPr>
          <a:xfrm>
            <a:off x="2151380" y="914400"/>
            <a:ext cx="7079615" cy="78549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你会一百一百地数，从一百数到一千吗？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770152" y="746177"/>
            <a:ext cx="672074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在计数器上一边拨珠一边数。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272243" y="2039693"/>
            <a:ext cx="10561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2255573" y="2051305"/>
            <a:ext cx="72008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一十一十地数，从八百六十数到一千。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655840" y="2756925"/>
            <a:ext cx="2971429" cy="3225398"/>
            <a:chOff x="6156176" y="1779662"/>
            <a:chExt cx="2228572" cy="2419048"/>
          </a:xfrm>
        </p:grpSpPr>
        <p:pic>
          <p:nvPicPr>
            <p:cNvPr id="9" name="图片 8" descr="4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56176" y="1779662"/>
              <a:ext cx="2228572" cy="2419048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6291725" y="3723878"/>
              <a:ext cx="1944216" cy="468000"/>
            </a:xfrm>
            <a:prstGeom prst="rect">
              <a:avLst/>
            </a:prstGeom>
            <a:noFill/>
            <a:ln w="12700">
              <a:solidFill>
                <a:srgbClr val="5F38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" name="文本框 10245"/>
            <p:cNvSpPr txBox="1">
              <a:spLocks noChangeArrowheads="1"/>
            </p:cNvSpPr>
            <p:nvPr/>
          </p:nvSpPr>
          <p:spPr bwMode="auto">
            <a:xfrm>
              <a:off x="6266247" y="3723878"/>
              <a:ext cx="2016224" cy="4385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spc="53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千 百 十 个</a:t>
              </a:r>
            </a:p>
          </p:txBody>
        </p:sp>
      </p:grpSp>
      <p:pic>
        <p:nvPicPr>
          <p:cNvPr id="13" name="图片 12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6706" y="5064874"/>
            <a:ext cx="550265" cy="308148"/>
          </a:xfrm>
          <a:prstGeom prst="rect">
            <a:avLst/>
          </a:prstGeom>
        </p:spPr>
      </p:pic>
      <p:pic>
        <p:nvPicPr>
          <p:cNvPr id="14" name="图片 13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6706" y="4833689"/>
            <a:ext cx="550265" cy="308148"/>
          </a:xfrm>
          <a:prstGeom prst="rect">
            <a:avLst/>
          </a:prstGeom>
        </p:spPr>
      </p:pic>
      <p:pic>
        <p:nvPicPr>
          <p:cNvPr id="15" name="图片 14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6706" y="4604039"/>
            <a:ext cx="550265" cy="308148"/>
          </a:xfrm>
          <a:prstGeom prst="rect">
            <a:avLst/>
          </a:prstGeom>
        </p:spPr>
      </p:pic>
      <p:pic>
        <p:nvPicPr>
          <p:cNvPr id="16" name="图片 15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6706" y="4374067"/>
            <a:ext cx="550265" cy="308148"/>
          </a:xfrm>
          <a:prstGeom prst="rect">
            <a:avLst/>
          </a:prstGeom>
        </p:spPr>
      </p:pic>
      <p:pic>
        <p:nvPicPr>
          <p:cNvPr id="17" name="图片 16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6706" y="4140981"/>
            <a:ext cx="550265" cy="308148"/>
          </a:xfrm>
          <a:prstGeom prst="rect">
            <a:avLst/>
          </a:prstGeom>
        </p:spPr>
      </p:pic>
      <p:pic>
        <p:nvPicPr>
          <p:cNvPr id="18" name="图片 17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6706" y="3899511"/>
            <a:ext cx="550265" cy="308148"/>
          </a:xfrm>
          <a:prstGeom prst="rect">
            <a:avLst/>
          </a:prstGeom>
        </p:spPr>
      </p:pic>
      <p:pic>
        <p:nvPicPr>
          <p:cNvPr id="19" name="图片 18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6706" y="3668326"/>
            <a:ext cx="550265" cy="308148"/>
          </a:xfrm>
          <a:prstGeom prst="rect">
            <a:avLst/>
          </a:prstGeom>
        </p:spPr>
      </p:pic>
      <p:pic>
        <p:nvPicPr>
          <p:cNvPr id="20" name="图片 19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6706" y="3438677"/>
            <a:ext cx="550265" cy="308148"/>
          </a:xfrm>
          <a:prstGeom prst="rect">
            <a:avLst/>
          </a:prstGeom>
        </p:spPr>
      </p:pic>
      <p:pic>
        <p:nvPicPr>
          <p:cNvPr id="21" name="图片 20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6706" y="3197415"/>
            <a:ext cx="550265" cy="308148"/>
          </a:xfrm>
          <a:prstGeom prst="rect">
            <a:avLst/>
          </a:prstGeom>
        </p:spPr>
      </p:pic>
      <p:pic>
        <p:nvPicPr>
          <p:cNvPr id="22" name="图片 21" descr="29-绿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6707" y="5076486"/>
            <a:ext cx="528255" cy="286137"/>
          </a:xfrm>
          <a:prstGeom prst="rect">
            <a:avLst/>
          </a:prstGeom>
        </p:spPr>
      </p:pic>
      <p:pic>
        <p:nvPicPr>
          <p:cNvPr id="23" name="图片 22" descr="29-绿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6707" y="4845301"/>
            <a:ext cx="528255" cy="286137"/>
          </a:xfrm>
          <a:prstGeom prst="rect">
            <a:avLst/>
          </a:prstGeom>
        </p:spPr>
      </p:pic>
      <p:pic>
        <p:nvPicPr>
          <p:cNvPr id="24" name="图片 23" descr="29-绿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6707" y="4615329"/>
            <a:ext cx="528255" cy="286137"/>
          </a:xfrm>
          <a:prstGeom prst="rect">
            <a:avLst/>
          </a:prstGeom>
        </p:spPr>
      </p:pic>
      <p:pic>
        <p:nvPicPr>
          <p:cNvPr id="25" name="图片 24" descr="29-绿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6707" y="4378754"/>
            <a:ext cx="528255" cy="286137"/>
          </a:xfrm>
          <a:prstGeom prst="rect">
            <a:avLst/>
          </a:prstGeom>
        </p:spPr>
      </p:pic>
      <p:pic>
        <p:nvPicPr>
          <p:cNvPr id="26" name="图片 25" descr="29-绿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6707" y="4143661"/>
            <a:ext cx="528255" cy="286137"/>
          </a:xfrm>
          <a:prstGeom prst="rect">
            <a:avLst/>
          </a:prstGeom>
        </p:spPr>
      </p:pic>
      <p:pic>
        <p:nvPicPr>
          <p:cNvPr id="27" name="图片 26" descr="29-绿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6707" y="3912476"/>
            <a:ext cx="528255" cy="286137"/>
          </a:xfrm>
          <a:prstGeom prst="rect">
            <a:avLst/>
          </a:prstGeom>
        </p:spPr>
      </p:pic>
      <p:pic>
        <p:nvPicPr>
          <p:cNvPr id="28" name="图片 27" descr="29-绿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6707" y="3682504"/>
            <a:ext cx="528255" cy="286137"/>
          </a:xfrm>
          <a:prstGeom prst="rect">
            <a:avLst/>
          </a:prstGeom>
        </p:spPr>
      </p:pic>
      <p:pic>
        <p:nvPicPr>
          <p:cNvPr id="29" name="图片 28" descr="29-绿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6707" y="3445929"/>
            <a:ext cx="528255" cy="286137"/>
          </a:xfrm>
          <a:prstGeom prst="rect">
            <a:avLst/>
          </a:prstGeom>
        </p:spPr>
      </p:pic>
      <p:pic>
        <p:nvPicPr>
          <p:cNvPr id="30" name="图片 29" descr="29-绿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6707" y="3211829"/>
            <a:ext cx="528255" cy="286137"/>
          </a:xfrm>
          <a:prstGeom prst="rect">
            <a:avLst/>
          </a:prstGeom>
        </p:spPr>
      </p:pic>
      <p:pic>
        <p:nvPicPr>
          <p:cNvPr id="31" name="图片 30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6706" y="2965933"/>
            <a:ext cx="550265" cy="308148"/>
          </a:xfrm>
          <a:prstGeom prst="rect">
            <a:avLst/>
          </a:prstGeom>
        </p:spPr>
      </p:pic>
      <p:pic>
        <p:nvPicPr>
          <p:cNvPr id="32" name="图片 31" descr="29-绿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6707" y="2980346"/>
            <a:ext cx="528255" cy="286137"/>
          </a:xfrm>
          <a:prstGeom prst="rect">
            <a:avLst/>
          </a:prstGeom>
        </p:spPr>
      </p:pic>
      <p:pic>
        <p:nvPicPr>
          <p:cNvPr id="33" name="图片 32" descr="29-黄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8715" y="5066775"/>
            <a:ext cx="573156" cy="29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000"/>
                            </p:stCondLst>
                            <p:childTnLst>
                              <p:par>
                                <p:cTn id="2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000"/>
                            </p:stCondLst>
                            <p:childTnLst>
                              <p:par>
                                <p:cTn id="2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"/>
                            </p:stCondLst>
                            <p:childTnLst>
                              <p:par>
                                <p:cTn id="3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000"/>
                            </p:stCondLst>
                            <p:childTnLst>
                              <p:par>
                                <p:cTn id="34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000"/>
                            </p:stCondLst>
                            <p:childTnLst>
                              <p:par>
                                <p:cTn id="3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3000"/>
                            </p:stCondLst>
                            <p:childTnLst>
                              <p:par>
                                <p:cTn id="38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1272243" y="2039693"/>
            <a:ext cx="10561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2255573" y="2051305"/>
            <a:ext cx="80648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一个一个地数，从七百八十六数到八百零五。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grpSp>
        <p:nvGrpSpPr>
          <p:cNvPr id="5" name="组合 27"/>
          <p:cNvGrpSpPr/>
          <p:nvPr/>
        </p:nvGrpSpPr>
        <p:grpSpPr>
          <a:xfrm>
            <a:off x="4655840" y="2756925"/>
            <a:ext cx="2971429" cy="3225398"/>
            <a:chOff x="6156176" y="1779662"/>
            <a:chExt cx="2228572" cy="2419048"/>
          </a:xfrm>
        </p:grpSpPr>
        <p:pic>
          <p:nvPicPr>
            <p:cNvPr id="6" name="图片 5" descr="4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56176" y="1779662"/>
              <a:ext cx="2228572" cy="241904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6291725" y="3723878"/>
              <a:ext cx="1944216" cy="468000"/>
            </a:xfrm>
            <a:prstGeom prst="rect">
              <a:avLst/>
            </a:prstGeom>
            <a:noFill/>
            <a:ln w="12700">
              <a:solidFill>
                <a:srgbClr val="5F38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" name="文本框 10245"/>
            <p:cNvSpPr txBox="1">
              <a:spLocks noChangeArrowheads="1"/>
            </p:cNvSpPr>
            <p:nvPr/>
          </p:nvSpPr>
          <p:spPr bwMode="auto">
            <a:xfrm>
              <a:off x="6266247" y="3723878"/>
              <a:ext cx="2016224" cy="4385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spc="53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千 百 十 个</a:t>
              </a:r>
            </a:p>
          </p:txBody>
        </p:sp>
      </p:grpSp>
      <p:pic>
        <p:nvPicPr>
          <p:cNvPr id="9" name="图片 8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6706" y="5075879"/>
            <a:ext cx="550265" cy="308148"/>
          </a:xfrm>
          <a:prstGeom prst="rect">
            <a:avLst/>
          </a:prstGeom>
        </p:spPr>
      </p:pic>
      <p:pic>
        <p:nvPicPr>
          <p:cNvPr id="10" name="图片 9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6706" y="4855583"/>
            <a:ext cx="550265" cy="308148"/>
          </a:xfrm>
          <a:prstGeom prst="rect">
            <a:avLst/>
          </a:prstGeom>
        </p:spPr>
      </p:pic>
      <p:pic>
        <p:nvPicPr>
          <p:cNvPr id="11" name="图片 10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6706" y="4623998"/>
            <a:ext cx="550265" cy="308148"/>
          </a:xfrm>
          <a:prstGeom prst="rect">
            <a:avLst/>
          </a:prstGeom>
        </p:spPr>
      </p:pic>
      <p:pic>
        <p:nvPicPr>
          <p:cNvPr id="12" name="图片 11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6706" y="4398109"/>
            <a:ext cx="550265" cy="308148"/>
          </a:xfrm>
          <a:prstGeom prst="rect">
            <a:avLst/>
          </a:prstGeom>
        </p:spPr>
      </p:pic>
      <p:pic>
        <p:nvPicPr>
          <p:cNvPr id="13" name="图片 12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6706" y="4163559"/>
            <a:ext cx="550265" cy="308148"/>
          </a:xfrm>
          <a:prstGeom prst="rect">
            <a:avLst/>
          </a:prstGeom>
        </p:spPr>
      </p:pic>
      <p:pic>
        <p:nvPicPr>
          <p:cNvPr id="14" name="图片 13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6706" y="3933379"/>
            <a:ext cx="550265" cy="308148"/>
          </a:xfrm>
          <a:prstGeom prst="rect">
            <a:avLst/>
          </a:prstGeom>
        </p:spPr>
      </p:pic>
      <p:pic>
        <p:nvPicPr>
          <p:cNvPr id="15" name="图片 14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6706" y="3702194"/>
            <a:ext cx="550265" cy="308148"/>
          </a:xfrm>
          <a:prstGeom prst="rect">
            <a:avLst/>
          </a:prstGeom>
        </p:spPr>
      </p:pic>
      <p:pic>
        <p:nvPicPr>
          <p:cNvPr id="16" name="图片 15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6706" y="3472545"/>
            <a:ext cx="550265" cy="308148"/>
          </a:xfrm>
          <a:prstGeom prst="rect">
            <a:avLst/>
          </a:prstGeom>
        </p:spPr>
      </p:pic>
      <p:pic>
        <p:nvPicPr>
          <p:cNvPr id="17" name="图片 16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6706" y="3242573"/>
            <a:ext cx="550265" cy="308148"/>
          </a:xfrm>
          <a:prstGeom prst="rect">
            <a:avLst/>
          </a:prstGeom>
        </p:spPr>
      </p:pic>
      <p:pic>
        <p:nvPicPr>
          <p:cNvPr id="18" name="图片 17" descr="29-蓝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8714" y="5086885"/>
            <a:ext cx="528255" cy="297143"/>
          </a:xfrm>
          <a:prstGeom prst="rect">
            <a:avLst/>
          </a:prstGeom>
        </p:spPr>
      </p:pic>
      <p:pic>
        <p:nvPicPr>
          <p:cNvPr id="19" name="图片 18" descr="29-蓝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8714" y="4866589"/>
            <a:ext cx="528255" cy="297143"/>
          </a:xfrm>
          <a:prstGeom prst="rect">
            <a:avLst/>
          </a:prstGeom>
        </p:spPr>
      </p:pic>
      <p:pic>
        <p:nvPicPr>
          <p:cNvPr id="20" name="图片 19" descr="29-蓝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8714" y="4635003"/>
            <a:ext cx="528255" cy="297143"/>
          </a:xfrm>
          <a:prstGeom prst="rect">
            <a:avLst/>
          </a:prstGeom>
        </p:spPr>
      </p:pic>
      <p:pic>
        <p:nvPicPr>
          <p:cNvPr id="21" name="图片 20" descr="29-蓝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8714" y="4409114"/>
            <a:ext cx="528255" cy="297143"/>
          </a:xfrm>
          <a:prstGeom prst="rect">
            <a:avLst/>
          </a:prstGeom>
        </p:spPr>
      </p:pic>
      <p:pic>
        <p:nvPicPr>
          <p:cNvPr id="22" name="图片 21" descr="29-蓝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8714" y="4177529"/>
            <a:ext cx="528255" cy="297143"/>
          </a:xfrm>
          <a:prstGeom prst="rect">
            <a:avLst/>
          </a:prstGeom>
        </p:spPr>
      </p:pic>
      <p:pic>
        <p:nvPicPr>
          <p:cNvPr id="23" name="图片 22" descr="29-蓝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8714" y="3951639"/>
            <a:ext cx="528255" cy="297143"/>
          </a:xfrm>
          <a:prstGeom prst="rect">
            <a:avLst/>
          </a:prstGeom>
        </p:spPr>
      </p:pic>
      <p:pic>
        <p:nvPicPr>
          <p:cNvPr id="24" name="图片 23" descr="29-蓝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8714" y="3720054"/>
            <a:ext cx="528255" cy="297143"/>
          </a:xfrm>
          <a:prstGeom prst="rect">
            <a:avLst/>
          </a:prstGeom>
        </p:spPr>
      </p:pic>
      <p:pic>
        <p:nvPicPr>
          <p:cNvPr id="25" name="图片 24" descr="29-蓝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8714" y="3499861"/>
            <a:ext cx="528255" cy="297143"/>
          </a:xfrm>
          <a:prstGeom prst="rect">
            <a:avLst/>
          </a:prstGeom>
        </p:spPr>
      </p:pic>
      <p:pic>
        <p:nvPicPr>
          <p:cNvPr id="26" name="图片 25" descr="29-蓝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8714" y="3273869"/>
            <a:ext cx="528255" cy="297143"/>
          </a:xfrm>
          <a:prstGeom prst="rect">
            <a:avLst/>
          </a:prstGeom>
        </p:spPr>
      </p:pic>
      <p:pic>
        <p:nvPicPr>
          <p:cNvPr id="27" name="图片 26" descr="29-绿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6707" y="5097890"/>
            <a:ext cx="528255" cy="286137"/>
          </a:xfrm>
          <a:prstGeom prst="rect">
            <a:avLst/>
          </a:prstGeom>
        </p:spPr>
      </p:pic>
      <p:pic>
        <p:nvPicPr>
          <p:cNvPr id="28" name="图片 27" descr="29-绿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6707" y="4877594"/>
            <a:ext cx="528255" cy="286137"/>
          </a:xfrm>
          <a:prstGeom prst="rect">
            <a:avLst/>
          </a:prstGeom>
        </p:spPr>
      </p:pic>
      <p:pic>
        <p:nvPicPr>
          <p:cNvPr id="29" name="图片 28" descr="29-绿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6707" y="4646009"/>
            <a:ext cx="528255" cy="286137"/>
          </a:xfrm>
          <a:prstGeom prst="rect">
            <a:avLst/>
          </a:prstGeom>
        </p:spPr>
      </p:pic>
      <p:pic>
        <p:nvPicPr>
          <p:cNvPr id="30" name="图片 29" descr="29-绿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6707" y="4420120"/>
            <a:ext cx="528255" cy="286137"/>
          </a:xfrm>
          <a:prstGeom prst="rect">
            <a:avLst/>
          </a:prstGeom>
        </p:spPr>
      </p:pic>
      <p:pic>
        <p:nvPicPr>
          <p:cNvPr id="31" name="图片 30" descr="29-绿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6707" y="4200108"/>
            <a:ext cx="528255" cy="286137"/>
          </a:xfrm>
          <a:prstGeom prst="rect">
            <a:avLst/>
          </a:prstGeom>
        </p:spPr>
      </p:pic>
      <p:pic>
        <p:nvPicPr>
          <p:cNvPr id="32" name="图片 31" descr="29-绿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6707" y="3968922"/>
            <a:ext cx="528255" cy="286137"/>
          </a:xfrm>
          <a:prstGeom prst="rect">
            <a:avLst/>
          </a:prstGeom>
        </p:spPr>
      </p:pic>
      <p:pic>
        <p:nvPicPr>
          <p:cNvPr id="33" name="图片 32" descr="29-绿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6707" y="3738950"/>
            <a:ext cx="528255" cy="286137"/>
          </a:xfrm>
          <a:prstGeom prst="rect">
            <a:avLst/>
          </a:prstGeom>
        </p:spPr>
      </p:pic>
      <p:pic>
        <p:nvPicPr>
          <p:cNvPr id="34" name="图片 33" descr="29-绿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6707" y="3502376"/>
            <a:ext cx="528255" cy="286137"/>
          </a:xfrm>
          <a:prstGeom prst="rect">
            <a:avLst/>
          </a:prstGeom>
        </p:spPr>
      </p:pic>
      <p:pic>
        <p:nvPicPr>
          <p:cNvPr id="35" name="图片 34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6706" y="3011090"/>
            <a:ext cx="550265" cy="308148"/>
          </a:xfrm>
          <a:prstGeom prst="rect">
            <a:avLst/>
          </a:prstGeom>
        </p:spPr>
      </p:pic>
      <p:pic>
        <p:nvPicPr>
          <p:cNvPr id="36" name="图片 35" descr="29-蓝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8714" y="3042386"/>
            <a:ext cx="528255" cy="297143"/>
          </a:xfrm>
          <a:prstGeom prst="rect">
            <a:avLst/>
          </a:prstGeom>
        </p:spPr>
      </p:pic>
      <p:sp>
        <p:nvSpPr>
          <p:cNvPr id="37" name="文本框 10245"/>
          <p:cNvSpPr txBox="1">
            <a:spLocks noChangeArrowheads="1"/>
          </p:cNvSpPr>
          <p:nvPr/>
        </p:nvSpPr>
        <p:spPr bwMode="auto">
          <a:xfrm>
            <a:off x="770152" y="746177"/>
            <a:ext cx="672074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在计数器上一边拨珠一边数。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00"/>
                            </p:stCondLst>
                            <p:childTnLst>
                              <p:par>
                                <p:cTn id="26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000"/>
                            </p:stCondLst>
                            <p:childTnLst>
                              <p:par>
                                <p:cTn id="3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3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3000"/>
                            </p:stCondLst>
                            <p:childTnLst>
                              <p:par>
                                <p:cTn id="3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3000"/>
                            </p:stCondLst>
                            <p:childTnLst>
                              <p:par>
                                <p:cTn id="39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793089" y="746012"/>
            <a:ext cx="585665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接着下面各数再数出</a:t>
            </a:r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个数。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752942" y="2174280"/>
            <a:ext cx="19202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五百零七</a:t>
            </a: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4596546" y="2174280"/>
            <a:ext cx="24962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二百九十八</a:t>
            </a: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8016214" y="2174280"/>
            <a:ext cx="24962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九百九十五</a:t>
            </a: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1752942" y="2743763"/>
            <a:ext cx="19202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五百零八</a:t>
            </a: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4596546" y="2743763"/>
            <a:ext cx="24962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二百九十九</a:t>
            </a: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8016214" y="2743763"/>
            <a:ext cx="24962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九百九十六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1752942" y="3313245"/>
            <a:ext cx="19202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五百零九</a:t>
            </a: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4596546" y="3313246"/>
            <a:ext cx="24962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三百</a:t>
            </a: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8016214" y="3313245"/>
            <a:ext cx="24962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九百九十七</a:t>
            </a: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1752942" y="3882728"/>
            <a:ext cx="19202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五百一十</a:t>
            </a: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4596546" y="3882729"/>
            <a:ext cx="24962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三百零一</a:t>
            </a: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8016214" y="3882728"/>
            <a:ext cx="24962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九百九十八</a:t>
            </a: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1753235" y="4451985"/>
            <a:ext cx="232664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五百一十一</a:t>
            </a:r>
          </a:p>
        </p:txBody>
      </p: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4596546" y="4452211"/>
            <a:ext cx="24962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三百零二</a:t>
            </a: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8016214" y="4452211"/>
            <a:ext cx="24962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九百九十九</a:t>
            </a: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1752941" y="5021692"/>
            <a:ext cx="23268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+mn-ea"/>
              </a:rPr>
              <a:t>五百一十二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4596546" y="5021693"/>
            <a:ext cx="24962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三百零三</a:t>
            </a:r>
          </a:p>
        </p:txBody>
      </p: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8016214" y="5021693"/>
            <a:ext cx="24962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一千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  <p:pic>
        <p:nvPicPr>
          <p:cNvPr id="6" name="图片 5" descr="30-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456" y="1891811"/>
            <a:ext cx="8978649" cy="1346797"/>
          </a:xfrm>
          <a:prstGeom prst="rect">
            <a:avLst/>
          </a:prstGeom>
        </p:spPr>
      </p:pic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1367413" y="4273525"/>
            <a:ext cx="10081120" cy="639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zh-CN" altLang="en-US" sz="2800" dirty="0">
                <a:latin typeface="+mn-ea"/>
              </a:rPr>
              <a:t>二百五十四是由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（  ）</a:t>
            </a:r>
            <a:r>
              <a:rPr lang="zh-CN" altLang="en-US" sz="2800" dirty="0">
                <a:latin typeface="+mn-ea"/>
              </a:rPr>
              <a:t>个百、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（  ）</a:t>
            </a:r>
            <a:r>
              <a:rPr lang="zh-CN" altLang="en-US" sz="2800" dirty="0">
                <a:latin typeface="+mn-ea"/>
              </a:rPr>
              <a:t>个十和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（  ）</a:t>
            </a:r>
            <a:r>
              <a:rPr lang="zh-CN" altLang="en-US" sz="2800" dirty="0">
                <a:latin typeface="+mn-ea"/>
              </a:rPr>
              <a:t>个一组成的。</a:t>
            </a: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4078499" y="4436661"/>
            <a:ext cx="6600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6071870" y="4443412"/>
            <a:ext cx="6600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8053176" y="4437252"/>
            <a:ext cx="6600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4</a:t>
            </a:r>
            <a:endParaRPr lang="zh-CN" altLang="en-US" sz="2800" b="1" dirty="0"/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940435" y="4850765"/>
            <a:ext cx="1013841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上图表示的数字是由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（  ）</a:t>
            </a:r>
            <a:r>
              <a:rPr lang="zh-CN" altLang="en-US" sz="2800" dirty="0">
                <a:latin typeface="+mn-ea"/>
              </a:rPr>
              <a:t>个百、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（  ）</a:t>
            </a:r>
            <a:r>
              <a:rPr lang="zh-CN" altLang="en-US" sz="2800" dirty="0">
                <a:latin typeface="+mn-ea"/>
              </a:rPr>
              <a:t>个十和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（  ）</a:t>
            </a:r>
            <a:r>
              <a:rPr lang="zh-CN" altLang="en-US" sz="2800" dirty="0">
                <a:latin typeface="+mn-ea"/>
              </a:rPr>
              <a:t>个一组成的。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4353726" y="5023027"/>
            <a:ext cx="6600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6356395" y="5023803"/>
            <a:ext cx="6600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8347639" y="5017592"/>
            <a:ext cx="6600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</a:p>
        </p:txBody>
      </p:sp>
      <p:pic>
        <p:nvPicPr>
          <p:cNvPr id="10" name="图片 9" descr="30-4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4483" y="1448958"/>
            <a:ext cx="3273641" cy="2429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686050" y="2092325"/>
            <a:ext cx="7187565" cy="2239645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</a:rPr>
              <a:t>满十进一</a:t>
            </a:r>
            <a:endParaRPr lang="en-US" altLang="zh-CN" sz="32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</a:rPr>
              <a:t>10</a:t>
            </a:r>
            <a:r>
              <a:rPr lang="zh-CN" altLang="en-US" sz="3200" dirty="0">
                <a:solidFill>
                  <a:schemeClr val="bg1"/>
                </a:solidFill>
              </a:rPr>
              <a:t>个一百是一千。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0-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1876" y="1288945"/>
            <a:ext cx="8242913" cy="2229553"/>
          </a:xfrm>
          <a:prstGeom prst="rect">
            <a:avLst/>
          </a:prstGeom>
        </p:spPr>
      </p:pic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1343217" y="3793452"/>
            <a:ext cx="3840427" cy="1206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535"/>
              </a:lnSpc>
            </a:pP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这个数是由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和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组成的。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6911836" y="3793452"/>
            <a:ext cx="3840427" cy="1206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535"/>
              </a:lnSpc>
            </a:pP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这个数是由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和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组成的。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3898675" y="3927481"/>
            <a:ext cx="672075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百</a:t>
            </a: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9467929" y="3927368"/>
            <a:ext cx="672075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百</a:t>
            </a: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2126662" y="4506133"/>
            <a:ext cx="672075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十</a:t>
            </a: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7686136" y="4501858"/>
            <a:ext cx="672075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7205" y="504190"/>
            <a:ext cx="1159002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使学生在观察、操作、比较等活动中，认识计数单位“千”，知道“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个一百是一千”，以及千以内的数位顺序。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理解并掌握千以内数的组成，能按要求正确地数数，初步感受十进制计数法的特点。 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、使学生在参与数学活动的过程中，进一步获得学习成功的体验。</a:t>
            </a:r>
          </a:p>
        </p:txBody>
      </p:sp>
      <p:sp>
        <p:nvSpPr>
          <p:cNvPr id="3" name="圆角矩形 4"/>
          <p:cNvSpPr/>
          <p:nvPr/>
        </p:nvSpPr>
        <p:spPr>
          <a:xfrm>
            <a:off x="349262" y="3877216"/>
            <a:ext cx="11528276" cy="2696329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583660" y="3844942"/>
            <a:ext cx="10895887" cy="1383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重点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理解几百几十几的数的含义，能认、读、这些数，能识别各数位上数字表示的实际意义。 </a:t>
            </a:r>
          </a:p>
        </p:txBody>
      </p:sp>
      <p:sp>
        <p:nvSpPr>
          <p:cNvPr id="5" name="矩形 4"/>
          <p:cNvSpPr/>
          <p:nvPr/>
        </p:nvSpPr>
        <p:spPr>
          <a:xfrm>
            <a:off x="583660" y="5153826"/>
            <a:ext cx="10895887" cy="1383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难点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理解几百几十几的数的含义，能认、读、这些数，能识别各数位上数字表示的实际意义。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35247" y="707527"/>
            <a:ext cx="6624638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200" dirty="0">
                <a:solidFill>
                  <a:srgbClr val="000000"/>
                </a:solidFill>
                <a:latin typeface="+mn-ea"/>
                <a:sym typeface="Calibri" panose="020F0502020204030204" pitchFamily="34" charset="0"/>
              </a:rPr>
              <a:t>1</a:t>
            </a:r>
            <a:r>
              <a:rPr lang="zh-CN" altLang="en-US" sz="320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、</a:t>
            </a:r>
            <a:r>
              <a:rPr lang="zh-CN" altLang="en-US" sz="3200" dirty="0">
                <a:latin typeface="+mn-ea"/>
                <a:sym typeface="Calibri" panose="020F0502020204030204" pitchFamily="34" charset="0"/>
              </a:rPr>
              <a:t>在计数器上拨珠数数</a:t>
            </a:r>
            <a:r>
              <a:rPr lang="zh-CN" altLang="en-US" sz="320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：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525588" y="2400210"/>
            <a:ext cx="45544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800" b="0" dirty="0">
                <a:latin typeface="+mn-ea"/>
                <a:sym typeface="Calibri" panose="020F0502020204030204" pitchFamily="34" charset="0"/>
              </a:rPr>
              <a:t>①6</a:t>
            </a:r>
            <a:r>
              <a:rPr lang="zh-CN" altLang="en-US" sz="2800" b="0" dirty="0">
                <a:latin typeface="+mn-ea"/>
                <a:sym typeface="Calibri" panose="020F0502020204030204" pitchFamily="34" charset="0"/>
              </a:rPr>
              <a:t>个十、</a:t>
            </a:r>
            <a:r>
              <a:rPr lang="en-US" altLang="zh-CN" sz="2800" b="0" dirty="0">
                <a:latin typeface="+mn-ea"/>
                <a:sym typeface="Calibri" panose="020F0502020204030204" pitchFamily="34" charset="0"/>
              </a:rPr>
              <a:t>3</a:t>
            </a:r>
            <a:r>
              <a:rPr lang="zh-CN" altLang="en-US" sz="2800" b="0" dirty="0">
                <a:latin typeface="+mn-ea"/>
                <a:sym typeface="Calibri" panose="020F0502020204030204" pitchFamily="34" charset="0"/>
              </a:rPr>
              <a:t>个一组成的数。</a:t>
            </a:r>
          </a:p>
        </p:txBody>
      </p:sp>
      <p:pic>
        <p:nvPicPr>
          <p:cNvPr id="4" name="Picture 72" descr="p71-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0650" y="815885"/>
            <a:ext cx="4344988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57"/>
          <p:cNvSpPr>
            <a:spLocks noChangeArrowheads="1"/>
          </p:cNvSpPr>
          <p:nvPr/>
        </p:nvSpPr>
        <p:spPr bwMode="auto">
          <a:xfrm>
            <a:off x="8223250" y="3913098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000000"/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6" name="Oval 57"/>
          <p:cNvSpPr>
            <a:spLocks noChangeArrowheads="1"/>
          </p:cNvSpPr>
          <p:nvPr/>
        </p:nvSpPr>
        <p:spPr bwMode="auto">
          <a:xfrm>
            <a:off x="8223250" y="3697198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000000"/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7" name="Oval 57"/>
          <p:cNvSpPr>
            <a:spLocks noChangeArrowheads="1"/>
          </p:cNvSpPr>
          <p:nvPr/>
        </p:nvSpPr>
        <p:spPr bwMode="auto">
          <a:xfrm>
            <a:off x="8223250" y="3481298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000000"/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8" name="Oval 57"/>
          <p:cNvSpPr>
            <a:spLocks noChangeArrowheads="1"/>
          </p:cNvSpPr>
          <p:nvPr/>
        </p:nvSpPr>
        <p:spPr bwMode="auto">
          <a:xfrm>
            <a:off x="8223250" y="3263810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000000"/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9" name="Oval 57"/>
          <p:cNvSpPr>
            <a:spLocks noChangeArrowheads="1"/>
          </p:cNvSpPr>
          <p:nvPr/>
        </p:nvSpPr>
        <p:spPr bwMode="auto">
          <a:xfrm>
            <a:off x="8223250" y="3047910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000000"/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10" name="Oval 57"/>
          <p:cNvSpPr>
            <a:spLocks noChangeArrowheads="1"/>
          </p:cNvSpPr>
          <p:nvPr/>
        </p:nvSpPr>
        <p:spPr bwMode="auto">
          <a:xfrm>
            <a:off x="8223250" y="2832010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000000"/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11" name="Oval 57"/>
          <p:cNvSpPr>
            <a:spLocks noChangeArrowheads="1"/>
          </p:cNvSpPr>
          <p:nvPr/>
        </p:nvSpPr>
        <p:spPr bwMode="auto">
          <a:xfrm>
            <a:off x="8942388" y="3481298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12" name="Oval 57"/>
          <p:cNvSpPr>
            <a:spLocks noChangeArrowheads="1"/>
          </p:cNvSpPr>
          <p:nvPr/>
        </p:nvSpPr>
        <p:spPr bwMode="auto">
          <a:xfrm>
            <a:off x="8942388" y="3697198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13" name="Oval 57"/>
          <p:cNvSpPr>
            <a:spLocks noChangeArrowheads="1"/>
          </p:cNvSpPr>
          <p:nvPr/>
        </p:nvSpPr>
        <p:spPr bwMode="auto">
          <a:xfrm>
            <a:off x="8942388" y="3913098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8257858" y="4938623"/>
            <a:ext cx="1202281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200" dirty="0">
                <a:latin typeface="+mn-ea"/>
                <a:sym typeface="Calibri" panose="020F0502020204030204" pitchFamily="34" charset="0"/>
              </a:rPr>
              <a:t>6    3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2" descr="p71-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00575" y="633413"/>
            <a:ext cx="4344988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57"/>
          <p:cNvSpPr>
            <a:spLocks noChangeArrowheads="1"/>
          </p:cNvSpPr>
          <p:nvPr/>
        </p:nvSpPr>
        <p:spPr bwMode="auto">
          <a:xfrm>
            <a:off x="9973019" y="3604420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6" name="Oval 57"/>
          <p:cNvSpPr>
            <a:spLocks noChangeArrowheads="1"/>
          </p:cNvSpPr>
          <p:nvPr/>
        </p:nvSpPr>
        <p:spPr bwMode="auto">
          <a:xfrm>
            <a:off x="9973019" y="3388520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7" name="Oval 57"/>
          <p:cNvSpPr>
            <a:spLocks noChangeArrowheads="1"/>
          </p:cNvSpPr>
          <p:nvPr/>
        </p:nvSpPr>
        <p:spPr bwMode="auto">
          <a:xfrm>
            <a:off x="9973019" y="3172620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8" name="Oval 57"/>
          <p:cNvSpPr>
            <a:spLocks noChangeArrowheads="1"/>
          </p:cNvSpPr>
          <p:nvPr/>
        </p:nvSpPr>
        <p:spPr bwMode="auto">
          <a:xfrm>
            <a:off x="9973019" y="2955132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9" name="Oval 57"/>
          <p:cNvSpPr>
            <a:spLocks noChangeArrowheads="1"/>
          </p:cNvSpPr>
          <p:nvPr/>
        </p:nvSpPr>
        <p:spPr bwMode="auto">
          <a:xfrm>
            <a:off x="10635007" y="1804195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" name="Oval 57"/>
          <p:cNvSpPr>
            <a:spLocks noChangeArrowheads="1"/>
          </p:cNvSpPr>
          <p:nvPr/>
        </p:nvSpPr>
        <p:spPr bwMode="auto">
          <a:xfrm>
            <a:off x="10635007" y="2020095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1" name="Oval 57"/>
          <p:cNvSpPr>
            <a:spLocks noChangeArrowheads="1"/>
          </p:cNvSpPr>
          <p:nvPr/>
        </p:nvSpPr>
        <p:spPr bwMode="auto">
          <a:xfrm>
            <a:off x="10635007" y="3172620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2" name="Oval 57"/>
          <p:cNvSpPr>
            <a:spLocks noChangeArrowheads="1"/>
          </p:cNvSpPr>
          <p:nvPr/>
        </p:nvSpPr>
        <p:spPr bwMode="auto">
          <a:xfrm>
            <a:off x="10635007" y="3388520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3" name="Oval 57"/>
          <p:cNvSpPr>
            <a:spLocks noChangeArrowheads="1"/>
          </p:cNvSpPr>
          <p:nvPr/>
        </p:nvSpPr>
        <p:spPr bwMode="auto">
          <a:xfrm>
            <a:off x="10635007" y="3604420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4" name="Oval 57"/>
          <p:cNvSpPr>
            <a:spLocks noChangeArrowheads="1"/>
          </p:cNvSpPr>
          <p:nvPr/>
        </p:nvSpPr>
        <p:spPr bwMode="auto">
          <a:xfrm>
            <a:off x="10635007" y="2955132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5" name="Oval 57"/>
          <p:cNvSpPr>
            <a:spLocks noChangeArrowheads="1"/>
          </p:cNvSpPr>
          <p:nvPr/>
        </p:nvSpPr>
        <p:spPr bwMode="auto">
          <a:xfrm>
            <a:off x="10635007" y="2724945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6" name="Oval 57"/>
          <p:cNvSpPr>
            <a:spLocks noChangeArrowheads="1"/>
          </p:cNvSpPr>
          <p:nvPr/>
        </p:nvSpPr>
        <p:spPr bwMode="auto">
          <a:xfrm>
            <a:off x="10635007" y="2494757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7" name="Oval 57"/>
          <p:cNvSpPr>
            <a:spLocks noChangeArrowheads="1"/>
          </p:cNvSpPr>
          <p:nvPr/>
        </p:nvSpPr>
        <p:spPr bwMode="auto">
          <a:xfrm>
            <a:off x="10623101" y="2251870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0073909" y="4697938"/>
            <a:ext cx="1031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000" dirty="0">
                <a:sym typeface="Calibri" panose="020F0502020204030204" pitchFamily="34" charset="0"/>
              </a:rPr>
              <a:t>4  8</a:t>
            </a:r>
          </a:p>
        </p:txBody>
      </p:sp>
      <p:sp>
        <p:nvSpPr>
          <p:cNvPr id="19" name="Oval 57"/>
          <p:cNvSpPr>
            <a:spLocks noChangeArrowheads="1"/>
          </p:cNvSpPr>
          <p:nvPr/>
        </p:nvSpPr>
        <p:spPr bwMode="auto">
          <a:xfrm>
            <a:off x="10635007" y="1566864"/>
            <a:ext cx="4572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1" name="Oval 57"/>
          <p:cNvSpPr>
            <a:spLocks noChangeArrowheads="1"/>
          </p:cNvSpPr>
          <p:nvPr/>
        </p:nvSpPr>
        <p:spPr bwMode="auto">
          <a:xfrm>
            <a:off x="9973019" y="2739232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0064630" y="4691827"/>
            <a:ext cx="1031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000" dirty="0">
                <a:sym typeface="Calibri" panose="020F0502020204030204" pitchFamily="34" charset="0"/>
              </a:rPr>
              <a:t>5  0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0044662" y="4702511"/>
            <a:ext cx="1031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000" dirty="0">
                <a:sym typeface="Calibri" panose="020F0502020204030204" pitchFamily="34" charset="0"/>
              </a:rPr>
              <a:t>5  1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0060330" y="4688016"/>
            <a:ext cx="1031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000" dirty="0">
                <a:sym typeface="Calibri" panose="020F0502020204030204" pitchFamily="34" charset="0"/>
              </a:rPr>
              <a:t>5  2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0060331" y="4695826"/>
            <a:ext cx="1031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000" dirty="0">
                <a:sym typeface="Calibri" panose="020F0502020204030204" pitchFamily="34" charset="0"/>
              </a:rPr>
              <a:t>5  3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10051051" y="4665663"/>
            <a:ext cx="1031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000" dirty="0">
                <a:sym typeface="Calibri" panose="020F0502020204030204" pitchFamily="34" charset="0"/>
              </a:rPr>
              <a:t>5  4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0074296" y="4693001"/>
            <a:ext cx="1040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000" dirty="0">
                <a:sym typeface="Calibri" panose="020F0502020204030204" pitchFamily="34" charset="0"/>
              </a:rPr>
              <a:t>4  9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35247" y="707527"/>
            <a:ext cx="6624638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200" dirty="0">
                <a:solidFill>
                  <a:srgbClr val="000000"/>
                </a:solidFill>
                <a:latin typeface="+mn-ea"/>
                <a:sym typeface="Calibri" panose="020F0502020204030204" pitchFamily="34" charset="0"/>
              </a:rPr>
              <a:t>1</a:t>
            </a:r>
            <a:r>
              <a:rPr lang="zh-CN" altLang="en-US" sz="320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、</a:t>
            </a:r>
            <a:r>
              <a:rPr lang="zh-CN" altLang="en-US" sz="3200" dirty="0">
                <a:latin typeface="+mn-ea"/>
                <a:sym typeface="Calibri" panose="020F0502020204030204" pitchFamily="34" charset="0"/>
              </a:rPr>
              <a:t>在计数器上拨珠数数</a:t>
            </a:r>
            <a:r>
              <a:rPr lang="zh-CN" altLang="en-US" sz="320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：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525588" y="2400210"/>
            <a:ext cx="50133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sz="2800" b="0" dirty="0">
                <a:latin typeface="+mn-ea"/>
                <a:sym typeface="Calibri" panose="020F0502020204030204" pitchFamily="34" charset="0"/>
              </a:rPr>
              <a:t>②一个一个地数:从</a:t>
            </a:r>
            <a:r>
              <a:rPr lang="en-US" sz="2800" b="0" dirty="0">
                <a:latin typeface="+mn-ea"/>
                <a:sym typeface="Calibri" panose="020F0502020204030204" pitchFamily="34" charset="0"/>
              </a:rPr>
              <a:t>48</a:t>
            </a:r>
            <a:r>
              <a:rPr sz="2800" b="0" dirty="0">
                <a:latin typeface="+mn-ea"/>
                <a:sym typeface="Calibri" panose="020F0502020204030204" pitchFamily="34" charset="0"/>
              </a:rPr>
              <a:t>数到</a:t>
            </a:r>
            <a:r>
              <a:rPr lang="en-US" sz="2800" b="0" dirty="0">
                <a:latin typeface="+mn-ea"/>
                <a:sym typeface="Calibri" panose="020F0502020204030204" pitchFamily="34" charset="0"/>
              </a:rPr>
              <a:t>54</a:t>
            </a:r>
            <a:r>
              <a:rPr sz="2800" b="0" dirty="0">
                <a:latin typeface="+mn-ea"/>
                <a:sym typeface="Calibri" panose="020F0502020204030204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/>
      <p:bldP spid="18" grpId="1"/>
      <p:bldP spid="19" grpId="0" animBg="1"/>
      <p:bldP spid="19" grpId="1" animBg="1"/>
      <p:bldP spid="19" grpId="2" animBg="1"/>
      <p:bldP spid="21" grpId="0" animBg="1"/>
      <p:bldP spid="21" grpId="1" animBg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  <p:bldP spid="27" grpId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0096" y="4721049"/>
            <a:ext cx="1440160" cy="65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986859" y="759101"/>
            <a:ext cx="624069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在生活中你见过比</a:t>
            </a:r>
            <a:r>
              <a:rPr lang="en-US" altLang="zh-CN" sz="3200" b="1" dirty="0">
                <a:latin typeface="+mn-ea"/>
                <a:cs typeface="Arial" panose="020B0604020202020204" pitchFamily="34" charset="0"/>
              </a:rPr>
              <a:t>100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大的数吗？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latin typeface="+mn-ea"/>
            </a:endParaRPr>
          </a:p>
        </p:txBody>
      </p:sp>
      <p:pic>
        <p:nvPicPr>
          <p:cNvPr id="4" name="图片 3" descr="28－例1－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07969" y="2654261"/>
            <a:ext cx="1307132" cy="288697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967692" y="1796819"/>
            <a:ext cx="2976180" cy="3906672"/>
            <a:chOff x="1475769" y="1347614"/>
            <a:chExt cx="2232135" cy="2930004"/>
          </a:xfrm>
        </p:grpSpPr>
        <p:pic>
          <p:nvPicPr>
            <p:cNvPr id="6" name="图片 5" descr="28－例2－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1800" y="1347614"/>
              <a:ext cx="936104" cy="2930004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2555776" y="1877071"/>
              <a:ext cx="6480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1475769" y="1699187"/>
              <a:ext cx="1174841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134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</a:rPr>
                <a:t>厘米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7295621" y="4805220"/>
            <a:ext cx="102298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latin typeface="+mn-ea"/>
                <a:cs typeface="Arial" panose="020B0604020202020204" pitchFamily="34" charset="0"/>
              </a:rPr>
              <a:t>300</a:t>
            </a:r>
            <a:r>
              <a:rPr lang="zh-CN" altLang="en-US" sz="2400" dirty="0">
                <a:latin typeface="+mn-ea"/>
                <a:cs typeface="Arial" panose="020B0604020202020204" pitchFamily="34" charset="0"/>
              </a:rPr>
              <a:t>元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621920" y="2939988"/>
            <a:ext cx="2208245" cy="954107"/>
            <a:chOff x="1216440" y="2204989"/>
            <a:chExt cx="1656184" cy="715580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1225687" y="2232916"/>
              <a:ext cx="1448627" cy="665006"/>
            </a:xfrm>
            <a:prstGeom prst="wedgeRoundRectCallout">
              <a:avLst>
                <a:gd name="adj1" fmla="val 70929"/>
                <a:gd name="adj2" fmla="val -46642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2" name="文本框 10245"/>
            <p:cNvSpPr txBox="1">
              <a:spLocks noChangeArrowheads="1"/>
            </p:cNvSpPr>
            <p:nvPr/>
          </p:nvSpPr>
          <p:spPr bwMode="auto">
            <a:xfrm>
              <a:off x="1216440" y="2204989"/>
              <a:ext cx="1656184" cy="715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我的身高是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134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</a:rPr>
                <a:t>厘米。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77330" y="1896745"/>
            <a:ext cx="4620260" cy="701040"/>
            <a:chOff x="4932898" y="1422676"/>
            <a:chExt cx="3465343" cy="525780"/>
          </a:xfrm>
        </p:grpSpPr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4932898" y="1422676"/>
              <a:ext cx="3032760" cy="525780"/>
            </a:xfrm>
            <a:prstGeom prst="wedgeRoundRectCallout">
              <a:avLst>
                <a:gd name="adj1" fmla="val 24179"/>
                <a:gd name="adj2" fmla="val 132656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6" name="文本框 10245"/>
            <p:cNvSpPr txBox="1">
              <a:spLocks noChangeArrowheads="1"/>
            </p:cNvSpPr>
            <p:nvPr/>
          </p:nvSpPr>
          <p:spPr bwMode="auto">
            <a:xfrm>
              <a:off x="5013865" y="1486019"/>
              <a:ext cx="3384376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买这台电风扇要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300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</a:rPr>
                <a:t>元。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8－长方体1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88103" y="2609180"/>
            <a:ext cx="1635556" cy="1605080"/>
          </a:xfrm>
          <a:prstGeom prst="rect">
            <a:avLst/>
          </a:prstGeom>
        </p:spPr>
      </p:pic>
      <p:pic>
        <p:nvPicPr>
          <p:cNvPr id="7" name="图片 6" descr="29－三位计数器 - 副本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4192" y="2225137"/>
            <a:ext cx="2208245" cy="2282680"/>
          </a:xfrm>
          <a:prstGeom prst="rect">
            <a:avLst/>
          </a:prstGeom>
        </p:spPr>
      </p:pic>
      <p:pic>
        <p:nvPicPr>
          <p:cNvPr id="8" name="图片 7" descr="29-绿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1493" y="3524129"/>
            <a:ext cx="593271" cy="321355"/>
          </a:xfrm>
          <a:prstGeom prst="rect">
            <a:avLst/>
          </a:prstGeom>
        </p:spPr>
      </p:pic>
      <p:pic>
        <p:nvPicPr>
          <p:cNvPr id="9" name="图片 8" descr="29-绿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1493" y="3252980"/>
            <a:ext cx="593271" cy="321355"/>
          </a:xfrm>
          <a:prstGeom prst="rect">
            <a:avLst/>
          </a:prstGeom>
        </p:spPr>
      </p:pic>
      <p:pic>
        <p:nvPicPr>
          <p:cNvPr id="10" name="图片 9" descr="29-绿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1493" y="2987527"/>
            <a:ext cx="593271" cy="321355"/>
          </a:xfrm>
          <a:prstGeom prst="rect">
            <a:avLst/>
          </a:prstGeom>
        </p:spPr>
      </p:pic>
      <p:pic>
        <p:nvPicPr>
          <p:cNvPr id="11" name="图片 10" descr="28－长方体1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58010" y="2609180"/>
            <a:ext cx="1635556" cy="1605080"/>
          </a:xfrm>
          <a:prstGeom prst="rect">
            <a:avLst/>
          </a:prstGeom>
        </p:spPr>
      </p:pic>
      <p:pic>
        <p:nvPicPr>
          <p:cNvPr id="12" name="图片 11" descr="28－长方体1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27915" y="2609180"/>
            <a:ext cx="1635556" cy="160508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757469" y="4145351"/>
            <a:ext cx="902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latin typeface="+mn-ea"/>
                <a:cs typeface="Arial" panose="020B0604020202020204" pitchFamily="34" charset="0"/>
              </a:rPr>
              <a:t>一百</a:t>
            </a:r>
          </a:p>
        </p:txBody>
      </p:sp>
      <p:sp>
        <p:nvSpPr>
          <p:cNvPr id="14" name="矩形 13"/>
          <p:cNvSpPr/>
          <p:nvPr/>
        </p:nvSpPr>
        <p:spPr>
          <a:xfrm>
            <a:off x="3722943" y="4145351"/>
            <a:ext cx="902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latin typeface="+mn-ea"/>
                <a:cs typeface="Arial" panose="020B0604020202020204" pitchFamily="34" charset="0"/>
              </a:rPr>
              <a:t>一百</a:t>
            </a:r>
          </a:p>
        </p:txBody>
      </p:sp>
      <p:sp>
        <p:nvSpPr>
          <p:cNvPr id="15" name="矩形 14"/>
          <p:cNvSpPr/>
          <p:nvPr/>
        </p:nvSpPr>
        <p:spPr>
          <a:xfrm>
            <a:off x="5688416" y="4145351"/>
            <a:ext cx="902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latin typeface="+mn-ea"/>
                <a:cs typeface="Arial" panose="020B0604020202020204" pitchFamily="34" charset="0"/>
              </a:rPr>
              <a:t>一百</a:t>
            </a:r>
          </a:p>
        </p:txBody>
      </p:sp>
      <p:sp>
        <p:nvSpPr>
          <p:cNvPr id="21" name="圆角矩形 11"/>
          <p:cNvSpPr/>
          <p:nvPr/>
        </p:nvSpPr>
        <p:spPr>
          <a:xfrm>
            <a:off x="2136775" y="985520"/>
            <a:ext cx="7079615" cy="78549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个</a:t>
            </a:r>
            <a:r>
              <a:rPr lang="en-US" altLang="zh-CN" sz="2800" dirty="0">
                <a:solidFill>
                  <a:schemeClr val="bg1"/>
                </a:solidFill>
                <a:latin typeface="+mn-ea"/>
                <a:sym typeface="+mn-ea"/>
              </a:rPr>
              <a:t>100</a:t>
            </a: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是多少？你能在计数器上拨一拨吗？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924675" y="4890135"/>
            <a:ext cx="2626360" cy="543560"/>
            <a:chOff x="5203138" y="3481091"/>
            <a:chExt cx="1969769" cy="407756"/>
          </a:xfrm>
        </p:grpSpPr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5211709" y="3482043"/>
              <a:ext cx="1961198" cy="397193"/>
            </a:xfrm>
            <a:prstGeom prst="wedgeRoundRectCallout">
              <a:avLst>
                <a:gd name="adj1" fmla="val -53526"/>
                <a:gd name="adj2" fmla="val 93586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9" name="文本框 10245"/>
            <p:cNvSpPr txBox="1">
              <a:spLocks noChangeArrowheads="1"/>
            </p:cNvSpPr>
            <p:nvPr/>
          </p:nvSpPr>
          <p:spPr bwMode="auto">
            <a:xfrm>
              <a:off x="5203138" y="3481091"/>
              <a:ext cx="1961150" cy="4077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3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</a:rPr>
                <a:t>个一百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是三百。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1583499" y="966591"/>
            <a:ext cx="8448939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看图先在计数器上拨一拨，再说说有多少个   。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94503" y="1988840"/>
            <a:ext cx="2019820" cy="2011480"/>
            <a:chOff x="1345877" y="1956885"/>
            <a:chExt cx="1514865" cy="1508610"/>
          </a:xfrm>
        </p:grpSpPr>
        <p:pic>
          <p:nvPicPr>
            <p:cNvPr id="4" name="图片 3" descr="28－长方体100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634075" y="1956885"/>
              <a:ext cx="1226667" cy="1203810"/>
            </a:xfrm>
            <a:prstGeom prst="rect">
              <a:avLst/>
            </a:prstGeom>
          </p:spPr>
        </p:pic>
        <p:pic>
          <p:nvPicPr>
            <p:cNvPr id="5" name="图片 4" descr="28－长方体100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498526" y="2109285"/>
              <a:ext cx="1226667" cy="1203810"/>
            </a:xfrm>
            <a:prstGeom prst="rect">
              <a:avLst/>
            </a:prstGeom>
          </p:spPr>
        </p:pic>
        <p:pic>
          <p:nvPicPr>
            <p:cNvPr id="6" name="图片 5" descr="28－长方体100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345877" y="2261685"/>
              <a:ext cx="1226667" cy="1203810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297579" y="2446034"/>
            <a:ext cx="643091" cy="1554287"/>
            <a:chOff x="3275856" y="2299780"/>
            <a:chExt cx="482318" cy="1165715"/>
          </a:xfrm>
        </p:grpSpPr>
        <p:pic>
          <p:nvPicPr>
            <p:cNvPr id="8" name="图片 7" descr="28－长方体10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75856" y="2299780"/>
              <a:ext cx="194286" cy="1165715"/>
            </a:xfrm>
            <a:prstGeom prst="rect">
              <a:avLst/>
            </a:prstGeom>
          </p:spPr>
        </p:pic>
        <p:pic>
          <p:nvPicPr>
            <p:cNvPr id="9" name="图片 8" descr="28－长方体10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63888" y="2299780"/>
              <a:ext cx="194286" cy="1165715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5423926" y="3736194"/>
            <a:ext cx="1320244" cy="264127"/>
            <a:chOff x="4067944" y="2802145"/>
            <a:chExt cx="990183" cy="198095"/>
          </a:xfrm>
        </p:grpSpPr>
        <p:pic>
          <p:nvPicPr>
            <p:cNvPr id="11" name="图片 10" descr="28－正方体1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67944" y="2802145"/>
              <a:ext cx="198095" cy="198095"/>
            </a:xfrm>
            <a:prstGeom prst="rect">
              <a:avLst/>
            </a:prstGeom>
          </p:spPr>
        </p:pic>
        <p:pic>
          <p:nvPicPr>
            <p:cNvPr id="12" name="图片 11" descr="28－正方体1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31973" y="2802145"/>
              <a:ext cx="198095" cy="198095"/>
            </a:xfrm>
            <a:prstGeom prst="rect">
              <a:avLst/>
            </a:prstGeom>
          </p:spPr>
        </p:pic>
        <p:pic>
          <p:nvPicPr>
            <p:cNvPr id="13" name="图片 12" descr="28－正方体1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96002" y="2802145"/>
              <a:ext cx="198095" cy="198095"/>
            </a:xfrm>
            <a:prstGeom prst="rect">
              <a:avLst/>
            </a:prstGeom>
          </p:spPr>
        </p:pic>
        <p:pic>
          <p:nvPicPr>
            <p:cNvPr id="14" name="图片 13" descr="28－正方体1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60032" y="2802145"/>
              <a:ext cx="198095" cy="198095"/>
            </a:xfrm>
            <a:prstGeom prst="rect">
              <a:avLst/>
            </a:prstGeom>
          </p:spPr>
        </p:pic>
      </p:grpSp>
      <p:pic>
        <p:nvPicPr>
          <p:cNvPr id="15" name="图片 14" descr="29－三位计数器 - 副本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6160" y="1796819"/>
            <a:ext cx="2208245" cy="2282680"/>
          </a:xfrm>
          <a:prstGeom prst="rect">
            <a:avLst/>
          </a:prstGeom>
        </p:spPr>
      </p:pic>
      <p:pic>
        <p:nvPicPr>
          <p:cNvPr id="16" name="图片 15" descr="29-绿珠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3461" y="3095811"/>
            <a:ext cx="593271" cy="321355"/>
          </a:xfrm>
          <a:prstGeom prst="rect">
            <a:avLst/>
          </a:prstGeom>
        </p:spPr>
      </p:pic>
      <p:pic>
        <p:nvPicPr>
          <p:cNvPr id="17" name="图片 16" descr="29-绿珠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3461" y="2824661"/>
            <a:ext cx="593271" cy="321355"/>
          </a:xfrm>
          <a:prstGeom prst="rect">
            <a:avLst/>
          </a:prstGeom>
        </p:spPr>
      </p:pic>
      <p:pic>
        <p:nvPicPr>
          <p:cNvPr id="18" name="图片 17" descr="29-绿珠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3461" y="2559208"/>
            <a:ext cx="593271" cy="321355"/>
          </a:xfrm>
          <a:prstGeom prst="rect">
            <a:avLst/>
          </a:prstGeom>
        </p:spPr>
      </p:pic>
      <p:sp>
        <p:nvSpPr>
          <p:cNvPr id="19" name="右大括号 18"/>
          <p:cNvSpPr/>
          <p:nvPr/>
        </p:nvSpPr>
        <p:spPr>
          <a:xfrm rot="5400000" flipV="1">
            <a:off x="4140225" y="1725080"/>
            <a:ext cx="288032" cy="4848000"/>
          </a:xfrm>
          <a:prstGeom prst="rightBrace">
            <a:avLst>
              <a:gd name="adj1" fmla="val 90987"/>
              <a:gd name="adj2" fmla="val 4976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07561" y="4202781"/>
            <a:ext cx="902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latin typeface="+mn-ea"/>
                <a:cs typeface="Arial" panose="020B0604020202020204" pitchFamily="34" charset="0"/>
              </a:rPr>
              <a:t>？个</a:t>
            </a:r>
          </a:p>
        </p:txBody>
      </p:sp>
      <p:pic>
        <p:nvPicPr>
          <p:cNvPr id="21" name="图片 20" descr="29－红珠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8114" y="3071091"/>
            <a:ext cx="617989" cy="346075"/>
          </a:xfrm>
          <a:prstGeom prst="rect">
            <a:avLst/>
          </a:prstGeom>
        </p:spPr>
      </p:pic>
      <p:pic>
        <p:nvPicPr>
          <p:cNvPr id="22" name="图片 21" descr="29-蓝珠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753" y="3094740"/>
            <a:ext cx="593271" cy="333715"/>
          </a:xfrm>
          <a:prstGeom prst="rect">
            <a:avLst/>
          </a:prstGeom>
        </p:spPr>
      </p:pic>
      <p:pic>
        <p:nvPicPr>
          <p:cNvPr id="23" name="图片 22" descr="29－红珠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8114" y="2799941"/>
            <a:ext cx="617989" cy="346075"/>
          </a:xfrm>
          <a:prstGeom prst="rect">
            <a:avLst/>
          </a:prstGeom>
        </p:spPr>
      </p:pic>
      <p:pic>
        <p:nvPicPr>
          <p:cNvPr id="24" name="图片 23" descr="29-蓝珠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753" y="2823591"/>
            <a:ext cx="593271" cy="333715"/>
          </a:xfrm>
          <a:prstGeom prst="rect">
            <a:avLst/>
          </a:prstGeom>
        </p:spPr>
      </p:pic>
      <p:pic>
        <p:nvPicPr>
          <p:cNvPr id="25" name="图片 24" descr="29-蓝珠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753" y="2558137"/>
            <a:ext cx="593271" cy="333715"/>
          </a:xfrm>
          <a:prstGeom prst="rect">
            <a:avLst/>
          </a:prstGeom>
        </p:spPr>
      </p:pic>
      <p:pic>
        <p:nvPicPr>
          <p:cNvPr id="26" name="图片 25" descr="29-蓝珠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753" y="2293755"/>
            <a:ext cx="593271" cy="333715"/>
          </a:xfrm>
          <a:prstGeom prst="rect">
            <a:avLst/>
          </a:prstGeom>
        </p:spPr>
      </p:pic>
      <p:pic>
        <p:nvPicPr>
          <p:cNvPr id="31" name="图片 30" descr="28－正方体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5865" y="1136300"/>
            <a:ext cx="264127" cy="264127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2577465" y="5279390"/>
            <a:ext cx="7552055" cy="521970"/>
            <a:chOff x="1932945" y="3642821"/>
            <a:chExt cx="5664159" cy="391478"/>
          </a:xfrm>
        </p:grpSpPr>
        <p:sp>
          <p:nvSpPr>
            <p:cNvPr id="28" name="AutoShape 12"/>
            <p:cNvSpPr>
              <a:spLocks noChangeArrowheads="1"/>
            </p:cNvSpPr>
            <p:nvPr/>
          </p:nvSpPr>
          <p:spPr bwMode="auto">
            <a:xfrm>
              <a:off x="1932945" y="3651870"/>
              <a:ext cx="5519261" cy="379095"/>
            </a:xfrm>
            <a:prstGeom prst="wedgeRoundRectCallout">
              <a:avLst>
                <a:gd name="adj1" fmla="val -53659"/>
                <a:gd name="adj2" fmla="val 38286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 dirty="0">
                <a:latin typeface="+mn-ea"/>
              </a:endParaRPr>
            </a:p>
          </p:txBody>
        </p:sp>
        <p:sp>
          <p:nvSpPr>
            <p:cNvPr id="29" name="文本框 10245"/>
            <p:cNvSpPr txBox="1">
              <a:spLocks noChangeArrowheads="1"/>
            </p:cNvSpPr>
            <p:nvPr/>
          </p:nvSpPr>
          <p:spPr bwMode="auto">
            <a:xfrm>
              <a:off x="2052488" y="3642821"/>
              <a:ext cx="5544616" cy="3914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3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</a:rPr>
                <a:t>个百、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2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个十和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4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个一合起来是三百二十四。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662122" y="742408"/>
            <a:ext cx="844893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在计数器上一边拨珠一边数。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1759380" y="1604797"/>
            <a:ext cx="8448939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（1）一十一十地数，从三百五十数到四百六十。</a:t>
            </a:r>
            <a:r>
              <a:rPr lang="en-US" altLang="zh-CN" sz="2800" dirty="0"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latin typeface="+mn-ea"/>
            </a:endParaRPr>
          </a:p>
        </p:txBody>
      </p:sp>
      <p:pic>
        <p:nvPicPr>
          <p:cNvPr id="5" name="图片 4" descr="29－三位计数器-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7649" y="2372883"/>
            <a:ext cx="1958943" cy="3070476"/>
          </a:xfrm>
          <a:prstGeom prst="rect">
            <a:avLst/>
          </a:prstGeom>
        </p:spPr>
      </p:pic>
      <p:pic>
        <p:nvPicPr>
          <p:cNvPr id="6" name="图片 5" descr="29-绿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3659" y="4570730"/>
            <a:ext cx="528255" cy="286137"/>
          </a:xfrm>
          <a:prstGeom prst="rect">
            <a:avLst/>
          </a:prstGeom>
        </p:spPr>
      </p:pic>
      <p:pic>
        <p:nvPicPr>
          <p:cNvPr id="7" name="图片 6" descr="29－红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7674" y="4559118"/>
            <a:ext cx="550265" cy="308148"/>
          </a:xfrm>
          <a:prstGeom prst="rect">
            <a:avLst/>
          </a:prstGeom>
        </p:spPr>
      </p:pic>
      <p:pic>
        <p:nvPicPr>
          <p:cNvPr id="8" name="图片 7" descr="29-绿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3659" y="4339545"/>
            <a:ext cx="528255" cy="286137"/>
          </a:xfrm>
          <a:prstGeom prst="rect">
            <a:avLst/>
          </a:prstGeom>
        </p:spPr>
      </p:pic>
      <p:pic>
        <p:nvPicPr>
          <p:cNvPr id="9" name="图片 8" descr="29-绿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3659" y="4109573"/>
            <a:ext cx="528255" cy="286137"/>
          </a:xfrm>
          <a:prstGeom prst="rect">
            <a:avLst/>
          </a:prstGeom>
        </p:spPr>
      </p:pic>
      <p:pic>
        <p:nvPicPr>
          <p:cNvPr id="10" name="图片 9" descr="29－红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7674" y="4327933"/>
            <a:ext cx="550265" cy="308148"/>
          </a:xfrm>
          <a:prstGeom prst="rect">
            <a:avLst/>
          </a:prstGeom>
        </p:spPr>
      </p:pic>
      <p:pic>
        <p:nvPicPr>
          <p:cNvPr id="11" name="图片 10" descr="29－红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7674" y="4109573"/>
            <a:ext cx="550265" cy="308148"/>
          </a:xfrm>
          <a:prstGeom prst="rect">
            <a:avLst/>
          </a:prstGeom>
        </p:spPr>
      </p:pic>
      <p:pic>
        <p:nvPicPr>
          <p:cNvPr id="12" name="图片 11" descr="29－红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7674" y="3879601"/>
            <a:ext cx="550265" cy="308148"/>
          </a:xfrm>
          <a:prstGeom prst="rect">
            <a:avLst/>
          </a:prstGeom>
        </p:spPr>
      </p:pic>
      <p:pic>
        <p:nvPicPr>
          <p:cNvPr id="13" name="图片 12" descr="29－红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7674" y="3646514"/>
            <a:ext cx="550265" cy="308148"/>
          </a:xfrm>
          <a:prstGeom prst="rect">
            <a:avLst/>
          </a:prstGeom>
        </p:spPr>
      </p:pic>
      <p:pic>
        <p:nvPicPr>
          <p:cNvPr id="14" name="图片 13" descr="29－红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7674" y="3416334"/>
            <a:ext cx="550265" cy="308148"/>
          </a:xfrm>
          <a:prstGeom prst="rect">
            <a:avLst/>
          </a:prstGeom>
        </p:spPr>
      </p:pic>
      <p:pic>
        <p:nvPicPr>
          <p:cNvPr id="15" name="图片 14" descr="29－红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7674" y="3185149"/>
            <a:ext cx="550265" cy="308148"/>
          </a:xfrm>
          <a:prstGeom prst="rect">
            <a:avLst/>
          </a:prstGeom>
        </p:spPr>
      </p:pic>
      <p:pic>
        <p:nvPicPr>
          <p:cNvPr id="16" name="图片 15" descr="29－红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7674" y="2966789"/>
            <a:ext cx="550265" cy="308148"/>
          </a:xfrm>
          <a:prstGeom prst="rect">
            <a:avLst/>
          </a:prstGeom>
        </p:spPr>
      </p:pic>
      <p:pic>
        <p:nvPicPr>
          <p:cNvPr id="17" name="图片 16" descr="29－红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7674" y="2736817"/>
            <a:ext cx="550265" cy="308148"/>
          </a:xfrm>
          <a:prstGeom prst="rect">
            <a:avLst/>
          </a:prstGeom>
        </p:spPr>
      </p:pic>
      <p:pic>
        <p:nvPicPr>
          <p:cNvPr id="18" name="图片 17" descr="29－红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7674" y="2503730"/>
            <a:ext cx="550265" cy="308148"/>
          </a:xfrm>
          <a:prstGeom prst="rect">
            <a:avLst/>
          </a:prstGeom>
        </p:spPr>
      </p:pic>
      <p:pic>
        <p:nvPicPr>
          <p:cNvPr id="19" name="图片 18" descr="29-绿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3659" y="3872998"/>
            <a:ext cx="528255" cy="286137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6921367" y="2367187"/>
            <a:ext cx="1958943" cy="3070476"/>
            <a:chOff x="5191025" y="1775390"/>
            <a:chExt cx="1469207" cy="2302857"/>
          </a:xfrm>
        </p:grpSpPr>
        <p:pic>
          <p:nvPicPr>
            <p:cNvPr id="21" name="图片 20" descr="29－三位计数器-1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91025" y="1775390"/>
              <a:ext cx="1469207" cy="2302857"/>
            </a:xfrm>
            <a:prstGeom prst="rect">
              <a:avLst/>
            </a:prstGeom>
          </p:spPr>
        </p:pic>
        <p:pic>
          <p:nvPicPr>
            <p:cNvPr id="22" name="图片 21" descr="29-绿珠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63033" y="3423775"/>
              <a:ext cx="396191" cy="214603"/>
            </a:xfrm>
            <a:prstGeom prst="rect">
              <a:avLst/>
            </a:prstGeom>
          </p:spPr>
        </p:pic>
        <p:pic>
          <p:nvPicPr>
            <p:cNvPr id="23" name="图片 22" descr="29－红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23544" y="3415066"/>
              <a:ext cx="412699" cy="231111"/>
            </a:xfrm>
            <a:prstGeom prst="rect">
              <a:avLst/>
            </a:prstGeom>
          </p:spPr>
        </p:pic>
        <p:pic>
          <p:nvPicPr>
            <p:cNvPr id="24" name="图片 23" descr="29-绿珠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63033" y="3250386"/>
              <a:ext cx="396191" cy="214603"/>
            </a:xfrm>
            <a:prstGeom prst="rect">
              <a:avLst/>
            </a:prstGeom>
          </p:spPr>
        </p:pic>
        <p:pic>
          <p:nvPicPr>
            <p:cNvPr id="25" name="图片 24" descr="29-绿珠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63033" y="3077907"/>
              <a:ext cx="396191" cy="214603"/>
            </a:xfrm>
            <a:prstGeom prst="rect">
              <a:avLst/>
            </a:prstGeom>
          </p:spPr>
        </p:pic>
        <p:pic>
          <p:nvPicPr>
            <p:cNvPr id="26" name="图片 25" descr="29－红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23544" y="3241677"/>
              <a:ext cx="412699" cy="231111"/>
            </a:xfrm>
            <a:prstGeom prst="rect">
              <a:avLst/>
            </a:prstGeom>
          </p:spPr>
        </p:pic>
        <p:pic>
          <p:nvPicPr>
            <p:cNvPr id="27" name="图片 26" descr="29－红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23544" y="3077907"/>
              <a:ext cx="412699" cy="231111"/>
            </a:xfrm>
            <a:prstGeom prst="rect">
              <a:avLst/>
            </a:prstGeom>
          </p:spPr>
        </p:pic>
        <p:pic>
          <p:nvPicPr>
            <p:cNvPr id="28" name="图片 27" descr="29－红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23544" y="2905428"/>
              <a:ext cx="412699" cy="231111"/>
            </a:xfrm>
            <a:prstGeom prst="rect">
              <a:avLst/>
            </a:prstGeom>
          </p:spPr>
        </p:pic>
        <p:pic>
          <p:nvPicPr>
            <p:cNvPr id="29" name="图片 28" descr="29－红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23544" y="2730613"/>
              <a:ext cx="412699" cy="231111"/>
            </a:xfrm>
            <a:prstGeom prst="rect">
              <a:avLst/>
            </a:prstGeom>
          </p:spPr>
        </p:pic>
        <p:pic>
          <p:nvPicPr>
            <p:cNvPr id="30" name="图片 29" descr="29－红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23544" y="2557978"/>
              <a:ext cx="412699" cy="231111"/>
            </a:xfrm>
            <a:prstGeom prst="rect">
              <a:avLst/>
            </a:prstGeom>
          </p:spPr>
        </p:pic>
        <p:pic>
          <p:nvPicPr>
            <p:cNvPr id="31" name="图片 30" descr="29-绿珠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63033" y="2900476"/>
              <a:ext cx="396191" cy="214603"/>
            </a:xfrm>
            <a:prstGeom prst="rect">
              <a:avLst/>
            </a:prstGeom>
          </p:spPr>
        </p:pic>
      </p:grpSp>
      <p:sp>
        <p:nvSpPr>
          <p:cNvPr id="32" name="右箭头 72"/>
          <p:cNvSpPr/>
          <p:nvPr/>
        </p:nvSpPr>
        <p:spPr>
          <a:xfrm>
            <a:off x="5519936" y="3717032"/>
            <a:ext cx="816000" cy="192021"/>
          </a:xfrm>
          <a:prstGeom prst="rightArrow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右箭头 72"/>
          <p:cNvSpPr/>
          <p:nvPr/>
        </p:nvSpPr>
        <p:spPr>
          <a:xfrm>
            <a:off x="5583283" y="3875186"/>
            <a:ext cx="816000" cy="192021"/>
          </a:xfrm>
          <a:prstGeom prst="rightArrow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104683" y="2531037"/>
            <a:ext cx="1958943" cy="3070476"/>
            <a:chOff x="5335041" y="1898277"/>
            <a:chExt cx="1469207" cy="2302857"/>
          </a:xfrm>
        </p:grpSpPr>
        <p:pic>
          <p:nvPicPr>
            <p:cNvPr id="7" name="图片 6" descr="29－三位计数器-1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35041" y="1898277"/>
              <a:ext cx="1469207" cy="2302857"/>
            </a:xfrm>
            <a:prstGeom prst="rect">
              <a:avLst/>
            </a:prstGeom>
          </p:spPr>
        </p:pic>
        <p:pic>
          <p:nvPicPr>
            <p:cNvPr id="8" name="图片 7" descr="29-绿珠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07049" y="3546662"/>
              <a:ext cx="396191" cy="214603"/>
            </a:xfrm>
            <a:prstGeom prst="rect">
              <a:avLst/>
            </a:prstGeom>
          </p:spPr>
        </p:pic>
        <p:pic>
          <p:nvPicPr>
            <p:cNvPr id="9" name="图片 8" descr="29－红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67560" y="3537953"/>
              <a:ext cx="412699" cy="231111"/>
            </a:xfrm>
            <a:prstGeom prst="rect">
              <a:avLst/>
            </a:prstGeom>
          </p:spPr>
        </p:pic>
        <p:pic>
          <p:nvPicPr>
            <p:cNvPr id="10" name="图片 9" descr="29-绿珠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07049" y="3373273"/>
              <a:ext cx="396191" cy="214603"/>
            </a:xfrm>
            <a:prstGeom prst="rect">
              <a:avLst/>
            </a:prstGeom>
          </p:spPr>
        </p:pic>
        <p:pic>
          <p:nvPicPr>
            <p:cNvPr id="11" name="图片 10" descr="29-绿珠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07049" y="3200794"/>
              <a:ext cx="396191" cy="214603"/>
            </a:xfrm>
            <a:prstGeom prst="rect">
              <a:avLst/>
            </a:prstGeom>
          </p:spPr>
        </p:pic>
        <p:pic>
          <p:nvPicPr>
            <p:cNvPr id="12" name="图片 11" descr="29－红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67560" y="3364564"/>
              <a:ext cx="412699" cy="231111"/>
            </a:xfrm>
            <a:prstGeom prst="rect">
              <a:avLst/>
            </a:prstGeom>
          </p:spPr>
        </p:pic>
        <p:pic>
          <p:nvPicPr>
            <p:cNvPr id="13" name="图片 12" descr="29－红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67560" y="3192327"/>
              <a:ext cx="412699" cy="231111"/>
            </a:xfrm>
            <a:prstGeom prst="rect">
              <a:avLst/>
            </a:prstGeom>
          </p:spPr>
        </p:pic>
        <p:pic>
          <p:nvPicPr>
            <p:cNvPr id="14" name="图片 13" descr="29－红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67560" y="3019848"/>
              <a:ext cx="412699" cy="231111"/>
            </a:xfrm>
            <a:prstGeom prst="rect">
              <a:avLst/>
            </a:prstGeom>
          </p:spPr>
        </p:pic>
        <p:pic>
          <p:nvPicPr>
            <p:cNvPr id="15" name="图片 14" descr="29－红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67560" y="2845033"/>
              <a:ext cx="412699" cy="231111"/>
            </a:xfrm>
            <a:prstGeom prst="rect">
              <a:avLst/>
            </a:prstGeom>
          </p:spPr>
        </p:pic>
        <p:pic>
          <p:nvPicPr>
            <p:cNvPr id="16" name="图片 15" descr="29－红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67560" y="2663931"/>
              <a:ext cx="412699" cy="231111"/>
            </a:xfrm>
            <a:prstGeom prst="rect">
              <a:avLst/>
            </a:prstGeom>
          </p:spPr>
        </p:pic>
        <p:pic>
          <p:nvPicPr>
            <p:cNvPr id="17" name="图片 16" descr="29－红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67560" y="2490542"/>
              <a:ext cx="412699" cy="231111"/>
            </a:xfrm>
            <a:prstGeom prst="rect">
              <a:avLst/>
            </a:prstGeom>
          </p:spPr>
        </p:pic>
        <p:pic>
          <p:nvPicPr>
            <p:cNvPr id="18" name="图片 17" descr="29－红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67560" y="2318305"/>
              <a:ext cx="412699" cy="231111"/>
            </a:xfrm>
            <a:prstGeom prst="rect">
              <a:avLst/>
            </a:prstGeom>
          </p:spPr>
        </p:pic>
        <p:pic>
          <p:nvPicPr>
            <p:cNvPr id="19" name="图片 18" descr="29－红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67560" y="2137359"/>
              <a:ext cx="412699" cy="231111"/>
            </a:xfrm>
            <a:prstGeom prst="rect">
              <a:avLst/>
            </a:prstGeom>
          </p:spPr>
        </p:pic>
        <p:pic>
          <p:nvPicPr>
            <p:cNvPr id="20" name="图片 19" descr="29-绿珠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07049" y="3023363"/>
              <a:ext cx="396191" cy="214603"/>
            </a:xfrm>
            <a:prstGeom prst="rect">
              <a:avLst/>
            </a:prstGeom>
          </p:spPr>
        </p:pic>
        <p:pic>
          <p:nvPicPr>
            <p:cNvPr id="21" name="图片 20" descr="29-蓝珠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34686" y="3554461"/>
              <a:ext cx="396191" cy="222857"/>
            </a:xfrm>
            <a:prstGeom prst="rect">
              <a:avLst/>
            </a:prstGeom>
          </p:spPr>
        </p:pic>
        <p:pic>
          <p:nvPicPr>
            <p:cNvPr id="22" name="图片 21" descr="29-蓝珠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34686" y="3380772"/>
              <a:ext cx="396191" cy="222857"/>
            </a:xfrm>
            <a:prstGeom prst="rect">
              <a:avLst/>
            </a:prstGeom>
          </p:spPr>
        </p:pic>
        <p:pic>
          <p:nvPicPr>
            <p:cNvPr id="23" name="图片 22" descr="29-蓝珠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34686" y="3198616"/>
              <a:ext cx="396191" cy="222857"/>
            </a:xfrm>
            <a:prstGeom prst="rect">
              <a:avLst/>
            </a:prstGeom>
          </p:spPr>
        </p:pic>
        <p:pic>
          <p:nvPicPr>
            <p:cNvPr id="24" name="图片 23" descr="29-蓝珠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34686" y="3029199"/>
              <a:ext cx="396191" cy="222857"/>
            </a:xfrm>
            <a:prstGeom prst="rect">
              <a:avLst/>
            </a:prstGeom>
          </p:spPr>
        </p:pic>
        <p:pic>
          <p:nvPicPr>
            <p:cNvPr id="25" name="图片 24" descr="29-蓝珠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34686" y="2855510"/>
              <a:ext cx="396191" cy="222857"/>
            </a:xfrm>
            <a:prstGeom prst="rect">
              <a:avLst/>
            </a:prstGeom>
          </p:spPr>
        </p:pic>
        <p:pic>
          <p:nvPicPr>
            <p:cNvPr id="26" name="图片 25" descr="29-蓝珠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34686" y="2677626"/>
              <a:ext cx="396191" cy="222857"/>
            </a:xfrm>
            <a:prstGeom prst="rect">
              <a:avLst/>
            </a:prstGeom>
          </p:spPr>
        </p:pic>
        <p:pic>
          <p:nvPicPr>
            <p:cNvPr id="27" name="图片 26" descr="29-蓝珠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34686" y="2503937"/>
              <a:ext cx="396191" cy="222857"/>
            </a:xfrm>
            <a:prstGeom prst="rect">
              <a:avLst/>
            </a:prstGeom>
          </p:spPr>
        </p:pic>
        <p:pic>
          <p:nvPicPr>
            <p:cNvPr id="28" name="图片 27" descr="29-蓝珠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34686" y="2330325"/>
              <a:ext cx="396191" cy="222857"/>
            </a:xfrm>
            <a:prstGeom prst="rect">
              <a:avLst/>
            </a:prstGeom>
          </p:spPr>
        </p:pic>
        <p:pic>
          <p:nvPicPr>
            <p:cNvPr id="29" name="图片 28" descr="29-蓝珠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34686" y="2152364"/>
              <a:ext cx="396191" cy="222857"/>
            </a:xfrm>
            <a:prstGeom prst="rect">
              <a:avLst/>
            </a:prstGeom>
          </p:spPr>
        </p:pic>
        <p:pic>
          <p:nvPicPr>
            <p:cNvPr id="30" name="图片 29" descr="29-绿珠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07049" y="2847043"/>
              <a:ext cx="396191" cy="214603"/>
            </a:xfrm>
            <a:prstGeom prst="rect">
              <a:avLst/>
            </a:prstGeom>
          </p:spPr>
        </p:pic>
        <p:pic>
          <p:nvPicPr>
            <p:cNvPr id="31" name="图片 30" descr="29-绿珠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07049" y="2673654"/>
              <a:ext cx="396191" cy="214603"/>
            </a:xfrm>
            <a:prstGeom prst="rect">
              <a:avLst/>
            </a:prstGeom>
          </p:spPr>
        </p:pic>
        <p:pic>
          <p:nvPicPr>
            <p:cNvPr id="32" name="图片 31" descr="29-绿珠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07049" y="2501175"/>
              <a:ext cx="396191" cy="214603"/>
            </a:xfrm>
            <a:prstGeom prst="rect">
              <a:avLst/>
            </a:prstGeom>
          </p:spPr>
        </p:pic>
        <p:pic>
          <p:nvPicPr>
            <p:cNvPr id="33" name="图片 32" descr="29-绿珠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07049" y="2323744"/>
              <a:ext cx="396191" cy="214603"/>
            </a:xfrm>
            <a:prstGeom prst="rect">
              <a:avLst/>
            </a:prstGeom>
          </p:spPr>
        </p:pic>
        <p:pic>
          <p:nvPicPr>
            <p:cNvPr id="34" name="图片 33" descr="29-绿珠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07049" y="2139702"/>
              <a:ext cx="396191" cy="214603"/>
            </a:xfrm>
            <a:prstGeom prst="rect">
              <a:avLst/>
            </a:prstGeom>
          </p:spPr>
        </p:pic>
      </p:grpSp>
      <p:pic>
        <p:nvPicPr>
          <p:cNvPr id="35" name="图片 34" descr="29－三位计数器-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4953" y="2531037"/>
            <a:ext cx="1958943" cy="3070476"/>
          </a:xfrm>
          <a:prstGeom prst="rect">
            <a:avLst/>
          </a:prstGeom>
        </p:spPr>
      </p:pic>
      <p:pic>
        <p:nvPicPr>
          <p:cNvPr id="36" name="图片 35" descr="29-绿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0964" y="4728884"/>
            <a:ext cx="528255" cy="286137"/>
          </a:xfrm>
          <a:prstGeom prst="rect">
            <a:avLst/>
          </a:prstGeom>
        </p:spPr>
      </p:pic>
      <p:pic>
        <p:nvPicPr>
          <p:cNvPr id="37" name="图片 36" descr="29－红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4979" y="4717271"/>
            <a:ext cx="550265" cy="308148"/>
          </a:xfrm>
          <a:prstGeom prst="rect">
            <a:avLst/>
          </a:prstGeom>
        </p:spPr>
      </p:pic>
      <p:pic>
        <p:nvPicPr>
          <p:cNvPr id="38" name="图片 37" descr="29-绿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0964" y="4497698"/>
            <a:ext cx="528255" cy="286137"/>
          </a:xfrm>
          <a:prstGeom prst="rect">
            <a:avLst/>
          </a:prstGeom>
        </p:spPr>
      </p:pic>
      <p:pic>
        <p:nvPicPr>
          <p:cNvPr id="39" name="图片 38" descr="29-绿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0964" y="4267726"/>
            <a:ext cx="528255" cy="286137"/>
          </a:xfrm>
          <a:prstGeom prst="rect">
            <a:avLst/>
          </a:prstGeom>
        </p:spPr>
      </p:pic>
      <p:pic>
        <p:nvPicPr>
          <p:cNvPr id="40" name="图片 39" descr="29－红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4979" y="4486086"/>
            <a:ext cx="550265" cy="308148"/>
          </a:xfrm>
          <a:prstGeom prst="rect">
            <a:avLst/>
          </a:prstGeom>
        </p:spPr>
      </p:pic>
      <p:pic>
        <p:nvPicPr>
          <p:cNvPr id="41" name="图片 40" descr="29－红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4979" y="4256437"/>
            <a:ext cx="550265" cy="308148"/>
          </a:xfrm>
          <a:prstGeom prst="rect">
            <a:avLst/>
          </a:prstGeom>
        </p:spPr>
      </p:pic>
      <p:pic>
        <p:nvPicPr>
          <p:cNvPr id="42" name="图片 41" descr="29－红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4979" y="4026465"/>
            <a:ext cx="550265" cy="308148"/>
          </a:xfrm>
          <a:prstGeom prst="rect">
            <a:avLst/>
          </a:prstGeom>
        </p:spPr>
      </p:pic>
      <p:pic>
        <p:nvPicPr>
          <p:cNvPr id="43" name="图片 42" descr="29－红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4979" y="3793378"/>
            <a:ext cx="550265" cy="308148"/>
          </a:xfrm>
          <a:prstGeom prst="rect">
            <a:avLst/>
          </a:prstGeom>
        </p:spPr>
      </p:pic>
      <p:pic>
        <p:nvPicPr>
          <p:cNvPr id="44" name="图片 43" descr="29－红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4979" y="3551909"/>
            <a:ext cx="550265" cy="308148"/>
          </a:xfrm>
          <a:prstGeom prst="rect">
            <a:avLst/>
          </a:prstGeom>
        </p:spPr>
      </p:pic>
      <p:pic>
        <p:nvPicPr>
          <p:cNvPr id="45" name="图片 44" descr="29－红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4979" y="3320723"/>
            <a:ext cx="550265" cy="308148"/>
          </a:xfrm>
          <a:prstGeom prst="rect">
            <a:avLst/>
          </a:prstGeom>
        </p:spPr>
      </p:pic>
      <p:pic>
        <p:nvPicPr>
          <p:cNvPr id="46" name="图片 45" descr="29－红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4979" y="3091074"/>
            <a:ext cx="550265" cy="308148"/>
          </a:xfrm>
          <a:prstGeom prst="rect">
            <a:avLst/>
          </a:prstGeom>
        </p:spPr>
      </p:pic>
      <p:pic>
        <p:nvPicPr>
          <p:cNvPr id="47" name="图片 46" descr="29－红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4979" y="2849813"/>
            <a:ext cx="550265" cy="308148"/>
          </a:xfrm>
          <a:prstGeom prst="rect">
            <a:avLst/>
          </a:prstGeom>
        </p:spPr>
      </p:pic>
      <p:pic>
        <p:nvPicPr>
          <p:cNvPr id="48" name="图片 47" descr="29-绿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0964" y="4031152"/>
            <a:ext cx="528255" cy="286137"/>
          </a:xfrm>
          <a:prstGeom prst="rect">
            <a:avLst/>
          </a:prstGeom>
        </p:spPr>
      </p:pic>
      <p:pic>
        <p:nvPicPr>
          <p:cNvPr id="49" name="图片 48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7813" y="4739282"/>
            <a:ext cx="528255" cy="297143"/>
          </a:xfrm>
          <a:prstGeom prst="rect">
            <a:avLst/>
          </a:prstGeom>
        </p:spPr>
      </p:pic>
      <p:pic>
        <p:nvPicPr>
          <p:cNvPr id="50" name="图片 49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7813" y="4507697"/>
            <a:ext cx="528255" cy="297143"/>
          </a:xfrm>
          <a:prstGeom prst="rect">
            <a:avLst/>
          </a:prstGeom>
        </p:spPr>
      </p:pic>
      <p:pic>
        <p:nvPicPr>
          <p:cNvPr id="51" name="图片 50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7813" y="4264822"/>
            <a:ext cx="528255" cy="297143"/>
          </a:xfrm>
          <a:prstGeom prst="rect">
            <a:avLst/>
          </a:prstGeom>
        </p:spPr>
      </p:pic>
      <p:pic>
        <p:nvPicPr>
          <p:cNvPr id="52" name="图片 51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7813" y="4038933"/>
            <a:ext cx="528255" cy="297143"/>
          </a:xfrm>
          <a:prstGeom prst="rect">
            <a:avLst/>
          </a:prstGeom>
        </p:spPr>
      </p:pic>
      <p:pic>
        <p:nvPicPr>
          <p:cNvPr id="53" name="图片 52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7813" y="3807347"/>
            <a:ext cx="528255" cy="297143"/>
          </a:xfrm>
          <a:prstGeom prst="rect">
            <a:avLst/>
          </a:prstGeom>
        </p:spPr>
      </p:pic>
      <p:pic>
        <p:nvPicPr>
          <p:cNvPr id="54" name="图片 53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7813" y="3570169"/>
            <a:ext cx="528255" cy="297143"/>
          </a:xfrm>
          <a:prstGeom prst="rect">
            <a:avLst/>
          </a:prstGeom>
        </p:spPr>
      </p:pic>
      <p:pic>
        <p:nvPicPr>
          <p:cNvPr id="55" name="图片 54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7813" y="3338583"/>
            <a:ext cx="528255" cy="297143"/>
          </a:xfrm>
          <a:prstGeom prst="rect">
            <a:avLst/>
          </a:prstGeom>
        </p:spPr>
      </p:pic>
      <p:pic>
        <p:nvPicPr>
          <p:cNvPr id="56" name="图片 55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7813" y="3107101"/>
            <a:ext cx="528255" cy="297143"/>
          </a:xfrm>
          <a:prstGeom prst="rect">
            <a:avLst/>
          </a:prstGeom>
        </p:spPr>
      </p:pic>
      <p:pic>
        <p:nvPicPr>
          <p:cNvPr id="57" name="图片 56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6519" y="2869819"/>
            <a:ext cx="528255" cy="297143"/>
          </a:xfrm>
          <a:prstGeom prst="rect">
            <a:avLst/>
          </a:prstGeom>
        </p:spPr>
      </p:pic>
      <p:pic>
        <p:nvPicPr>
          <p:cNvPr id="58" name="图片 57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7813" y="2632641"/>
            <a:ext cx="528255" cy="297143"/>
          </a:xfrm>
          <a:prstGeom prst="rect">
            <a:avLst/>
          </a:prstGeom>
        </p:spPr>
      </p:pic>
      <p:pic>
        <p:nvPicPr>
          <p:cNvPr id="59" name="图片 58" descr="29-绿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0964" y="3796058"/>
            <a:ext cx="528255" cy="286137"/>
          </a:xfrm>
          <a:prstGeom prst="rect">
            <a:avLst/>
          </a:prstGeom>
        </p:spPr>
      </p:pic>
      <p:pic>
        <p:nvPicPr>
          <p:cNvPr id="60" name="图片 59" descr="29-绿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0964" y="3564873"/>
            <a:ext cx="528255" cy="286137"/>
          </a:xfrm>
          <a:prstGeom prst="rect">
            <a:avLst/>
          </a:prstGeom>
        </p:spPr>
      </p:pic>
      <p:pic>
        <p:nvPicPr>
          <p:cNvPr id="61" name="图片 60" descr="29-绿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0964" y="3334901"/>
            <a:ext cx="528255" cy="286137"/>
          </a:xfrm>
          <a:prstGeom prst="rect">
            <a:avLst/>
          </a:prstGeom>
        </p:spPr>
      </p:pic>
      <p:pic>
        <p:nvPicPr>
          <p:cNvPr id="62" name="图片 61" descr="29-绿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0964" y="3098326"/>
            <a:ext cx="528255" cy="286137"/>
          </a:xfrm>
          <a:prstGeom prst="rect">
            <a:avLst/>
          </a:prstGeom>
        </p:spPr>
      </p:pic>
      <p:pic>
        <p:nvPicPr>
          <p:cNvPr id="63" name="图片 62" descr="29-绿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0964" y="2852937"/>
            <a:ext cx="528255" cy="286137"/>
          </a:xfrm>
          <a:prstGeom prst="rect">
            <a:avLst/>
          </a:prstGeom>
        </p:spPr>
      </p:pic>
      <p:pic>
        <p:nvPicPr>
          <p:cNvPr id="64" name="图片 63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7813" y="2877694"/>
            <a:ext cx="528255" cy="297143"/>
          </a:xfrm>
          <a:prstGeom prst="rect">
            <a:avLst/>
          </a:prstGeom>
        </p:spPr>
      </p:pic>
      <p:sp>
        <p:nvSpPr>
          <p:cNvPr id="65" name="文本框 10245"/>
          <p:cNvSpPr txBox="1">
            <a:spLocks noChangeArrowheads="1"/>
          </p:cNvSpPr>
          <p:nvPr/>
        </p:nvSpPr>
        <p:spPr bwMode="auto">
          <a:xfrm>
            <a:off x="662122" y="742408"/>
            <a:ext cx="844893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在计数器上一边拨珠一边数。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66" name="文本框 10245"/>
          <p:cNvSpPr txBox="1">
            <a:spLocks noChangeArrowheads="1"/>
          </p:cNvSpPr>
          <p:nvPr/>
        </p:nvSpPr>
        <p:spPr bwMode="auto">
          <a:xfrm>
            <a:off x="1759380" y="1604797"/>
            <a:ext cx="907054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sym typeface="宋体" panose="02010600030101010101" pitchFamily="2" charset="-122"/>
              </a:rPr>
              <a:t>2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</a:t>
            </a:r>
            <a:r>
              <a:rPr sz="2800" dirty="0">
                <a:latin typeface="+mn-ea"/>
                <a:sym typeface="宋体" panose="02010600030101010101" pitchFamily="2" charset="-122"/>
              </a:rPr>
              <a:t>一个一个地数，从九百八十九数到九百九十九。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Microsoft Office PowerPoint</Application>
  <PresentationFormat>宽屏</PresentationFormat>
  <Paragraphs>92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Calibri</vt:lpstr>
      <vt:lpstr>华文楷体</vt:lpstr>
      <vt:lpstr>楷体</vt:lpstr>
      <vt:lpstr>Arial</vt:lpstr>
      <vt:lpstr>宋体</vt:lpstr>
      <vt:lpstr>微软雅黑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2023-01-17T01:33:29Z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732AD58BCB4144C2869D143CF7572624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