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9" r:id="rId2"/>
    <p:sldId id="377" r:id="rId3"/>
    <p:sldId id="386" r:id="rId4"/>
    <p:sldId id="378" r:id="rId5"/>
    <p:sldId id="379" r:id="rId6"/>
    <p:sldId id="380" r:id="rId7"/>
    <p:sldId id="381" r:id="rId8"/>
    <p:sldId id="382" r:id="rId9"/>
    <p:sldId id="383" r:id="rId10"/>
    <p:sldId id="387" r:id="rId11"/>
    <p:sldId id="333" r:id="rId12"/>
    <p:sldId id="334" r:id="rId13"/>
    <p:sldId id="335" r:id="rId14"/>
    <p:sldId id="261" r:id="rId15"/>
    <p:sldId id="344" r:id="rId16"/>
    <p:sldId id="346" r:id="rId17"/>
    <p:sldId id="269" r:id="rId18"/>
    <p:sldId id="385" r:id="rId19"/>
    <p:sldId id="338" r:id="rId20"/>
    <p:sldId id="365" r:id="rId21"/>
    <p:sldId id="373" r:id="rId22"/>
    <p:sldId id="374" r:id="rId23"/>
    <p:sldId id="375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>
          <p15:clr>
            <a:srgbClr val="A4A3A4"/>
          </p15:clr>
        </p15:guide>
        <p15:guide id="2" pos="21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5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-90" y="-636"/>
      </p:cViewPr>
      <p:guideLst>
        <p:guide orient="horz" pos="1644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981EE1-D841-4DAB-80F9-268308A2E90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72AD9E8B-749F-4972-A129-6A88FF3A4E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6EA392B-9EF4-4ADF-B4B3-020C2CA73C9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98D9615-AF02-4E81-8B0B-3B108B42C7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0CC20B3A-EE15-47F6-9EAE-EC66D190B5EA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ECA1-1158-4C7E-B1DE-35FE5BC62C5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7011E-423D-4D4E-A172-C78B97FBC3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7019-12B5-46B1-BB6D-1C07663B7F7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94F91-EF6B-405A-B573-CE92DEE852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7019-12B5-46B1-BB6D-1C07663B7F7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94F91-EF6B-405A-B573-CE92DEE852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76F6-5D80-4F7B-82FF-F8FB2478CDF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97010E-72C8-4684-BFF8-C2D250A9DA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F0753-B0B4-47DF-82CC-C9A2F9DA5C0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707E-0F48-458B-8785-71602FB247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F0753-B0B4-47DF-82CC-C9A2F9DA5C0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707E-0F48-458B-8785-71602FB247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 noChangeArrowheads="1"/>
          </p:cNvSpPr>
          <p:nvPr>
            <p:ph type="title" idx="4294967295"/>
            <p:custDataLst>
              <p:tags r:id="rId8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 noChangeArrowheads="1"/>
          </p:cNvSpPr>
          <p:nvPr>
            <p:ph type="body" idx="9"/>
            <p:custDataLst>
              <p:tags r:id="rId9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613F0753-B0B4-47DF-82CC-C9A2F9DA5C0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EED2707E-0F48-458B-8785-71602FB2478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NUL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NUL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3.wmf"/><Relationship Id="rId2" Type="http://schemas.openxmlformats.org/officeDocument/2006/relationships/tags" Target="../tags/tag2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NUL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wmf"/><Relationship Id="rId12" Type="http://schemas.openxmlformats.org/officeDocument/2006/relationships/image" Target="../media/image12.png"/><Relationship Id="rId2" Type="http://schemas.openxmlformats.org/officeDocument/2006/relationships/tags" Target="../tags/tag10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1.png"/><Relationship Id="rId5" Type="http://schemas.openxmlformats.org/officeDocument/2006/relationships/image" Target="../media/image9.png"/><Relationship Id="rId15" Type="http://schemas.openxmlformats.org/officeDocument/2006/relationships/image" Target="../media/image8.wmf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23.png"/><Relationship Id="rId11" Type="http://schemas.openxmlformats.org/officeDocument/2006/relationships/image" Target="../media/image19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44286"/>
            <a:ext cx="9144000" cy="63335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第一章  直角三角形的边角关系</a:t>
            </a:r>
          </a:p>
        </p:txBody>
      </p:sp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1682483"/>
            <a:ext cx="9144000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4400" b="1" dirty="0">
                <a:latin typeface="+mn-ea"/>
                <a:ea typeface="+mn-ea"/>
              </a:rPr>
              <a:t>三角函数的应用</a:t>
            </a:r>
            <a:endParaRPr lang="en-US" altLang="zh-CN" sz="4400" b="1" dirty="0">
              <a:latin typeface="+mn-ea"/>
              <a:ea typeface="+mn-ea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  <a:ea typeface="+mn-ea"/>
                <a:sym typeface="+mn-ea"/>
              </a:rPr>
              <a:t>第</a:t>
            </a:r>
            <a:r>
              <a:rPr lang="en-US" altLang="zh-CN" sz="2800" b="1" dirty="0" smtClean="0">
                <a:latin typeface="+mn-ea"/>
                <a:ea typeface="+mn-ea"/>
                <a:sym typeface="+mn-ea"/>
              </a:rPr>
              <a:t>2</a:t>
            </a:r>
            <a:r>
              <a:rPr lang="zh-CN" altLang="en-US" sz="2800" b="1" dirty="0" smtClean="0">
                <a:latin typeface="+mn-ea"/>
                <a:ea typeface="+mn-ea"/>
                <a:sym typeface="+mn-ea"/>
              </a:rPr>
              <a:t>课时</a:t>
            </a:r>
            <a:endParaRPr lang="zh-CN" altLang="en-US" sz="2800" b="1" dirty="0">
              <a:latin typeface="+mn-ea"/>
              <a:ea typeface="+mn-ea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601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16387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344337" flipH="1">
            <a:off x="5301854" y="1824037"/>
            <a:ext cx="1151334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等腰三角形 4"/>
          <p:cNvSpPr/>
          <p:nvPr/>
        </p:nvSpPr>
        <p:spPr>
          <a:xfrm>
            <a:off x="4754167" y="1581151"/>
            <a:ext cx="3555206" cy="1278731"/>
          </a:xfrm>
          <a:prstGeom prst="triangle">
            <a:avLst>
              <a:gd name="adj" fmla="val 10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6389" name="文本框 4"/>
          <p:cNvSpPr txBox="1">
            <a:spLocks noChangeArrowheads="1"/>
          </p:cNvSpPr>
          <p:nvPr/>
        </p:nvSpPr>
        <p:spPr bwMode="auto">
          <a:xfrm>
            <a:off x="591741" y="1010841"/>
            <a:ext cx="1451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>
                <a:solidFill>
                  <a:srgbClr val="0070C0"/>
                </a:solidFill>
              </a:rPr>
              <a:t>坡角与坡度</a:t>
            </a: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591741" y="1566863"/>
            <a:ext cx="8358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</a:rPr>
              <a:t>坡角：</a:t>
            </a:r>
          </a:p>
        </p:txBody>
      </p:sp>
      <p:sp>
        <p:nvSpPr>
          <p:cNvPr id="10" name="文本框 4"/>
          <p:cNvSpPr txBox="1">
            <a:spLocks noChangeArrowheads="1"/>
          </p:cNvSpPr>
          <p:nvPr/>
        </p:nvSpPr>
        <p:spPr bwMode="auto">
          <a:xfrm>
            <a:off x="1102519" y="2102644"/>
            <a:ext cx="41862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</a:rPr>
              <a:t>坡面与水平面的夹角叫做坡角，记作</a:t>
            </a:r>
            <a:r>
              <a:rPr lang="el-GR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α</a:t>
            </a: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 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文本框 4"/>
          <p:cNvSpPr txBox="1">
            <a:spLocks noChangeArrowheads="1"/>
          </p:cNvSpPr>
          <p:nvPr/>
        </p:nvSpPr>
        <p:spPr bwMode="auto">
          <a:xfrm>
            <a:off x="591741" y="2638426"/>
            <a:ext cx="8358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rgbClr val="7030A0"/>
                </a:solidFill>
              </a:rPr>
              <a:t>坡度：</a:t>
            </a: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6217444" y="2875360"/>
            <a:ext cx="11846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/>
              <a:t>水平面（</a:t>
            </a:r>
            <a:r>
              <a:rPr lang="en-US" altLang="zh-CN" i="1">
                <a:latin typeface="Times New Roman" panose="02020603050405020304" pitchFamily="18" charset="0"/>
              </a:rPr>
              <a:t>l</a:t>
            </a:r>
            <a:r>
              <a:rPr lang="zh-CN" altLang="en-US"/>
              <a:t>）</a:t>
            </a: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6868716" y="1701404"/>
            <a:ext cx="5334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/>
              <a:t>坡面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8243888" y="1874044"/>
            <a:ext cx="638175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/>
              <a:t>铅垂</a:t>
            </a:r>
            <a:endParaRPr lang="en-US" altLang="zh-CN"/>
          </a:p>
          <a:p>
            <a:pPr algn="ctr"/>
            <a:r>
              <a:rPr lang="zh-CN" altLang="en-US"/>
              <a:t>高度</a:t>
            </a:r>
            <a:endParaRPr lang="en-US" altLang="zh-CN"/>
          </a:p>
          <a:p>
            <a:pPr algn="ctr"/>
            <a:r>
              <a:rPr lang="zh-CN" altLang="en-US"/>
              <a:t>（</a:t>
            </a:r>
            <a:r>
              <a:rPr lang="en-US" altLang="zh-CN" i="1">
                <a:latin typeface="Times New Roman" panose="02020603050405020304" pitchFamily="18" charset="0"/>
              </a:rPr>
              <a:t>h</a:t>
            </a:r>
            <a:r>
              <a:rPr lang="zh-CN" altLang="en-US"/>
              <a:t>）</a:t>
            </a:r>
          </a:p>
        </p:txBody>
      </p:sp>
      <p:sp>
        <p:nvSpPr>
          <p:cNvPr id="8" name="弧形 7"/>
          <p:cNvSpPr/>
          <p:nvPr/>
        </p:nvSpPr>
        <p:spPr>
          <a:xfrm rot="1776152">
            <a:off x="5173266" y="2609851"/>
            <a:ext cx="302419" cy="34647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89973" y="2521744"/>
            <a:ext cx="2595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l-GR" altLang="en-US" i="1">
                <a:latin typeface="Times New Roman" panose="02020603050405020304" pitchFamily="18" charset="0"/>
              </a:rPr>
              <a:t>α</a:t>
            </a:r>
            <a:endParaRPr lang="zh-CN" altLang="en-US"/>
          </a:p>
        </p:txBody>
      </p:sp>
      <p:sp>
        <p:nvSpPr>
          <p:cNvPr id="18" name="文本框 4"/>
          <p:cNvSpPr txBox="1">
            <a:spLocks noChangeArrowheads="1"/>
          </p:cNvSpPr>
          <p:nvPr/>
        </p:nvSpPr>
        <p:spPr bwMode="auto">
          <a:xfrm>
            <a:off x="591741" y="4411266"/>
            <a:ext cx="28003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/>
              <a:t>坡度与坡角的关系：</a:t>
            </a:r>
          </a:p>
        </p:txBody>
      </p:sp>
      <p:sp>
        <p:nvSpPr>
          <p:cNvPr id="19" name="文本框 4"/>
          <p:cNvSpPr txBox="1">
            <a:spLocks noChangeArrowheads="1"/>
          </p:cNvSpPr>
          <p:nvPr/>
        </p:nvSpPr>
        <p:spPr bwMode="auto">
          <a:xfrm>
            <a:off x="4789885" y="4411266"/>
            <a:ext cx="258008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/>
              <a:t>坡度等于坡角的正切值 </a:t>
            </a:r>
            <a:r>
              <a:rPr lang="en-US" altLang="zh-CN"/>
              <a:t>.</a:t>
            </a:r>
            <a:endParaRPr lang="zh-CN" altLang="en-US"/>
          </a:p>
        </p:txBody>
      </p:sp>
      <p:grpSp>
        <p:nvGrpSpPr>
          <p:cNvPr id="2" name="组合 16"/>
          <p:cNvGrpSpPr/>
          <p:nvPr/>
        </p:nvGrpSpPr>
        <p:grpSpPr bwMode="auto">
          <a:xfrm>
            <a:off x="1109662" y="3203973"/>
            <a:ext cx="7624763" cy="964406"/>
            <a:chOff x="1469722" y="4262819"/>
            <a:chExt cx="10167428" cy="1285886"/>
          </a:xfrm>
        </p:grpSpPr>
        <p:sp>
          <p:nvSpPr>
            <p:cNvPr id="16404" name="文本框 4"/>
            <p:cNvSpPr txBox="1">
              <a:spLocks noChangeArrowheads="1"/>
            </p:cNvSpPr>
            <p:nvPr/>
          </p:nvSpPr>
          <p:spPr bwMode="auto">
            <a:xfrm>
              <a:off x="1469722" y="4262819"/>
              <a:ext cx="10167428" cy="1231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7030A0"/>
                  </a:solidFill>
                </a:rPr>
                <a:t>坡面的铅垂高度（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h</a:t>
              </a:r>
              <a:r>
                <a:rPr lang="zh-CN" altLang="en-US">
                  <a:solidFill>
                    <a:srgbClr val="7030A0"/>
                  </a:solidFill>
                </a:rPr>
                <a:t>）和水平面长度（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l</a:t>
              </a:r>
              <a:r>
                <a:rPr lang="zh-CN" altLang="en-US">
                  <a:solidFill>
                    <a:srgbClr val="7030A0"/>
                  </a:solidFill>
                </a:rPr>
                <a:t>）的比叫做坡面的坡度（或坡</a:t>
              </a: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7030A0"/>
                  </a:solidFill>
                </a:rPr>
                <a:t>比），记作 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i</a:t>
              </a:r>
              <a:r>
                <a:rPr lang="zh-CN" altLang="en-US">
                  <a:solidFill>
                    <a:srgbClr val="7030A0"/>
                  </a:solidFill>
                </a:rPr>
                <a:t> </a:t>
              </a:r>
              <a:r>
                <a:rPr lang="en-US" altLang="zh-CN">
                  <a:solidFill>
                    <a:srgbClr val="7030A0"/>
                  </a:solidFill>
                </a:rPr>
                <a:t>. </a:t>
              </a:r>
              <a:r>
                <a:rPr lang="zh-CN" altLang="en-US">
                  <a:solidFill>
                    <a:srgbClr val="7030A0"/>
                  </a:solidFill>
                </a:rPr>
                <a:t>即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CN">
                  <a:solidFill>
                    <a:srgbClr val="7030A0"/>
                  </a:solidFill>
                </a:rPr>
                <a:t>=     . </a:t>
              </a:r>
              <a:r>
                <a:rPr lang="zh-CN" altLang="en-US">
                  <a:solidFill>
                    <a:srgbClr val="7030A0"/>
                  </a:solidFill>
                </a:rPr>
                <a:t>坡度通常写成</a:t>
              </a:r>
              <a:r>
                <a:rPr lang="en-US" altLang="zh-CN">
                  <a:solidFill>
                    <a:srgbClr val="7030A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>
                  <a:solidFill>
                    <a:srgbClr val="7030A0"/>
                  </a:solidFill>
                </a:rPr>
                <a:t>：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m</a:t>
              </a:r>
              <a:r>
                <a:rPr lang="zh-CN" altLang="en-US">
                  <a:solidFill>
                    <a:srgbClr val="7030A0"/>
                  </a:solidFill>
                </a:rPr>
                <a:t>，如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CN">
                  <a:solidFill>
                    <a:srgbClr val="7030A0"/>
                  </a:solidFill>
                </a:rPr>
                <a:t>=</a:t>
              </a:r>
              <a:r>
                <a:rPr lang="en-US" altLang="zh-CN">
                  <a:solidFill>
                    <a:srgbClr val="7030A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>
                  <a:solidFill>
                    <a:srgbClr val="7030A0"/>
                  </a:solidFill>
                </a:rPr>
                <a:t>：</a:t>
              </a:r>
              <a:r>
                <a:rPr lang="en-US" altLang="zh-CN">
                  <a:solidFill>
                    <a:srgbClr val="7030A0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i="1">
                  <a:solidFill>
                    <a:srgbClr val="7030A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>
                  <a:solidFill>
                    <a:srgbClr val="7030A0"/>
                  </a:solidFill>
                </a:rPr>
                <a:t>.</a:t>
              </a:r>
              <a:endParaRPr lang="zh-CN" altLang="en-US">
                <a:solidFill>
                  <a:srgbClr val="7030A0"/>
                </a:solidFill>
              </a:endParaRPr>
            </a:p>
          </p:txBody>
        </p:sp>
        <p:sp>
          <p:nvSpPr>
            <p:cNvPr id="16405" name="文本框 4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4047437" y="4733032"/>
              <a:ext cx="390700" cy="815673"/>
            </a:xfrm>
            <a:prstGeom prst="rect">
              <a:avLst/>
            </a:prstGeom>
            <a:blipFill dpi="0" rotWithShape="0">
              <a:blip r:embed="rId4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22"/>
          <p:cNvGrpSpPr/>
          <p:nvPr/>
        </p:nvGrpSpPr>
        <p:grpSpPr bwMode="auto">
          <a:xfrm>
            <a:off x="2936082" y="4257675"/>
            <a:ext cx="1450181" cy="610791"/>
            <a:chOff x="3914970" y="5676372"/>
            <a:chExt cx="1933896" cy="815673"/>
          </a:xfrm>
        </p:grpSpPr>
        <p:sp>
          <p:nvSpPr>
            <p:cNvPr id="16402" name="文本框 4"/>
            <p:cNvSpPr txBox="1">
              <a:spLocks noChangeArrowheads="1"/>
            </p:cNvSpPr>
            <p:nvPr/>
          </p:nvSpPr>
          <p:spPr bwMode="auto">
            <a:xfrm>
              <a:off x="3914970" y="5881399"/>
              <a:ext cx="1933896" cy="49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i="1">
                  <a:latin typeface="Times New Roman" panose="02020603050405020304" pitchFamily="18" charset="0"/>
                </a:rPr>
                <a:t>i</a:t>
              </a:r>
              <a:r>
                <a:rPr lang="en-US" altLang="zh-CN"/>
                <a:t>=     =</a:t>
              </a:r>
              <a:r>
                <a:rPr lang="en-US" altLang="zh-CN">
                  <a:latin typeface="Times New Roman" panose="02020603050405020304" pitchFamily="18" charset="0"/>
                </a:rPr>
                <a:t>tan</a:t>
              </a:r>
              <a:r>
                <a:rPr lang="el-GR" altLang="en-US" i="1">
                  <a:latin typeface="Times New Roman" panose="02020603050405020304" pitchFamily="18" charset="0"/>
                </a:rPr>
                <a:t>α</a:t>
              </a:r>
              <a:r>
                <a:rPr lang="en-US" altLang="zh-CN"/>
                <a:t> .</a:t>
              </a:r>
              <a:endParaRPr lang="zh-CN" altLang="en-US"/>
            </a:p>
          </p:txBody>
        </p:sp>
        <p:sp>
          <p:nvSpPr>
            <p:cNvPr id="16403" name="文本框 4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4260655" y="5676372"/>
              <a:ext cx="390700" cy="815673"/>
            </a:xfrm>
            <a:prstGeom prst="rect">
              <a:avLst/>
            </a:prstGeom>
            <a:blipFill dpi="0" rotWithShape="0">
              <a:blip r:embed="rId5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9" name="Rectangle 2"/>
          <p:cNvSpPr>
            <a:spLocks noGrp="1" noChangeArrowheads="1"/>
          </p:cNvSpPr>
          <p:nvPr/>
        </p:nvSpPr>
        <p:spPr bwMode="auto">
          <a:xfrm>
            <a:off x="1168004" y="1276350"/>
            <a:ext cx="6863953" cy="12525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accent1"/>
                </a:solidFill>
                <a:latin typeface="+mn-ea"/>
                <a:ea typeface="+mn-ea"/>
              </a:rPr>
              <a:t>例</a:t>
            </a:r>
            <a:r>
              <a:rPr lang="zh-CN" altLang="en-US" b="1" dirty="0">
                <a:solidFill>
                  <a:srgbClr val="3C8C93"/>
                </a:solidFill>
                <a:latin typeface="+mn-ea"/>
                <a:ea typeface="+mn-ea"/>
              </a:rPr>
              <a:t>、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一段路基的横断面是梯形，高为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米，上底的宽是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+mn-ea"/>
                <a:ea typeface="+mn-ea"/>
              </a:rPr>
              <a:t>米，路基的坡面与地面的倾角分别是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lang="en-US" altLang="zh-CN" dirty="0">
                <a:latin typeface="+mn-ea"/>
                <a:ea typeface="+mn-ea"/>
              </a:rPr>
              <a:t>°</a:t>
            </a:r>
            <a:r>
              <a:rPr lang="zh-CN" altLang="en-US" dirty="0">
                <a:latin typeface="+mn-ea"/>
                <a:ea typeface="+mn-ea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en-US" altLang="zh-CN" dirty="0">
                <a:latin typeface="+mn-ea"/>
                <a:ea typeface="+mn-ea"/>
              </a:rPr>
              <a:t>°</a:t>
            </a:r>
            <a:r>
              <a:rPr lang="zh-CN" altLang="en-US" dirty="0">
                <a:latin typeface="+mn-ea"/>
                <a:ea typeface="+mn-ea"/>
              </a:rPr>
              <a:t>，求路基下底的宽（精确到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0.1</a:t>
            </a:r>
            <a:r>
              <a:rPr lang="zh-CN" altLang="en-US" dirty="0">
                <a:latin typeface="+mn-ea"/>
                <a:ea typeface="+mn-ea"/>
              </a:rPr>
              <a:t>米</a:t>
            </a:r>
            <a:r>
              <a:rPr lang="en-US" altLang="en-US" dirty="0">
                <a:latin typeface="+mn-ea"/>
                <a:ea typeface="+mn-ea"/>
              </a:rPr>
              <a:t>,                             </a:t>
            </a:r>
            <a:r>
              <a:rPr lang="zh-CN" altLang="en-US" dirty="0">
                <a:latin typeface="+mn-ea"/>
                <a:ea typeface="+mn-ea"/>
              </a:rPr>
              <a:t>）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72062" y="3812382"/>
            <a:ext cx="46315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958012" y="3812382"/>
            <a:ext cx="46315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4500563" y="4124325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4557713" y="3438525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672013" y="3463529"/>
            <a:ext cx="0" cy="659606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arrow" w="med" len="med"/>
            <a:tailEnd type="arrow" w="med" len="med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627960" y="3507582"/>
            <a:ext cx="48458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米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5686425" y="3038475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6729413" y="3038475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700713" y="3298031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757863" y="2955132"/>
            <a:ext cx="600075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米</a:t>
            </a:r>
          </a:p>
        </p:txBody>
      </p:sp>
      <p:grpSp>
        <p:nvGrpSpPr>
          <p:cNvPr id="2063" name="Group 18"/>
          <p:cNvGrpSpPr/>
          <p:nvPr/>
        </p:nvGrpSpPr>
        <p:grpSpPr bwMode="auto">
          <a:xfrm>
            <a:off x="4773216" y="3444479"/>
            <a:ext cx="2971800" cy="684609"/>
            <a:chOff x="2976" y="1536"/>
            <a:chExt cx="2496" cy="486"/>
          </a:xfrm>
        </p:grpSpPr>
        <p:grpSp>
          <p:nvGrpSpPr>
            <p:cNvPr id="2069" name="Group 19"/>
            <p:cNvGrpSpPr/>
            <p:nvPr/>
          </p:nvGrpSpPr>
          <p:grpSpPr bwMode="auto">
            <a:xfrm>
              <a:off x="2976" y="1536"/>
              <a:ext cx="2496" cy="480"/>
              <a:chOff x="2976" y="1536"/>
              <a:chExt cx="2496" cy="480"/>
            </a:xfrm>
          </p:grpSpPr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2976" y="2016"/>
                <a:ext cx="24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latin typeface="+mn-ea"/>
                  <a:ea typeface="+mn-ea"/>
                </a:endParaRPr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 flipV="1">
                <a:off x="2976" y="1536"/>
                <a:ext cx="76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latin typeface="+mn-ea"/>
                  <a:ea typeface="+mn-ea"/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latin typeface="+mn-ea"/>
                  <a:ea typeface="+mn-ea"/>
                </a:endParaRPr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4608" y="1536"/>
                <a:ext cx="864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latin typeface="+mn-ea"/>
                  <a:ea typeface="+mn-ea"/>
                </a:endParaRPr>
              </a:p>
            </p:txBody>
          </p:sp>
        </p:grpSp>
        <p:sp>
          <p:nvSpPr>
            <p:cNvPr id="22" name="Freeform 24"/>
            <p:cNvSpPr>
              <a:spLocks noChangeArrowheads="1"/>
            </p:cNvSpPr>
            <p:nvPr/>
          </p:nvSpPr>
          <p:spPr bwMode="auto">
            <a:xfrm>
              <a:off x="3162" y="1900"/>
              <a:ext cx="40" cy="122"/>
            </a:xfrm>
            <a:custGeom>
              <a:avLst/>
              <a:gdLst>
                <a:gd name="T0" fmla="*/ 0 w 40"/>
                <a:gd name="T1" fmla="*/ 0 h 122"/>
                <a:gd name="T2" fmla="*/ 24 w 40"/>
                <a:gd name="T3" fmla="*/ 122 h 122"/>
                <a:gd name="T4" fmla="*/ 0 60000 65536"/>
                <a:gd name="T5" fmla="*/ 0 60000 65536"/>
                <a:gd name="T6" fmla="*/ 0 w 40"/>
                <a:gd name="T7" fmla="*/ 0 h 122"/>
                <a:gd name="T8" fmla="*/ 40 w 40"/>
                <a:gd name="T9" fmla="*/ 122 h 1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" h="122">
                  <a:moveTo>
                    <a:pt x="0" y="0"/>
                  </a:moveTo>
                  <a:cubicBezTo>
                    <a:pt x="40" y="60"/>
                    <a:pt x="24" y="22"/>
                    <a:pt x="24" y="12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3" name="Freeform 25"/>
            <p:cNvSpPr>
              <a:spLocks noChangeArrowheads="1"/>
            </p:cNvSpPr>
            <p:nvPr/>
          </p:nvSpPr>
          <p:spPr bwMode="auto">
            <a:xfrm>
              <a:off x="5160" y="1869"/>
              <a:ext cx="59" cy="141"/>
            </a:xfrm>
            <a:custGeom>
              <a:avLst/>
              <a:gdLst>
                <a:gd name="T0" fmla="*/ 59 w 59"/>
                <a:gd name="T1" fmla="*/ 0 h 141"/>
                <a:gd name="T2" fmla="*/ 0 w 59"/>
                <a:gd name="T3" fmla="*/ 141 h 141"/>
                <a:gd name="T4" fmla="*/ 0 60000 65536"/>
                <a:gd name="T5" fmla="*/ 0 60000 65536"/>
                <a:gd name="T6" fmla="*/ 0 w 59"/>
                <a:gd name="T7" fmla="*/ 0 h 141"/>
                <a:gd name="T8" fmla="*/ 59 w 59"/>
                <a:gd name="T9" fmla="*/ 141 h 1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41">
                  <a:moveTo>
                    <a:pt x="59" y="0"/>
                  </a:moveTo>
                  <a:cubicBezTo>
                    <a:pt x="6" y="36"/>
                    <a:pt x="0" y="76"/>
                    <a:pt x="0" y="14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sp>
        <p:nvSpPr>
          <p:cNvPr id="2064" name="Text Box 26"/>
          <p:cNvSpPr txBox="1">
            <a:spLocks noChangeArrowheads="1"/>
          </p:cNvSpPr>
          <p:nvPr/>
        </p:nvSpPr>
        <p:spPr bwMode="auto">
          <a:xfrm>
            <a:off x="4614863" y="4124326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65" name="Text Box 27"/>
          <p:cNvSpPr txBox="1">
            <a:spLocks noChangeArrowheads="1"/>
          </p:cNvSpPr>
          <p:nvPr/>
        </p:nvSpPr>
        <p:spPr bwMode="auto">
          <a:xfrm>
            <a:off x="7586662" y="4120753"/>
            <a:ext cx="28217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66" name="Text Box 28"/>
          <p:cNvSpPr txBox="1">
            <a:spLocks noChangeArrowheads="1"/>
          </p:cNvSpPr>
          <p:nvPr/>
        </p:nvSpPr>
        <p:spPr bwMode="auto">
          <a:xfrm>
            <a:off x="6729412" y="3163491"/>
            <a:ext cx="2905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067" name="Text Box 36"/>
          <p:cNvSpPr txBox="1">
            <a:spLocks noChangeArrowheads="1"/>
          </p:cNvSpPr>
          <p:nvPr/>
        </p:nvSpPr>
        <p:spPr bwMode="auto">
          <a:xfrm>
            <a:off x="5357813" y="3095626"/>
            <a:ext cx="31313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D</a:t>
            </a:r>
          </a:p>
        </p:txBody>
      </p:sp>
      <p:graphicFrame>
        <p:nvGraphicFramePr>
          <p:cNvPr id="2050" name="对象 18462"/>
          <p:cNvGraphicFramePr/>
          <p:nvPr/>
        </p:nvGraphicFramePr>
        <p:xfrm>
          <a:off x="1526382" y="2202657"/>
          <a:ext cx="1997869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4" imgW="1436370" imgH="241300" progId="Equation.KSEE3">
                  <p:embed/>
                </p:oleObj>
              </mc:Choice>
              <mc:Fallback>
                <p:oleObj r:id="rId4" imgW="1436370" imgH="241300" progId="Equation.KSEE3">
                  <p:embed/>
                  <p:pic>
                    <p:nvPicPr>
                      <p:cNvPr id="0" name="对象 184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382" y="2202657"/>
                        <a:ext cx="1997869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文本框 6151"/>
          <p:cNvSpPr txBox="1">
            <a:spLocks noChangeArrowheads="1"/>
          </p:cNvSpPr>
          <p:nvPr/>
        </p:nvSpPr>
        <p:spPr bwMode="auto">
          <a:xfrm>
            <a:off x="700088" y="866776"/>
            <a:ext cx="244673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利用坡角解决实际问题</a:t>
            </a:r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8181" y="1120379"/>
            <a:ext cx="6453188" cy="334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解：作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，垂足分别为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．由题意可知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（米），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（米）．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在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在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中，同理可得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因此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6.93≈22.93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（米）．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答：路基下底的宽约为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22.93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米．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412" name="Group 11"/>
          <p:cNvGrpSpPr/>
          <p:nvPr/>
        </p:nvGrpSpPr>
        <p:grpSpPr bwMode="auto">
          <a:xfrm>
            <a:off x="5426869" y="1458516"/>
            <a:ext cx="3387328" cy="1488281"/>
            <a:chOff x="1392" y="2186"/>
            <a:chExt cx="2845" cy="1250"/>
          </a:xfrm>
        </p:grpSpPr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1872" y="2906"/>
              <a:ext cx="47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>
                  <a:latin typeface="Times New Roman" panose="02020603050405020304" pitchFamily="18" charset="0"/>
                  <a:ea typeface="黑体" panose="02010609060101010101" pitchFamily="49" charset="-122"/>
                </a:rPr>
                <a:t>45°</a:t>
              </a:r>
            </a:p>
          </p:txBody>
        </p:sp>
        <p:sp>
          <p:nvSpPr>
            <p:cNvPr id="17426" name="Text Box 13"/>
            <p:cNvSpPr txBox="1">
              <a:spLocks noChangeArrowheads="1"/>
            </p:cNvSpPr>
            <p:nvPr/>
          </p:nvSpPr>
          <p:spPr bwMode="auto">
            <a:xfrm>
              <a:off x="3456" y="2906"/>
              <a:ext cx="47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>
                  <a:latin typeface="Times New Roman" panose="02020603050405020304" pitchFamily="18" charset="0"/>
                  <a:ea typeface="黑体" panose="02010609060101010101" pitchFamily="49" charset="-122"/>
                </a:rPr>
                <a:t>30°</a:t>
              </a:r>
            </a:p>
          </p:txBody>
        </p:sp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 flipH="1">
              <a:off x="1392" y="31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15"/>
            <p:cNvSpPr>
              <a:spLocks noChangeShapeType="1"/>
            </p:cNvSpPr>
            <p:nvPr/>
          </p:nvSpPr>
          <p:spPr bwMode="auto">
            <a:xfrm flipH="1">
              <a:off x="1440" y="259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Line 16"/>
            <p:cNvSpPr>
              <a:spLocks noChangeShapeType="1"/>
            </p:cNvSpPr>
            <p:nvPr/>
          </p:nvSpPr>
          <p:spPr bwMode="auto">
            <a:xfrm>
              <a:off x="1536" y="2592"/>
              <a:ext cx="0" cy="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488" y="2640"/>
              <a:ext cx="397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5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1500" dirty="0">
                  <a:latin typeface="+mn-ea"/>
                  <a:ea typeface="+mn-ea"/>
                </a:rPr>
                <a:t>米</a:t>
              </a:r>
            </a:p>
          </p:txBody>
        </p:sp>
        <p:sp>
          <p:nvSpPr>
            <p:cNvPr id="17431" name="Line 18"/>
            <p:cNvSpPr>
              <a:spLocks noChangeShapeType="1"/>
            </p:cNvSpPr>
            <p:nvPr/>
          </p:nvSpPr>
          <p:spPr bwMode="auto">
            <a:xfrm flipV="1">
              <a:off x="2388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Line 19"/>
            <p:cNvSpPr>
              <a:spLocks noChangeShapeType="1"/>
            </p:cNvSpPr>
            <p:nvPr/>
          </p:nvSpPr>
          <p:spPr bwMode="auto">
            <a:xfrm flipV="1">
              <a:off x="3264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Line 20"/>
            <p:cNvSpPr>
              <a:spLocks noChangeShapeType="1"/>
            </p:cNvSpPr>
            <p:nvPr/>
          </p:nvSpPr>
          <p:spPr bwMode="auto">
            <a:xfrm>
              <a:off x="2400" y="24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448" y="2186"/>
              <a:ext cx="478" cy="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5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12</a:t>
              </a:r>
              <a:r>
                <a:rPr lang="zh-CN" altLang="en-US" sz="1500" dirty="0">
                  <a:latin typeface="+mn-ea"/>
                  <a:ea typeface="+mn-ea"/>
                </a:rPr>
                <a:t>米</a:t>
              </a:r>
            </a:p>
          </p:txBody>
        </p:sp>
        <p:grpSp>
          <p:nvGrpSpPr>
            <p:cNvPr id="17435" name="Group 22"/>
            <p:cNvGrpSpPr/>
            <p:nvPr/>
          </p:nvGrpSpPr>
          <p:grpSpPr bwMode="auto">
            <a:xfrm>
              <a:off x="1621" y="2597"/>
              <a:ext cx="2496" cy="575"/>
              <a:chOff x="2976" y="1536"/>
              <a:chExt cx="2496" cy="486"/>
            </a:xfrm>
          </p:grpSpPr>
          <p:grpSp>
            <p:nvGrpSpPr>
              <p:cNvPr id="17446" name="Group 23"/>
              <p:cNvGrpSpPr/>
              <p:nvPr/>
            </p:nvGrpSpPr>
            <p:grpSpPr bwMode="auto">
              <a:xfrm>
                <a:off x="2976" y="1536"/>
                <a:ext cx="2496" cy="480"/>
                <a:chOff x="2976" y="1536"/>
                <a:chExt cx="2496" cy="480"/>
              </a:xfrm>
            </p:grpSpPr>
            <p:sp>
              <p:nvSpPr>
                <p:cNvPr id="17449" name="Line 24"/>
                <p:cNvSpPr>
                  <a:spLocks noChangeShapeType="1"/>
                </p:cNvSpPr>
                <p:nvPr/>
              </p:nvSpPr>
              <p:spPr bwMode="auto">
                <a:xfrm>
                  <a:off x="2976" y="2016"/>
                  <a:ext cx="24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976" y="1536"/>
                  <a:ext cx="768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1" name="Line 26"/>
                <p:cNvSpPr>
                  <a:spLocks noChangeShapeType="1"/>
                </p:cNvSpPr>
                <p:nvPr/>
              </p:nvSpPr>
              <p:spPr bwMode="auto">
                <a:xfrm>
                  <a:off x="3744" y="1536"/>
                  <a:ext cx="86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2" name="Line 27"/>
                <p:cNvSpPr>
                  <a:spLocks noChangeShapeType="1"/>
                </p:cNvSpPr>
                <p:nvPr/>
              </p:nvSpPr>
              <p:spPr bwMode="auto">
                <a:xfrm>
                  <a:off x="4608" y="1536"/>
                  <a:ext cx="864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47" name="Freeform 28"/>
              <p:cNvSpPr>
                <a:spLocks noChangeArrowheads="1"/>
              </p:cNvSpPr>
              <p:nvPr/>
            </p:nvSpPr>
            <p:spPr bwMode="auto">
              <a:xfrm>
                <a:off x="3162" y="1900"/>
                <a:ext cx="40" cy="122"/>
              </a:xfrm>
              <a:custGeom>
                <a:avLst/>
                <a:gdLst>
                  <a:gd name="T0" fmla="*/ 0 w 40"/>
                  <a:gd name="T1" fmla="*/ 0 h 122"/>
                  <a:gd name="T2" fmla="*/ 24 w 40"/>
                  <a:gd name="T3" fmla="*/ 122 h 122"/>
                  <a:gd name="T4" fmla="*/ 0 60000 65536"/>
                  <a:gd name="T5" fmla="*/ 0 60000 65536"/>
                  <a:gd name="T6" fmla="*/ 0 w 40"/>
                  <a:gd name="T7" fmla="*/ 0 h 122"/>
                  <a:gd name="T8" fmla="*/ 40 w 40"/>
                  <a:gd name="T9" fmla="*/ 122 h 1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" h="122">
                    <a:moveTo>
                      <a:pt x="0" y="0"/>
                    </a:moveTo>
                    <a:cubicBezTo>
                      <a:pt x="40" y="60"/>
                      <a:pt x="24" y="22"/>
                      <a:pt x="24" y="122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8" name="Freeform 29"/>
              <p:cNvSpPr>
                <a:spLocks noChangeArrowheads="1"/>
              </p:cNvSpPr>
              <p:nvPr/>
            </p:nvSpPr>
            <p:spPr bwMode="auto">
              <a:xfrm>
                <a:off x="5160" y="1869"/>
                <a:ext cx="59" cy="141"/>
              </a:xfrm>
              <a:custGeom>
                <a:avLst/>
                <a:gdLst>
                  <a:gd name="T0" fmla="*/ 59 w 59"/>
                  <a:gd name="T1" fmla="*/ 0 h 141"/>
                  <a:gd name="T2" fmla="*/ 0 w 59"/>
                  <a:gd name="T3" fmla="*/ 141 h 141"/>
                  <a:gd name="T4" fmla="*/ 0 60000 65536"/>
                  <a:gd name="T5" fmla="*/ 0 60000 65536"/>
                  <a:gd name="T6" fmla="*/ 0 w 59"/>
                  <a:gd name="T7" fmla="*/ 0 h 141"/>
                  <a:gd name="T8" fmla="*/ 59 w 59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9" h="141">
                    <a:moveTo>
                      <a:pt x="59" y="0"/>
                    </a:moveTo>
                    <a:cubicBezTo>
                      <a:pt x="6" y="36"/>
                      <a:pt x="0" y="76"/>
                      <a:pt x="0" y="141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36" name="Text Box 30"/>
            <p:cNvSpPr txBox="1">
              <a:spLocks noChangeArrowheads="1"/>
            </p:cNvSpPr>
            <p:nvPr/>
          </p:nvSpPr>
          <p:spPr bwMode="auto">
            <a:xfrm>
              <a:off x="1483" y="3135"/>
              <a:ext cx="25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7437" name="Text Box 31"/>
            <p:cNvSpPr txBox="1">
              <a:spLocks noChangeArrowheads="1"/>
            </p:cNvSpPr>
            <p:nvPr/>
          </p:nvSpPr>
          <p:spPr bwMode="auto">
            <a:xfrm>
              <a:off x="3984" y="3165"/>
              <a:ext cx="25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7438" name="Text Box 32"/>
            <p:cNvSpPr txBox="1">
              <a:spLocks noChangeArrowheads="1"/>
            </p:cNvSpPr>
            <p:nvPr/>
          </p:nvSpPr>
          <p:spPr bwMode="auto">
            <a:xfrm>
              <a:off x="3264" y="2361"/>
              <a:ext cx="26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7439" name="Line 33"/>
            <p:cNvSpPr>
              <a:spLocks noChangeShapeType="1"/>
            </p:cNvSpPr>
            <p:nvPr/>
          </p:nvSpPr>
          <p:spPr bwMode="auto">
            <a:xfrm>
              <a:off x="2400" y="2592"/>
              <a:ext cx="0" cy="55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0" name="Text Box 34"/>
            <p:cNvSpPr txBox="1">
              <a:spLocks noChangeArrowheads="1"/>
            </p:cNvSpPr>
            <p:nvPr/>
          </p:nvSpPr>
          <p:spPr bwMode="auto">
            <a:xfrm>
              <a:off x="2304" y="3146"/>
              <a:ext cx="25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17441" name="Rectangle 35"/>
            <p:cNvSpPr>
              <a:spLocks noChangeArrowheads="1"/>
            </p:cNvSpPr>
            <p:nvPr/>
          </p:nvSpPr>
          <p:spPr bwMode="auto">
            <a:xfrm>
              <a:off x="2400" y="3072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42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0" cy="5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Text Box 37"/>
            <p:cNvSpPr txBox="1">
              <a:spLocks noChangeArrowheads="1"/>
            </p:cNvSpPr>
            <p:nvPr/>
          </p:nvSpPr>
          <p:spPr bwMode="auto">
            <a:xfrm>
              <a:off x="3120" y="3146"/>
              <a:ext cx="25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17444" name="Rectangle 38"/>
            <p:cNvSpPr>
              <a:spLocks noChangeArrowheads="1"/>
            </p:cNvSpPr>
            <p:nvPr/>
          </p:nvSpPr>
          <p:spPr bwMode="auto">
            <a:xfrm>
              <a:off x="3264" y="3072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45" name="Text Box 39"/>
            <p:cNvSpPr txBox="1">
              <a:spLocks noChangeArrowheads="1"/>
            </p:cNvSpPr>
            <p:nvPr/>
          </p:nvSpPr>
          <p:spPr bwMode="auto">
            <a:xfrm>
              <a:off x="2112" y="2304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6" name="组合 1"/>
          <p:cNvGrpSpPr/>
          <p:nvPr/>
        </p:nvGrpSpPr>
        <p:grpSpPr bwMode="auto">
          <a:xfrm>
            <a:off x="1159669" y="2690813"/>
            <a:ext cx="2044304" cy="460772"/>
            <a:chOff x="1545620" y="3587845"/>
            <a:chExt cx="2726897" cy="614844"/>
          </a:xfrm>
        </p:grpSpPr>
        <p:sp>
          <p:nvSpPr>
            <p:cNvPr id="36" name="Text 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545620" y="3587845"/>
              <a:ext cx="2726897" cy="614844"/>
            </a:xfrm>
            <a:prstGeom prst="rect">
              <a:avLst/>
            </a:prstGeom>
            <a:blipFill rotWithShape="0">
              <a:blip r:embed="rId3" cstate="email"/>
              <a:stretch>
                <a:fillRect l="-3579" b="-10000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7423" name="文本框 41"/>
            <p:cNvSpPr txBox="1">
              <a:spLocks noChangeArrowheads="1"/>
            </p:cNvSpPr>
            <p:nvPr/>
          </p:nvSpPr>
          <p:spPr bwMode="auto">
            <a:xfrm>
              <a:off x="1627569" y="3697151"/>
              <a:ext cx="615577" cy="492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4" name="文本框 40"/>
            <p:cNvSpPr txBox="1">
              <a:spLocks noChangeArrowheads="1"/>
            </p:cNvSpPr>
            <p:nvPr/>
          </p:nvSpPr>
          <p:spPr bwMode="auto">
            <a:xfrm>
              <a:off x="1754625" y="3643763"/>
              <a:ext cx="659409" cy="492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组合 4"/>
          <p:cNvGrpSpPr/>
          <p:nvPr/>
        </p:nvGrpSpPr>
        <p:grpSpPr bwMode="auto">
          <a:xfrm>
            <a:off x="3101579" y="2696768"/>
            <a:ext cx="2382440" cy="651608"/>
            <a:chOff x="4135322" y="3595623"/>
            <a:chExt cx="3177477" cy="868497"/>
          </a:xfrm>
        </p:grpSpPr>
        <p:sp>
          <p:nvSpPr>
            <p:cNvPr id="37" name="Text 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4135322" y="3595623"/>
              <a:ext cx="3177477" cy="638060"/>
            </a:xfrm>
            <a:prstGeom prst="rect">
              <a:avLst/>
            </a:prstGeom>
            <a:blipFill rotWithShape="0">
              <a:blip r:embed="rId4" cstate="email"/>
              <a:stretch>
                <a:fillRect l="-2874" t="-952" b="-3810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7420" name="文本框 42"/>
            <p:cNvSpPr txBox="1">
              <a:spLocks noChangeArrowheads="1"/>
            </p:cNvSpPr>
            <p:nvPr/>
          </p:nvSpPr>
          <p:spPr bwMode="auto">
            <a:xfrm>
              <a:off x="5018089" y="3971855"/>
              <a:ext cx="488950" cy="492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1" name="文本框 39"/>
            <p:cNvSpPr txBox="1">
              <a:spLocks noChangeArrowheads="1"/>
            </p:cNvSpPr>
            <p:nvPr/>
          </p:nvSpPr>
          <p:spPr bwMode="auto">
            <a:xfrm>
              <a:off x="5095969" y="3875710"/>
              <a:ext cx="845250" cy="430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500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 sz="15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5"/>
          <p:cNvGrpSpPr/>
          <p:nvPr/>
        </p:nvGrpSpPr>
        <p:grpSpPr bwMode="auto">
          <a:xfrm>
            <a:off x="3636169" y="3245641"/>
            <a:ext cx="2451497" cy="528959"/>
            <a:chOff x="4847932" y="4327956"/>
            <a:chExt cx="3268842" cy="704994"/>
          </a:xfrm>
        </p:grpSpPr>
        <p:sp>
          <p:nvSpPr>
            <p:cNvPr id="38" name="Text 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4847932" y="4327956"/>
              <a:ext cx="3268842" cy="638893"/>
            </a:xfrm>
            <a:prstGeom prst="rect">
              <a:avLst/>
            </a:prstGeom>
            <a:blipFill rotWithShape="0">
              <a:blip r:embed="rId5" cstate="email"/>
              <a:stretch>
                <a:fillRect l="-2799" b="-3810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7417" name="文本框 44"/>
            <p:cNvSpPr txBox="1">
              <a:spLocks noChangeArrowheads="1"/>
            </p:cNvSpPr>
            <p:nvPr/>
          </p:nvSpPr>
          <p:spPr bwMode="auto">
            <a:xfrm>
              <a:off x="5482325" y="4667311"/>
              <a:ext cx="434178" cy="348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 sz="1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8" name="文本框 38"/>
            <p:cNvSpPr txBox="1">
              <a:spLocks noChangeArrowheads="1"/>
            </p:cNvSpPr>
            <p:nvPr/>
          </p:nvSpPr>
          <p:spPr bwMode="auto">
            <a:xfrm>
              <a:off x="5445169" y="4540706"/>
              <a:ext cx="845250" cy="492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700088" y="1220026"/>
            <a:ext cx="7893844" cy="182357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 dirty="0" smtClean="0">
                <a:solidFill>
                  <a:schemeClr val="accent1"/>
                </a:solidFill>
                <a:latin typeface="+mn-ea"/>
                <a:ea typeface="+mn-ea"/>
              </a:rPr>
              <a:t>例</a:t>
            </a:r>
            <a:r>
              <a:rPr lang="en-US" altLang="zh-CN" sz="2000" b="1" dirty="0" smtClean="0">
                <a:solidFill>
                  <a:schemeClr val="accent1"/>
                </a:solidFill>
                <a:latin typeface="+mn-ea"/>
                <a:ea typeface="+mn-ea"/>
              </a:rPr>
              <a:t>1</a:t>
            </a:r>
            <a:r>
              <a:rPr lang="zh-CN" altLang="en-US" sz="2000" b="1" dirty="0" smtClean="0">
                <a:solidFill>
                  <a:schemeClr val="accent1"/>
                </a:solidFill>
                <a:latin typeface="+mn-ea"/>
                <a:ea typeface="+mn-ea"/>
              </a:rPr>
              <a:t>、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</a:t>
            </a:r>
            <a:r>
              <a:rPr lang="zh-CN" altLang="en-US" sz="2000" dirty="0" smtClean="0">
                <a:latin typeface="+mn-ea"/>
                <a:ea typeface="+mn-ea"/>
              </a:rPr>
              <a:t>年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latin typeface="+mn-ea"/>
                <a:ea typeface="+mn-ea"/>
              </a:rPr>
              <a:t>月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lang="zh-CN" altLang="en-US" sz="2000" dirty="0" smtClean="0">
                <a:latin typeface="+mn-ea"/>
                <a:ea typeface="+mn-ea"/>
              </a:rPr>
              <a:t>日，菏泽国际牡丹花会拉开帷幕，菏泽电视台用直升机航拍技术全程直播．如图，在直升机的镜头下，观测曹州牡丹园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 smtClean="0">
                <a:latin typeface="+mn-ea"/>
                <a:ea typeface="+mn-ea"/>
              </a:rPr>
              <a:t>处的俯角为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en-US" altLang="zh-CN" sz="2000" dirty="0" smtClean="0">
                <a:latin typeface="+mn-ea"/>
                <a:ea typeface="+mn-ea"/>
              </a:rPr>
              <a:t>°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2000" dirty="0" smtClean="0">
                <a:latin typeface="+mn-ea"/>
                <a:ea typeface="+mn-ea"/>
              </a:rPr>
              <a:t>处的俯角为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lang="en-US" altLang="zh-CN" sz="2000" dirty="0" smtClean="0">
                <a:latin typeface="+mn-ea"/>
                <a:ea typeface="+mn-ea"/>
              </a:rPr>
              <a:t>°</a:t>
            </a:r>
            <a:r>
              <a:rPr lang="zh-CN" altLang="en-US" sz="2000" dirty="0" smtClean="0">
                <a:latin typeface="+mn-ea"/>
                <a:ea typeface="+mn-ea"/>
              </a:rPr>
              <a:t>，如果此时直升机镜头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sz="2000" dirty="0" smtClean="0">
                <a:latin typeface="+mn-ea"/>
                <a:ea typeface="+mn-ea"/>
              </a:rPr>
              <a:t>处的高度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en-US" sz="2000" dirty="0" smtClean="0">
                <a:latin typeface="+mn-ea"/>
                <a:ea typeface="+mn-ea"/>
              </a:rPr>
              <a:t>为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</a:t>
            </a:r>
            <a:r>
              <a:rPr lang="zh-CN" altLang="en-US" sz="2000" dirty="0" smtClean="0">
                <a:latin typeface="+mn-ea"/>
                <a:ea typeface="+mn-ea"/>
              </a:rPr>
              <a:t>米，点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en-US" sz="2000" dirty="0" smtClean="0">
                <a:latin typeface="+mn-ea"/>
                <a:ea typeface="+mn-ea"/>
              </a:rPr>
              <a:t>在同一条直线上，则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2000" dirty="0" smtClean="0">
                <a:latin typeface="+mn-ea"/>
                <a:ea typeface="+mn-ea"/>
              </a:rPr>
              <a:t>两点间的距离为多少米？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2000" dirty="0" smtClean="0">
                <a:latin typeface="+mn-ea"/>
                <a:ea typeface="+mn-ea"/>
              </a:rPr>
              <a:t>结果保留根号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1200" dirty="0">
              <a:latin typeface="+mn-ea"/>
              <a:ea typeface="+mn-ea"/>
            </a:endParaRPr>
          </a:p>
        </p:txBody>
      </p:sp>
      <p:pic>
        <p:nvPicPr>
          <p:cNvPr id="18436" name="Picture 4" descr="WYB5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0744" y="2947988"/>
            <a:ext cx="2193131" cy="142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文本框 6151"/>
          <p:cNvSpPr txBox="1">
            <a:spLocks noChangeArrowheads="1"/>
          </p:cNvSpPr>
          <p:nvPr/>
        </p:nvSpPr>
        <p:spPr bwMode="auto">
          <a:xfrm>
            <a:off x="700088" y="866776"/>
            <a:ext cx="12930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综合练习：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06041" y="-172641"/>
            <a:ext cx="138113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/>
          </a:p>
        </p:txBody>
      </p:sp>
      <p:grpSp>
        <p:nvGrpSpPr>
          <p:cNvPr id="19460" name="组合 2"/>
          <p:cNvGrpSpPr/>
          <p:nvPr/>
        </p:nvGrpSpPr>
        <p:grpSpPr bwMode="auto">
          <a:xfrm>
            <a:off x="571500" y="882254"/>
            <a:ext cx="6577013" cy="3887390"/>
            <a:chOff x="761412" y="1176338"/>
            <a:chExt cx="8769938" cy="5182802"/>
          </a:xfrm>
        </p:grpSpPr>
        <p:grpSp>
          <p:nvGrpSpPr>
            <p:cNvPr id="19461" name="组合 2"/>
            <p:cNvGrpSpPr/>
            <p:nvPr/>
          </p:nvGrpSpPr>
          <p:grpSpPr bwMode="auto">
            <a:xfrm>
              <a:off x="762000" y="1176338"/>
              <a:ext cx="8769350" cy="3232150"/>
              <a:chOff x="1000309" y="1267365"/>
              <a:chExt cx="8769531" cy="3230950"/>
            </a:xfrm>
          </p:grpSpPr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309" y="1267365"/>
                <a:ext cx="8769531" cy="2744406"/>
              </a:xfrm>
              <a:prstGeom prst="rect">
                <a:avLst/>
              </a:prstGeom>
              <a:blipFill rotWithShape="0">
                <a:blip r:embed="rId3" cstate="email"/>
                <a:stretch>
                  <a:fillRect t="-444" b="-4222"/>
                </a:stretch>
              </a:blipFill>
            </p:spPr>
            <p:txBody>
              <a:bodyPr/>
              <a:lstStyle/>
              <a:p>
                <a:pPr eaLnBrk="0" hangingPunct="0">
                  <a:defRPr/>
                </a:pPr>
                <a:r>
                  <a:rPr lang="zh-CN" altLang="en-US">
                    <a:noFill/>
                  </a:rPr>
                  <a:t> </a:t>
                </a:r>
              </a:p>
            </p:txBody>
          </p:sp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50" y="3081069"/>
                <a:ext cx="727139" cy="1129796"/>
              </a:xfrm>
              <a:prstGeom prst="rect">
                <a:avLst/>
              </a:prstGeom>
              <a:blipFill rotWithShape="0">
                <a:blip r:embed="rId4" cstate="email"/>
                <a:stretch>
                  <a:fillRect/>
                </a:stretch>
              </a:blipFill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>
                  <a:noFill/>
                </a:endParaRPr>
              </a:p>
              <a:p>
                <a:pPr eaLnBrk="0" hangingPunct="0">
                  <a:defRPr/>
                </a:pPr>
                <a:endParaRPr lang="zh-CN" altLang="en-US">
                  <a:noFill/>
                </a:endParaRPr>
              </a:p>
            </p:txBody>
          </p:sp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819" y="2793489"/>
                <a:ext cx="592417" cy="1704826"/>
              </a:xfrm>
              <a:prstGeom prst="rect">
                <a:avLst/>
              </a:prstGeom>
              <a:blipFill rotWithShape="0">
                <a:blip r:embed="rId5" cstate="email"/>
                <a:stretch>
                  <a:fillRect/>
                </a:stretch>
              </a:blipFill>
            </p:spPr>
            <p:txBody>
              <a:bodyPr/>
              <a:lstStyle/>
              <a:p>
                <a:pPr eaLnBrk="0" hangingPunct="0">
                  <a:defRPr/>
                </a:pPr>
                <a:r>
                  <a:rPr lang="zh-CN" altLang="en-US">
                    <a:noFill/>
                  </a:rPr>
                  <a:t> </a:t>
                </a:r>
              </a:p>
            </p:txBody>
          </p:sp>
        </p:grpSp>
        <p:sp>
          <p:nvSpPr>
            <p:cNvPr id="5" name="矩形 4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61412" y="4314734"/>
              <a:ext cx="7698843" cy="2044406"/>
            </a:xfrm>
            <a:prstGeom prst="rect">
              <a:avLst/>
            </a:prstGeom>
            <a:blipFill rotWithShape="0">
              <a:blip r:embed="rId6" cstate="email"/>
              <a:stretch>
                <a:fillRect b="-5970"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9463" name="文本框 10"/>
            <p:cNvSpPr txBox="1">
              <a:spLocks noChangeArrowheads="1"/>
            </p:cNvSpPr>
            <p:nvPr/>
          </p:nvSpPr>
          <p:spPr bwMode="auto">
            <a:xfrm>
              <a:off x="3355738" y="3425751"/>
              <a:ext cx="394990" cy="492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4" name="文本框 11"/>
            <p:cNvSpPr txBox="1">
              <a:spLocks noChangeArrowheads="1"/>
            </p:cNvSpPr>
            <p:nvPr/>
          </p:nvSpPr>
          <p:spPr bwMode="auto">
            <a:xfrm>
              <a:off x="2050950" y="2992390"/>
              <a:ext cx="276094" cy="492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5" name="文本框 13"/>
            <p:cNvSpPr txBox="1">
              <a:spLocks noChangeArrowheads="1"/>
            </p:cNvSpPr>
            <p:nvPr/>
          </p:nvSpPr>
          <p:spPr bwMode="auto">
            <a:xfrm>
              <a:off x="1806477" y="4397922"/>
              <a:ext cx="310647" cy="492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6" name="文本框 15"/>
            <p:cNvSpPr txBox="1">
              <a:spLocks noChangeArrowheads="1"/>
            </p:cNvSpPr>
            <p:nvPr/>
          </p:nvSpPr>
          <p:spPr bwMode="auto">
            <a:xfrm>
              <a:off x="1959684" y="2949805"/>
              <a:ext cx="488950" cy="86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7" name="文本框 17"/>
            <p:cNvSpPr txBox="1">
              <a:spLocks noChangeArrowheads="1"/>
            </p:cNvSpPr>
            <p:nvPr/>
          </p:nvSpPr>
          <p:spPr bwMode="auto">
            <a:xfrm>
              <a:off x="3267394" y="3435797"/>
              <a:ext cx="679180" cy="492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8" name="文本框 18"/>
            <p:cNvSpPr txBox="1">
              <a:spLocks noChangeArrowheads="1"/>
            </p:cNvSpPr>
            <p:nvPr/>
          </p:nvSpPr>
          <p:spPr bwMode="auto">
            <a:xfrm>
              <a:off x="1723447" y="4381059"/>
              <a:ext cx="488950" cy="86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616744" y="979885"/>
            <a:ext cx="7099697" cy="251312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探究：</a:t>
            </a:r>
            <a:r>
              <a:rPr lang="zh-CN" altLang="zh-CN" sz="1800" dirty="0" smtClean="0">
                <a:latin typeface="+mn-ea"/>
                <a:ea typeface="+mn-ea"/>
              </a:rPr>
              <a:t>为了测量竖直旗杆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zh-CN" sz="1800" dirty="0" smtClean="0">
                <a:latin typeface="+mn-ea"/>
                <a:ea typeface="+mn-ea"/>
              </a:rPr>
              <a:t>的高度，某综合实践小组在地面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1800" dirty="0" smtClean="0">
                <a:latin typeface="+mn-ea"/>
                <a:ea typeface="+mn-ea"/>
              </a:rPr>
              <a:t>处竖直放置标杆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zh-CN" sz="1800" dirty="0" smtClean="0">
                <a:latin typeface="+mn-ea"/>
                <a:ea typeface="+mn-ea"/>
              </a:rPr>
              <a:t>，并在地面上水平放置一个平面镜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zh-CN" sz="1800" dirty="0" smtClean="0">
                <a:latin typeface="+mn-ea"/>
                <a:ea typeface="+mn-ea"/>
              </a:rPr>
              <a:t>，使得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1800" dirty="0" smtClean="0">
                <a:latin typeface="+mn-ea"/>
                <a:ea typeface="+mn-ea"/>
              </a:rPr>
              <a:t>，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zh-CN" sz="1800" dirty="0" smtClean="0">
                <a:latin typeface="+mn-ea"/>
                <a:ea typeface="+mn-ea"/>
              </a:rPr>
              <a:t>，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1800" dirty="0" smtClean="0">
                <a:latin typeface="+mn-ea"/>
                <a:ea typeface="+mn-ea"/>
              </a:rPr>
              <a:t>在同一水平线上，如图所示．该小组在标杆的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1800" dirty="0" smtClean="0">
                <a:latin typeface="+mn-ea"/>
                <a:ea typeface="+mn-ea"/>
              </a:rPr>
              <a:t>处通过平面镜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zh-CN" sz="1800" dirty="0" smtClean="0">
                <a:latin typeface="+mn-ea"/>
                <a:ea typeface="+mn-ea"/>
              </a:rPr>
              <a:t>恰好观测到旗杆顶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zh-CN" sz="1800" dirty="0" smtClean="0">
                <a:latin typeface="+mn-ea"/>
                <a:ea typeface="+mn-ea"/>
              </a:rPr>
              <a:t>此时∠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AEB</a:t>
            </a:r>
            <a:r>
              <a:rPr lang="zh-CN" altLang="zh-CN" sz="1800" dirty="0" smtClean="0">
                <a:latin typeface="+mn-ea"/>
                <a:ea typeface="+mn-ea"/>
              </a:rPr>
              <a:t>＝</a:t>
            </a:r>
            <a:r>
              <a:rPr lang="en-US" altLang="zh-CN" sz="1800" dirty="0" smtClean="0">
                <a:latin typeface="+mn-ea"/>
                <a:ea typeface="+mn-ea"/>
              </a:rPr>
              <a:t>∠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FED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zh-CN" sz="1800" dirty="0" smtClean="0">
                <a:latin typeface="+mn-ea"/>
                <a:ea typeface="+mn-ea"/>
              </a:rPr>
              <a:t>．在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1800" dirty="0" smtClean="0">
                <a:latin typeface="+mn-ea"/>
                <a:ea typeface="+mn-ea"/>
              </a:rPr>
              <a:t>处测得旗杆顶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dirty="0" smtClean="0">
                <a:latin typeface="+mn-ea"/>
                <a:ea typeface="+mn-ea"/>
              </a:rPr>
              <a:t>的仰角为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39.3</a:t>
            </a:r>
            <a:r>
              <a:rPr lang="en-US" altLang="zh-CN" sz="1800" dirty="0" smtClean="0">
                <a:latin typeface="+mn-ea"/>
                <a:ea typeface="+mn-ea"/>
              </a:rPr>
              <a:t>°</a:t>
            </a:r>
            <a:r>
              <a:rPr lang="zh-CN" altLang="en-US" sz="1800" dirty="0" smtClean="0">
                <a:latin typeface="+mn-ea"/>
                <a:ea typeface="+mn-ea"/>
              </a:rPr>
              <a:t>，平面镜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sz="1800" dirty="0" smtClean="0">
                <a:latin typeface="+mn-ea"/>
                <a:ea typeface="+mn-ea"/>
              </a:rPr>
              <a:t>的俯角为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lang="en-US" altLang="zh-CN" sz="1800" dirty="0" smtClean="0">
                <a:latin typeface="+mn-ea"/>
                <a:ea typeface="+mn-ea"/>
              </a:rPr>
              <a:t>°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FD</a:t>
            </a:r>
            <a:r>
              <a:rPr lang="zh-CN" altLang="en-US" sz="1800" dirty="0" smtClean="0">
                <a:latin typeface="+mn-ea"/>
                <a:ea typeface="+mn-ea"/>
              </a:rPr>
              <a:t>＝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1.8</a:t>
            </a:r>
            <a:r>
              <a:rPr lang="zh-CN" altLang="en-US" sz="1800" dirty="0" smtClean="0">
                <a:latin typeface="+mn-ea"/>
                <a:ea typeface="+mn-ea"/>
              </a:rPr>
              <a:t>米，问旗杆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dirty="0" smtClean="0">
                <a:latin typeface="+mn-ea"/>
                <a:ea typeface="+mn-ea"/>
              </a:rPr>
              <a:t>的高度约为多少米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1800" dirty="0" smtClean="0">
                <a:latin typeface="+mn-ea"/>
                <a:ea typeface="+mn-ea"/>
              </a:rPr>
              <a:t>结果保留整数，参考数据：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tan39.3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0.82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tan84.3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10.02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sz="1800" dirty="0" smtClean="0">
                <a:latin typeface="+mn-ea"/>
                <a:ea typeface="+mn-ea"/>
                <a:sym typeface="+mn-ea"/>
              </a:rPr>
              <a:t>？</a:t>
            </a:r>
            <a:endParaRPr lang="zh-CN" altLang="zh-CN" sz="1800" dirty="0" smtClean="0">
              <a:latin typeface="+mn-ea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20484" name="Picture 4" descr="WY125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9135" y="2876550"/>
            <a:ext cx="2057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21507" name="组合 2"/>
          <p:cNvGrpSpPr/>
          <p:nvPr/>
        </p:nvGrpSpPr>
        <p:grpSpPr bwMode="auto">
          <a:xfrm>
            <a:off x="723900" y="812006"/>
            <a:ext cx="6038850" cy="4244579"/>
            <a:chOff x="965200" y="1082675"/>
            <a:chExt cx="8051800" cy="5659438"/>
          </a:xfrm>
        </p:grpSpPr>
        <p:sp>
          <p:nvSpPr>
            <p:cNvPr id="2" name="矩形 1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965200" y="1082675"/>
              <a:ext cx="8051800" cy="5659438"/>
            </a:xfrm>
            <a:prstGeom prst="rect">
              <a:avLst/>
            </a:prstGeom>
            <a:blipFill rotWithShape="0">
              <a:blip r:embed="rId3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endParaRPr lang="zh-CN" altLang="en-US">
                <a:noFill/>
              </a:endParaRPr>
            </a:p>
            <a:p>
              <a:pPr eaLnBrk="0" hangingPunct="0">
                <a:defRPr/>
              </a:pPr>
              <a:endParaRPr lang="zh-CN" altLang="en-US">
                <a:noFill/>
              </a:endParaRPr>
            </a:p>
          </p:txBody>
        </p:sp>
        <p:sp>
          <p:nvSpPr>
            <p:cNvPr id="21509" name="文本框 6"/>
            <p:cNvSpPr txBox="1">
              <a:spLocks noChangeArrowheads="1"/>
            </p:cNvSpPr>
            <p:nvPr/>
          </p:nvSpPr>
          <p:spPr bwMode="auto">
            <a:xfrm>
              <a:off x="2028396" y="2758905"/>
              <a:ext cx="294675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0" name="文本框 3"/>
            <p:cNvSpPr txBox="1">
              <a:spLocks noChangeArrowheads="1"/>
            </p:cNvSpPr>
            <p:nvPr/>
          </p:nvSpPr>
          <p:spPr bwMode="auto">
            <a:xfrm>
              <a:off x="1947735" y="2800095"/>
              <a:ext cx="48895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1" name="文本框 7"/>
            <p:cNvSpPr txBox="1">
              <a:spLocks noChangeArrowheads="1"/>
            </p:cNvSpPr>
            <p:nvPr/>
          </p:nvSpPr>
          <p:spPr bwMode="auto">
            <a:xfrm>
              <a:off x="1939496" y="4523795"/>
              <a:ext cx="375336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2" name="文本框 8"/>
            <p:cNvSpPr txBox="1">
              <a:spLocks noChangeArrowheads="1"/>
            </p:cNvSpPr>
            <p:nvPr/>
          </p:nvSpPr>
          <p:spPr bwMode="auto">
            <a:xfrm>
              <a:off x="3056679" y="5365926"/>
              <a:ext cx="559731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3" name="文本框 4"/>
            <p:cNvSpPr txBox="1">
              <a:spLocks noChangeArrowheads="1"/>
            </p:cNvSpPr>
            <p:nvPr/>
          </p:nvSpPr>
          <p:spPr bwMode="auto">
            <a:xfrm>
              <a:off x="1860636" y="4548509"/>
              <a:ext cx="67962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4" name="文本框 5"/>
            <p:cNvSpPr txBox="1">
              <a:spLocks noChangeArrowheads="1"/>
            </p:cNvSpPr>
            <p:nvPr/>
          </p:nvSpPr>
          <p:spPr bwMode="auto">
            <a:xfrm>
              <a:off x="2975189" y="5382402"/>
              <a:ext cx="80508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 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77441" y="1976438"/>
            <a:ext cx="8511778" cy="228481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dirty="0">
                <a:latin typeface="+mn-ea"/>
                <a:ea typeface="+mn-ea"/>
              </a:rPr>
              <a:t>将实际问题抽象为数学问题（画出平面图形，转化为解直角三角形的问题）；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dirty="0">
                <a:latin typeface="+mn-ea"/>
                <a:ea typeface="+mn-ea"/>
              </a:rPr>
              <a:t>根据条件的特点，适当选用锐角三角形函数等去解直角三角形；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dirty="0">
                <a:latin typeface="+mn-ea"/>
                <a:ea typeface="+mn-ea"/>
              </a:rPr>
              <a:t>得到数学问题的答案；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dirty="0">
                <a:latin typeface="+mn-ea"/>
                <a:ea typeface="+mn-ea"/>
              </a:rPr>
              <a:t>得到实际问题的答案．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97694" y="1251348"/>
            <a:ext cx="5599510" cy="4847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利用解直角三角形的知识解决实际问题的一般过程是：</a:t>
            </a:r>
            <a:endParaRPr lang="zh-CN" altLang="en-US" dirty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076" name="矩形 12289"/>
          <p:cNvSpPr>
            <a:spLocks noChangeArrowheads="1"/>
          </p:cNvSpPr>
          <p:nvPr/>
        </p:nvSpPr>
        <p:spPr bwMode="auto">
          <a:xfrm>
            <a:off x="561975" y="815578"/>
            <a:ext cx="8326041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.如图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dirty="0">
                <a:latin typeface="Times New Roman" panose="02020603050405020304" pitchFamily="18" charset="0"/>
              </a:rPr>
              <a:t>，从地面上的</a:t>
            </a:r>
            <a:r>
              <a:rPr lang="zh-CN" altLang="en-US" i="1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  <a:r>
              <a:rPr lang="zh-CN" altLang="en-US" i="1" dirty="0">
                <a:latin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</a:rPr>
              <a:t>两点测得树顶</a:t>
            </a:r>
            <a:r>
              <a:rPr lang="zh-CN" altLang="en-US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仰角分别是45°和30°，已知</a:t>
            </a:r>
            <a:r>
              <a:rPr lang="zh-CN" altLang="en-US" i="1" dirty="0">
                <a:latin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</a:rPr>
              <a:t>=200米，点</a:t>
            </a:r>
            <a:r>
              <a:rPr lang="zh-CN" altLang="en-US" i="1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zh-CN" altLang="en-US" i="1" dirty="0">
                <a:latin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</a:rPr>
              <a:t>上，则树高</a:t>
            </a:r>
            <a:r>
              <a:rPr lang="zh-CN" altLang="en-US" i="1" dirty="0">
                <a:latin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</a:rPr>
              <a:t>等于</a:t>
            </a:r>
            <a:r>
              <a:rPr lang="zh-CN" altLang="en-US" u="sng" dirty="0">
                <a:latin typeface="Times New Roman" panose="02020603050405020304" pitchFamily="18" charset="0"/>
              </a:rPr>
              <a:t>                        </a:t>
            </a:r>
            <a:r>
              <a:rPr lang="zh-CN" altLang="en-US" dirty="0">
                <a:latin typeface="Times New Roman" panose="02020603050405020304" pitchFamily="18" charset="0"/>
              </a:rPr>
              <a:t>（根号保留）．</a:t>
            </a:r>
          </a:p>
        </p:txBody>
      </p:sp>
      <p:sp>
        <p:nvSpPr>
          <p:cNvPr id="3077" name="矩形 12290"/>
          <p:cNvSpPr>
            <a:spLocks noChangeArrowheads="1"/>
          </p:cNvSpPr>
          <p:nvPr/>
        </p:nvSpPr>
        <p:spPr bwMode="auto">
          <a:xfrm>
            <a:off x="564357" y="3330178"/>
            <a:ext cx="7950994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.如图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dirty="0">
                <a:latin typeface="Times New Roman" panose="02020603050405020304" pitchFamily="18" charset="0"/>
              </a:rPr>
              <a:t>，将宽为1cm的纸条沿</a:t>
            </a:r>
            <a:r>
              <a:rPr lang="zh-CN" altLang="en-US" i="1" dirty="0">
                <a:latin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</a:rPr>
              <a:t>折叠，∠</a:t>
            </a:r>
            <a:r>
              <a:rPr lang="zh-CN" altLang="en-US" i="1" dirty="0">
                <a:latin typeface="Times New Roman" panose="02020603050405020304" pitchFamily="18" charset="0"/>
              </a:rPr>
              <a:t>CAB</a:t>
            </a:r>
            <a:r>
              <a:rPr lang="zh-CN" altLang="en-US" dirty="0">
                <a:latin typeface="Times New Roman" panose="02020603050405020304" pitchFamily="18" charset="0"/>
              </a:rPr>
              <a:t>=45°，则折叠后重叠部分的面积为</a:t>
            </a:r>
            <a:r>
              <a:rPr lang="zh-CN" altLang="en-US" u="sng" dirty="0">
                <a:latin typeface="Times New Roman" panose="02020603050405020304" pitchFamily="18" charset="0"/>
              </a:rPr>
              <a:t>               </a:t>
            </a:r>
            <a:r>
              <a:rPr lang="zh-CN" altLang="en-US" dirty="0">
                <a:latin typeface="Times New Roman" panose="02020603050405020304" pitchFamily="18" charset="0"/>
              </a:rPr>
              <a:t>（根号保留）． </a:t>
            </a:r>
          </a:p>
        </p:txBody>
      </p:sp>
      <p:grpSp>
        <p:nvGrpSpPr>
          <p:cNvPr id="3078" name="组合 12292"/>
          <p:cNvGrpSpPr/>
          <p:nvPr/>
        </p:nvGrpSpPr>
        <p:grpSpPr bwMode="auto">
          <a:xfrm>
            <a:off x="3789760" y="1984772"/>
            <a:ext cx="3968353" cy="1475185"/>
            <a:chOff x="0" y="0"/>
            <a:chExt cx="3333" cy="1239"/>
          </a:xfrm>
        </p:grpSpPr>
        <p:pic>
          <p:nvPicPr>
            <p:cNvPr id="3085" name="图片 12293" descr="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68"/>
              <a:ext cx="1497" cy="1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6" name="文本框 12294"/>
            <p:cNvSpPr txBox="1">
              <a:spLocks noChangeArrowheads="1"/>
            </p:cNvSpPr>
            <p:nvPr/>
          </p:nvSpPr>
          <p:spPr bwMode="auto">
            <a:xfrm>
              <a:off x="544" y="929"/>
              <a:ext cx="4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图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pic>
          <p:nvPicPr>
            <p:cNvPr id="3087" name="图片 12295" descr="6"/>
            <p:cNvPicPr>
              <a:picLocks noChangeAspect="1" noChangeArrowheads="1"/>
            </p:cNvPicPr>
            <p:nvPr/>
          </p:nvPicPr>
          <p:blipFill>
            <a:blip r:embed="rId5" cstate="email"/>
            <a:srcRect t="8182"/>
            <a:stretch>
              <a:fillRect/>
            </a:stretch>
          </p:blipFill>
          <p:spPr bwMode="auto">
            <a:xfrm>
              <a:off x="2222" y="0"/>
              <a:ext cx="1111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文本框 12296"/>
            <p:cNvSpPr txBox="1">
              <a:spLocks noChangeArrowheads="1"/>
            </p:cNvSpPr>
            <p:nvPr/>
          </p:nvSpPr>
          <p:spPr bwMode="auto">
            <a:xfrm>
              <a:off x="2676" y="929"/>
              <a:ext cx="4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图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3448050" y="1419225"/>
            <a:ext cx="1258491" cy="431934"/>
            <a:chOff x="4055440" y="364183"/>
            <a:chExt cx="1678567" cy="575910"/>
          </a:xfrm>
        </p:grpSpPr>
        <p:graphicFrame>
          <p:nvGraphicFramePr>
            <p:cNvPr id="3074" name="对象 12291"/>
            <p:cNvGraphicFramePr>
              <a:graphicFrameLocks noChangeAspect="1"/>
            </p:cNvGraphicFramePr>
            <p:nvPr/>
          </p:nvGraphicFramePr>
          <p:xfrm>
            <a:off x="4055440" y="364183"/>
            <a:ext cx="16573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6" imgW="927100" imgH="304800" progId="Equation.DSMT4">
                    <p:embed/>
                  </p:oleObj>
                </mc:Choice>
                <mc:Fallback>
                  <p:oleObj r:id="rId6" imgW="927100" imgH="304800" progId="Equation.DSMT4">
                    <p:embed/>
                    <p:pic>
                      <p:nvPicPr>
                        <p:cNvPr id="0" name="对象 12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5440" y="364183"/>
                          <a:ext cx="16573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3" name="文本框 12"/>
            <p:cNvSpPr txBox="1">
              <a:spLocks noChangeArrowheads="1"/>
            </p:cNvSpPr>
            <p:nvPr/>
          </p:nvSpPr>
          <p:spPr bwMode="auto">
            <a:xfrm>
              <a:off x="5368046" y="447652"/>
              <a:ext cx="344744" cy="492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084" name="文本框 1"/>
            <p:cNvSpPr txBox="1">
              <a:spLocks noChangeArrowheads="1"/>
            </p:cNvSpPr>
            <p:nvPr/>
          </p:nvSpPr>
          <p:spPr bwMode="auto">
            <a:xfrm>
              <a:off x="5297400" y="381747"/>
              <a:ext cx="436607" cy="492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zh-CN" altLang="en-US">
                  <a:solidFill>
                    <a:srgbClr val="FF0000"/>
                  </a:solidFill>
                </a:rPr>
                <a:t>米</a:t>
              </a:r>
            </a:p>
          </p:txBody>
        </p:sp>
      </p:grpSp>
      <p:sp>
        <p:nvSpPr>
          <p:cNvPr id="15" name="文本框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8973" y="3889255"/>
            <a:ext cx="1140700" cy="510620"/>
          </a:xfrm>
          <a:prstGeom prst="rect">
            <a:avLst/>
          </a:prstGeom>
          <a:blipFill rotWithShape="0">
            <a:blip r:embed="rId8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3081" name="文本框 1"/>
          <p:cNvSpPr txBox="1">
            <a:spLocks noChangeArrowheads="1"/>
          </p:cNvSpPr>
          <p:nvPr/>
        </p:nvSpPr>
        <p:spPr bwMode="auto">
          <a:xfrm>
            <a:off x="4706541" y="3124200"/>
            <a:ext cx="36790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</a:p>
        </p:txBody>
      </p:sp>
      <p:sp>
        <p:nvSpPr>
          <p:cNvPr id="3082" name="文本框 3"/>
          <p:cNvSpPr txBox="1">
            <a:spLocks noChangeArrowheads="1"/>
          </p:cNvSpPr>
          <p:nvPr/>
        </p:nvSpPr>
        <p:spPr bwMode="auto">
          <a:xfrm>
            <a:off x="7227094" y="3124200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2771" name="矩形 1"/>
          <p:cNvSpPr>
            <a:spLocks noChangeArrowheads="1"/>
          </p:cNvSpPr>
          <p:nvPr/>
        </p:nvSpPr>
        <p:spPr bwMode="auto">
          <a:xfrm>
            <a:off x="900113" y="871537"/>
            <a:ext cx="7094935" cy="29286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dirty="0" smtClean="0">
                <a:latin typeface="+mn-ea"/>
                <a:ea typeface="+mn-ea"/>
              </a:rPr>
              <a:t>. </a:t>
            </a:r>
            <a:r>
              <a:rPr lang="zh-CN" altLang="zh-CN" sz="1800" dirty="0" smtClean="0">
                <a:latin typeface="+mn-ea"/>
                <a:ea typeface="+mn-ea"/>
              </a:rPr>
              <a:t>由我国完全自主设计、自主建造的首艘国产航母于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</a:t>
            </a:r>
            <a:r>
              <a:rPr lang="zh-CN" altLang="zh-CN" sz="1800" dirty="0" smtClean="0">
                <a:latin typeface="+mn-ea"/>
                <a:ea typeface="+mn-ea"/>
              </a:rPr>
              <a:t>年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zh-CN" sz="1800" dirty="0" smtClean="0">
                <a:latin typeface="+mn-ea"/>
                <a:ea typeface="+mn-ea"/>
              </a:rPr>
              <a:t>月成功完成第一次海上试验任务．如图，航母由西向东航行，到达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1800" dirty="0" smtClean="0">
                <a:latin typeface="+mn-ea"/>
                <a:ea typeface="+mn-ea"/>
              </a:rPr>
              <a:t>处时，测得小岛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1800" dirty="0" smtClean="0">
                <a:latin typeface="+mn-ea"/>
                <a:ea typeface="+mn-ea"/>
              </a:rPr>
              <a:t>位于它的北偏东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70</a:t>
            </a:r>
            <a:r>
              <a:rPr lang="zh-CN" altLang="zh-CN" sz="1800" dirty="0" smtClean="0">
                <a:latin typeface="+mn-ea"/>
                <a:ea typeface="+mn-ea"/>
              </a:rPr>
              <a:t>°方向，且与航母相距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80</a:t>
            </a:r>
            <a:r>
              <a:rPr lang="zh-CN" altLang="zh-CN" sz="1800" dirty="0" smtClean="0">
                <a:latin typeface="+mn-ea"/>
                <a:ea typeface="+mn-ea"/>
              </a:rPr>
              <a:t>海里，再航行一段时间后到达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1800" dirty="0" smtClean="0">
                <a:latin typeface="+mn-ea"/>
                <a:ea typeface="+mn-ea"/>
              </a:rPr>
              <a:t>处，测得小岛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1800" dirty="0" smtClean="0">
                <a:latin typeface="+mn-ea"/>
                <a:ea typeface="+mn-ea"/>
              </a:rPr>
              <a:t>位于它的北偏东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37</a:t>
            </a:r>
            <a:r>
              <a:rPr lang="zh-CN" altLang="zh-CN" sz="1800" dirty="0" smtClean="0">
                <a:latin typeface="+mn-ea"/>
                <a:ea typeface="+mn-ea"/>
              </a:rPr>
              <a:t>°方向．如果航母继续航行至小岛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1800" dirty="0" smtClean="0">
                <a:latin typeface="+mn-ea"/>
                <a:ea typeface="+mn-ea"/>
              </a:rPr>
              <a:t>的正南方向的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1800" dirty="0" smtClean="0">
                <a:latin typeface="+mn-ea"/>
                <a:ea typeface="+mn-ea"/>
              </a:rPr>
              <a:t>处，求还需航行的距离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BD</a:t>
            </a:r>
            <a:r>
              <a:rPr lang="zh-CN" altLang="en-US" sz="1800" dirty="0" smtClean="0">
                <a:latin typeface="+mn-ea"/>
                <a:ea typeface="+mn-ea"/>
              </a:rPr>
              <a:t>的长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zh-CN" altLang="en-US" sz="1800" dirty="0" smtClean="0">
                <a:latin typeface="+mn-ea"/>
                <a:ea typeface="+mn-ea"/>
              </a:rPr>
              <a:t>参考数据：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sin70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0.94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cos70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0.34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tan70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2.75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sin37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0.6</a:t>
            </a:r>
            <a:r>
              <a:rPr lang="zh-CN" altLang="en-US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cos37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0.80</a:t>
            </a:r>
            <a:r>
              <a:rPr lang="zh-CN" altLang="en-US" sz="1800" dirty="0" smtClean="0">
                <a:latin typeface="+mn-ea"/>
                <a:ea typeface="+mn-ea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tan37</a:t>
            </a:r>
            <a:r>
              <a:rPr lang="en-US" altLang="zh-CN" sz="1800" dirty="0" smtClean="0">
                <a:latin typeface="+mn-ea"/>
                <a:ea typeface="+mn-ea"/>
              </a:rPr>
              <a:t>°≈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0.75</a:t>
            </a:r>
            <a:r>
              <a:rPr lang="en-US" altLang="zh-CN" sz="18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sz="1800" dirty="0" smtClean="0">
                <a:latin typeface="+mn-ea"/>
                <a:ea typeface="+mn-ea"/>
                <a:sym typeface="+mn-ea"/>
              </a:rPr>
              <a:t>．</a:t>
            </a:r>
            <a:endParaRPr lang="en-US" altLang="zh-CN" sz="1800" dirty="0" smtClean="0">
              <a:latin typeface="+mn-ea"/>
              <a:ea typeface="+mn-ea"/>
            </a:endParaRPr>
          </a:p>
        </p:txBody>
      </p:sp>
      <p:pic>
        <p:nvPicPr>
          <p:cNvPr id="23556" name="Picture 4" descr="WY143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1726" y="3438525"/>
            <a:ext cx="2393156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3944" y="1493044"/>
            <a:ext cx="7478316" cy="228481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000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4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正确理解方位角、仰角和坡角的概念；（重点）</a:t>
            </a:r>
          </a:p>
          <a:p>
            <a:pPr>
              <a:lnSpc>
                <a:spcPct val="4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能运用解直角三角形知识解决方位角、仰角和坡角的问题</a:t>
            </a:r>
            <a:r>
              <a:rPr lang="en-US" altLang="zh-CN" dirty="0">
                <a:latin typeface="+mn-ea"/>
                <a:ea typeface="+mn-ea"/>
              </a:rPr>
              <a:t>.(</a:t>
            </a:r>
            <a:r>
              <a:rPr lang="zh-CN" altLang="en-US" dirty="0">
                <a:latin typeface="+mn-ea"/>
                <a:ea typeface="+mn-ea"/>
              </a:rPr>
              <a:t>难点</a:t>
            </a:r>
            <a:r>
              <a:rPr lang="en-US" altLang="zh-CN" dirty="0">
                <a:latin typeface="+mn-ea"/>
                <a:ea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944167" y="760810"/>
            <a:ext cx="6517481" cy="4128951"/>
            <a:chOff x="1258888" y="1014413"/>
            <a:chExt cx="8689975" cy="5505268"/>
          </a:xfrm>
        </p:grpSpPr>
        <p:sp>
          <p:nvSpPr>
            <p:cNvPr id="2" name="矩形 1"/>
            <p:cNvSpPr>
              <a:spLocks noChangeArrowheads="1"/>
            </p:cNvSpPr>
            <p:nvPr/>
          </p:nvSpPr>
          <p:spPr bwMode="auto">
            <a:xfrm>
              <a:off x="1258888" y="1014413"/>
              <a:ext cx="8689975" cy="550526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解：由题意得：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∠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70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°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，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∠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BCD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37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°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，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80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海里，</a:t>
              </a:r>
            </a:p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       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在</a:t>
              </a:r>
              <a:r>
                <a:rPr lang="en-US" altLang="zh-CN" sz="1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中，</a:t>
              </a:r>
            </a:p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i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       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altLang="zh-CN" sz="1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cos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∠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27.2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海里，</a:t>
              </a:r>
            </a:p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       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在</a:t>
              </a:r>
              <a:r>
                <a:rPr lang="en-US" altLang="zh-CN" sz="1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BCD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中，</a:t>
              </a:r>
            </a:p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i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       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BD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CD</a:t>
              </a:r>
              <a:r>
                <a:rPr lang="en-US" altLang="zh-CN" sz="1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∠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BCD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＝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20.4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海里．</a:t>
              </a:r>
            </a:p>
            <a:p>
              <a:pPr algn="just" eaLnBrk="0" hangingPunct="0">
                <a:lnSpc>
                  <a:spcPct val="2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       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答：还需航行的距离</a:t>
              </a:r>
              <a:r>
                <a:rPr lang="en-US" altLang="zh-CN" sz="1800" i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BD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的长为</a:t>
              </a:r>
              <a:r>
                <a:rPr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20.4</a:t>
              </a:r>
              <a:r>
                <a:rPr lang="zh-CN" altLang="zh-CN" sz="1800" dirty="0" smtClean="0">
                  <a:solidFill>
                    <a:srgbClr val="FF0000"/>
                  </a:solidFill>
                  <a:latin typeface="+mn-ea"/>
                  <a:ea typeface="+mn-ea"/>
                </a:rPr>
                <a:t>海里．</a:t>
              </a:r>
            </a:p>
          </p:txBody>
        </p:sp>
        <p:sp>
          <p:nvSpPr>
            <p:cNvPr id="24581" name="矩形 2"/>
            <p:cNvSpPr>
              <a:spLocks noChangeArrowheads="1"/>
            </p:cNvSpPr>
            <p:nvPr/>
          </p:nvSpPr>
          <p:spPr bwMode="auto">
            <a:xfrm>
              <a:off x="2497137" y="2455561"/>
              <a:ext cx="4514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120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△</a:t>
              </a:r>
              <a:endParaRPr lang="zh-CN" altLang="en-US" sz="1200"/>
            </a:p>
          </p:txBody>
        </p:sp>
        <p:sp>
          <p:nvSpPr>
            <p:cNvPr id="24582" name="矩形 4"/>
            <p:cNvSpPr>
              <a:spLocks noChangeArrowheads="1"/>
            </p:cNvSpPr>
            <p:nvPr/>
          </p:nvSpPr>
          <p:spPr bwMode="auto">
            <a:xfrm>
              <a:off x="2497137" y="4274307"/>
              <a:ext cx="4514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120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△</a:t>
              </a:r>
              <a:endParaRPr lang="zh-CN" altLang="en-US" sz="12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0" y="1818085"/>
            <a:ext cx="138564" cy="43858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b="0">
              <a:latin typeface="+mn-ea"/>
              <a:ea typeface="+mn-ea"/>
            </a:endParaRPr>
          </a:p>
        </p:txBody>
      </p:sp>
      <p:sp>
        <p:nvSpPr>
          <p:cNvPr id="3" name="Text Box 59"/>
          <p:cNvSpPr txBox="1">
            <a:spLocks noChangeArrowheads="1"/>
          </p:cNvSpPr>
          <p:nvPr/>
        </p:nvSpPr>
        <p:spPr bwMode="auto">
          <a:xfrm>
            <a:off x="791766" y="890588"/>
            <a:ext cx="7361634" cy="22015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sz="1800" b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sz="1800" b="0" dirty="0" smtClean="0">
                <a:latin typeface="+mn-ea"/>
                <a:ea typeface="+mn-ea"/>
              </a:rPr>
              <a:t>.</a:t>
            </a:r>
            <a:r>
              <a:rPr lang="zh-CN" altLang="en-US" sz="1800" b="0" dirty="0" smtClean="0">
                <a:latin typeface="+mn-ea"/>
                <a:ea typeface="+mn-ea"/>
              </a:rPr>
              <a:t>如</a:t>
            </a:r>
            <a:r>
              <a:rPr lang="zh-CN" altLang="en-US" sz="1800" b="0" dirty="0">
                <a:latin typeface="+mn-ea"/>
                <a:ea typeface="+mn-ea"/>
              </a:rPr>
              <a:t>图，在一次数学课外实践活动中，要求测教学楼的高度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b="0" dirty="0">
                <a:latin typeface="+mn-ea"/>
                <a:ea typeface="+mn-ea"/>
              </a:rPr>
              <a:t>．小刚在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en-US" sz="1800" b="0" dirty="0">
                <a:latin typeface="+mn-ea"/>
                <a:ea typeface="+mn-ea"/>
              </a:rPr>
              <a:t>处用高</a:t>
            </a:r>
            <a:r>
              <a:rPr lang="en-US" altLang="zh-CN" sz="1800" b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1.5m</a:t>
            </a:r>
            <a:r>
              <a:rPr lang="zh-CN" altLang="en-US" sz="1800" b="0" dirty="0">
                <a:latin typeface="+mn-ea"/>
                <a:ea typeface="+mn-ea"/>
              </a:rPr>
              <a:t>的测角仪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en-US" sz="1800" b="0" dirty="0">
                <a:latin typeface="+mn-ea"/>
                <a:ea typeface="+mn-ea"/>
              </a:rPr>
              <a:t>，测得教学楼顶端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b="0" dirty="0">
                <a:latin typeface="+mn-ea"/>
                <a:ea typeface="+mn-ea"/>
              </a:rPr>
              <a:t>的仰角为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en-US" altLang="zh-CN" sz="1800" b="0" dirty="0">
                <a:latin typeface="+mn-ea"/>
                <a:ea typeface="+mn-ea"/>
              </a:rPr>
              <a:t>°</a:t>
            </a:r>
            <a:r>
              <a:rPr lang="zh-CN" altLang="en-US" sz="1800" b="0" dirty="0">
                <a:latin typeface="+mn-ea"/>
                <a:ea typeface="+mn-ea"/>
              </a:rPr>
              <a:t>，然后向教学楼前进</a:t>
            </a:r>
            <a:r>
              <a:rPr lang="en-US" altLang="zh-CN" sz="1800" b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40m</a:t>
            </a:r>
            <a:r>
              <a:rPr lang="zh-CN" altLang="en-US" sz="1800" b="0" dirty="0">
                <a:latin typeface="+mn-ea"/>
                <a:ea typeface="+mn-ea"/>
              </a:rPr>
              <a:t>到达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处</a:t>
            </a:r>
            <a:r>
              <a:rPr lang="zh-CN" altLang="en-US" sz="1800" b="0" dirty="0">
                <a:latin typeface="+mn-ea"/>
                <a:ea typeface="+mn-ea"/>
              </a:rPr>
              <a:t>，又测得教学楼顶端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b="0" dirty="0">
                <a:latin typeface="+mn-ea"/>
                <a:ea typeface="+mn-ea"/>
              </a:rPr>
              <a:t>的仰角为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</a:t>
            </a:r>
            <a:r>
              <a:rPr lang="en-US" altLang="zh-CN" sz="1800" b="0" dirty="0">
                <a:latin typeface="+mn-ea"/>
                <a:ea typeface="+mn-ea"/>
              </a:rPr>
              <a:t>°</a:t>
            </a:r>
            <a:r>
              <a:rPr lang="zh-CN" altLang="en-US" sz="1800" b="0" dirty="0">
                <a:latin typeface="+mn-ea"/>
                <a:ea typeface="+mn-ea"/>
              </a:rPr>
              <a:t>．求这幢教学楼的高度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b="0" dirty="0">
                <a:latin typeface="+mn-ea"/>
                <a:ea typeface="+mn-ea"/>
              </a:rPr>
              <a:t>．</a:t>
            </a:r>
          </a:p>
        </p:txBody>
      </p:sp>
      <p:pic>
        <p:nvPicPr>
          <p:cNvPr id="25604" name="Picture 60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4704" y="2621756"/>
            <a:ext cx="3067050" cy="227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164912" y="857250"/>
            <a:ext cx="5439486" cy="3986213"/>
            <a:chOff x="1553217" y="1044575"/>
            <a:chExt cx="7252137" cy="5314950"/>
          </a:xfrm>
        </p:grpSpPr>
        <p:sp>
          <p:nvSpPr>
            <p:cNvPr id="26628" name="Rectangle 13"/>
            <p:cNvSpPr>
              <a:spLocks noChangeArrowheads="1"/>
            </p:cNvSpPr>
            <p:nvPr/>
          </p:nvSpPr>
          <p:spPr bwMode="auto">
            <a:xfrm>
              <a:off x="1553217" y="1236663"/>
              <a:ext cx="312926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zh-CN" altLang="en-US" b="1">
                  <a:solidFill>
                    <a:srgbClr val="0070C0"/>
                  </a:solidFill>
                  <a:latin typeface="微软雅黑" panose="020B0503020204020204" pitchFamily="34" charset="-122"/>
                </a:rPr>
                <a:t>解析</a:t>
              </a:r>
              <a:r>
                <a:rPr lang="en-US" altLang="zh-CN" b="1">
                  <a:solidFill>
                    <a:srgbClr val="0070C0"/>
                  </a:solidFill>
                  <a:latin typeface="微软雅黑" panose="020B0503020204020204" pitchFamily="34" charset="-122"/>
                </a:rPr>
                <a:t>:  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在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△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AFG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中，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29" name="Rectangle 14"/>
            <p:cNvSpPr>
              <a:spLocks noChangeArrowheads="1"/>
            </p:cNvSpPr>
            <p:nvPr/>
          </p:nvSpPr>
          <p:spPr bwMode="auto">
            <a:xfrm>
              <a:off x="2425652" y="3079749"/>
              <a:ext cx="46206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∴</a:t>
              </a:r>
              <a:endPara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0" name="Rectangle 16"/>
            <p:cNvSpPr>
              <a:spLocks noChangeArrowheads="1"/>
            </p:cNvSpPr>
            <p:nvPr/>
          </p:nvSpPr>
          <p:spPr bwMode="auto">
            <a:xfrm>
              <a:off x="2505075" y="5387974"/>
              <a:ext cx="109537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∴</a:t>
              </a:r>
              <a:endPara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1" name="Rectangle 19"/>
            <p:cNvSpPr>
              <a:spLocks noChangeArrowheads="1"/>
            </p:cNvSpPr>
            <p:nvPr/>
          </p:nvSpPr>
          <p:spPr bwMode="auto">
            <a:xfrm>
              <a:off x="2428827" y="1868488"/>
              <a:ext cx="46206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∴</a:t>
              </a:r>
              <a:endPara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2" name="Rectangle 30"/>
            <p:cNvSpPr>
              <a:spLocks noChangeArrowheads="1"/>
            </p:cNvSpPr>
            <p:nvPr/>
          </p:nvSpPr>
          <p:spPr bwMode="auto">
            <a:xfrm>
              <a:off x="2492375" y="5856129"/>
              <a:ext cx="400765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答：这幢教学楼的高度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为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3" name="Rectangle 34"/>
            <p:cNvSpPr>
              <a:spLocks noChangeArrowheads="1"/>
            </p:cNvSpPr>
            <p:nvPr/>
          </p:nvSpPr>
          <p:spPr bwMode="auto">
            <a:xfrm>
              <a:off x="2459039" y="2496185"/>
              <a:ext cx="23513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在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</a:rPr>
                <a:t>△</a:t>
              </a:r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ACG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</a:rPr>
                <a:t>中， </a:t>
              </a:r>
            </a:p>
          </p:txBody>
        </p:sp>
        <p:sp>
          <p:nvSpPr>
            <p:cNvPr id="26634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4270375" y="1044575"/>
              <a:ext cx="2703513" cy="785813"/>
            </a:xfrm>
            <a:prstGeom prst="rect">
              <a:avLst/>
            </a:prstGeom>
            <a:blipFill dpi="0" rotWithShape="0">
              <a:blip r:embed="rId3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2049463" y="1674813"/>
              <a:ext cx="4678362" cy="854075"/>
            </a:xfrm>
            <a:prstGeom prst="rect">
              <a:avLst/>
            </a:prstGeom>
            <a:blipFill dpi="0" rotWithShape="0">
              <a:blip r:embed="rId4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4289425" y="2330450"/>
              <a:ext cx="2701925" cy="787400"/>
            </a:xfrm>
            <a:prstGeom prst="rect">
              <a:avLst/>
            </a:prstGeom>
            <a:blipFill dpi="0" rotWithShape="0">
              <a:blip r:embed="rId5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2725738" y="2892425"/>
              <a:ext cx="3556000" cy="785813"/>
            </a:xfrm>
            <a:prstGeom prst="rect">
              <a:avLst/>
            </a:prstGeom>
            <a:blipFill dpi="0" rotWithShape="0">
              <a:blip r:embed="rId6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8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2403475" y="3670300"/>
              <a:ext cx="2339975" cy="452438"/>
            </a:xfrm>
            <a:prstGeom prst="rect">
              <a:avLst/>
            </a:prstGeom>
            <a:blipFill dpi="0" rotWithShape="0">
              <a:blip r:embed="rId7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Text Box 15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2403475" y="4067175"/>
              <a:ext cx="2667000" cy="855663"/>
            </a:xfrm>
            <a:prstGeom prst="rect">
              <a:avLst/>
            </a:prstGeom>
            <a:blipFill dpi="0" rotWithShape="0">
              <a:blip r:embed="rId8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矩形 1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55801" y="4865688"/>
              <a:ext cx="1906453" cy="504825"/>
            </a:xfrm>
            <a:prstGeom prst="rect">
              <a:avLst/>
            </a:prstGeom>
            <a:blipFill rotWithShape="0">
              <a:blip r:embed="rId9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endParaRPr lang="zh-CN" altLang="en-US">
                <a:noFill/>
              </a:endParaRPr>
            </a:p>
            <a:p>
              <a:pPr eaLnBrk="0" hangingPunct="0">
                <a:defRPr/>
              </a:pPr>
              <a:endParaRPr lang="zh-CN" altLang="en-US">
                <a:noFill/>
              </a:endParaRPr>
            </a:p>
          </p:txBody>
        </p:sp>
        <p:sp>
          <p:nvSpPr>
            <p:cNvPr id="26" name="矩形 2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757405" y="5337175"/>
              <a:ext cx="3263670" cy="534988"/>
            </a:xfrm>
            <a:prstGeom prst="rect">
              <a:avLst/>
            </a:prstGeom>
            <a:blipFill rotWithShape="0">
              <a:blip r:embed="rId10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endParaRPr lang="zh-CN" altLang="en-US">
                <a:noFill/>
              </a:endParaRPr>
            </a:p>
            <a:p>
              <a:pPr eaLnBrk="0" hangingPunct="0">
                <a:defRPr/>
              </a:pPr>
              <a:endParaRPr lang="zh-CN" altLang="en-US">
                <a:noFill/>
              </a:endParaRPr>
            </a:p>
          </p:txBody>
        </p:sp>
        <p:sp>
          <p:nvSpPr>
            <p:cNvPr id="28" name="矩形 27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168702" y="5824538"/>
              <a:ext cx="2479500" cy="534987"/>
            </a:xfrm>
            <a:prstGeom prst="rect">
              <a:avLst/>
            </a:prstGeom>
            <a:blipFill rotWithShape="0">
              <a:blip r:embed="rId11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endParaRPr lang="zh-CN" altLang="en-US">
                <a:noFill/>
              </a:endParaRPr>
            </a:p>
            <a:p>
              <a:pPr eaLnBrk="0" hangingPunct="0">
                <a:defRPr/>
              </a:pPr>
              <a:endParaRPr lang="zh-CN" altLang="en-US">
                <a:noFill/>
              </a:endParaRPr>
            </a:p>
          </p:txBody>
        </p:sp>
        <p:sp>
          <p:nvSpPr>
            <p:cNvPr id="26643" name="矩形 17"/>
            <p:cNvSpPr>
              <a:spLocks noChangeArrowheads="1"/>
            </p:cNvSpPr>
            <p:nvPr/>
          </p:nvSpPr>
          <p:spPr bwMode="auto">
            <a:xfrm>
              <a:off x="3644610" y="2152498"/>
              <a:ext cx="4907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4" name="矩形 18"/>
            <p:cNvSpPr>
              <a:spLocks noChangeArrowheads="1"/>
            </p:cNvSpPr>
            <p:nvPr/>
          </p:nvSpPr>
          <p:spPr bwMode="auto">
            <a:xfrm>
              <a:off x="4460569" y="2592252"/>
              <a:ext cx="53925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5" name="矩形 19"/>
            <p:cNvSpPr>
              <a:spLocks noChangeArrowheads="1"/>
            </p:cNvSpPr>
            <p:nvPr/>
          </p:nvSpPr>
          <p:spPr bwMode="auto">
            <a:xfrm>
              <a:off x="4492903" y="1297582"/>
              <a:ext cx="45803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6" name="矩形 20"/>
            <p:cNvSpPr>
              <a:spLocks noChangeArrowheads="1"/>
            </p:cNvSpPr>
            <p:nvPr/>
          </p:nvSpPr>
          <p:spPr bwMode="auto">
            <a:xfrm>
              <a:off x="8049927" y="5933073"/>
              <a:ext cx="52566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7" name="矩形 21"/>
            <p:cNvSpPr>
              <a:spLocks noChangeArrowheads="1"/>
            </p:cNvSpPr>
            <p:nvPr/>
          </p:nvSpPr>
          <p:spPr bwMode="auto">
            <a:xfrm>
              <a:off x="3600450" y="3396248"/>
              <a:ext cx="53494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8" name="矩形 22"/>
            <p:cNvSpPr>
              <a:spLocks noChangeArrowheads="1"/>
            </p:cNvSpPr>
            <p:nvPr/>
          </p:nvSpPr>
          <p:spPr bwMode="auto">
            <a:xfrm>
              <a:off x="2850570" y="1298368"/>
              <a:ext cx="27981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49" name="矩形 23"/>
            <p:cNvSpPr>
              <a:spLocks noChangeArrowheads="1"/>
            </p:cNvSpPr>
            <p:nvPr/>
          </p:nvSpPr>
          <p:spPr bwMode="auto">
            <a:xfrm>
              <a:off x="7988908" y="5861198"/>
              <a:ext cx="81644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m .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0" name="矩形 26"/>
            <p:cNvSpPr>
              <a:spLocks noChangeArrowheads="1"/>
            </p:cNvSpPr>
            <p:nvPr/>
          </p:nvSpPr>
          <p:spPr bwMode="auto">
            <a:xfrm>
              <a:off x="3600450" y="3295005"/>
              <a:ext cx="63019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1" name="矩形 28"/>
            <p:cNvSpPr>
              <a:spLocks noChangeArrowheads="1"/>
            </p:cNvSpPr>
            <p:nvPr/>
          </p:nvSpPr>
          <p:spPr bwMode="auto">
            <a:xfrm>
              <a:off x="4518801" y="2532097"/>
              <a:ext cx="65216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2" name="矩形 29"/>
            <p:cNvSpPr>
              <a:spLocks noChangeArrowheads="1"/>
            </p:cNvSpPr>
            <p:nvPr/>
          </p:nvSpPr>
          <p:spPr bwMode="auto">
            <a:xfrm>
              <a:off x="3666181" y="2059478"/>
              <a:ext cx="72383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3" name="矩形 30"/>
            <p:cNvSpPr>
              <a:spLocks noChangeArrowheads="1"/>
            </p:cNvSpPr>
            <p:nvPr/>
          </p:nvSpPr>
          <p:spPr bwMode="auto">
            <a:xfrm>
              <a:off x="4498008" y="1236362"/>
              <a:ext cx="64757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4" name="矩形 31"/>
            <p:cNvSpPr>
              <a:spLocks noChangeArrowheads="1"/>
            </p:cNvSpPr>
            <p:nvPr/>
          </p:nvSpPr>
          <p:spPr bwMode="auto">
            <a:xfrm>
              <a:off x="2762230" y="1236315"/>
              <a:ext cx="495170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Rt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55" name="矩形 32"/>
            <p:cNvSpPr>
              <a:spLocks noChangeArrowheads="1"/>
            </p:cNvSpPr>
            <p:nvPr/>
          </p:nvSpPr>
          <p:spPr bwMode="auto">
            <a:xfrm>
              <a:off x="5437883" y="5485984"/>
              <a:ext cx="36849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en-US" sz="1200"/>
            </a:p>
          </p:txBody>
        </p:sp>
        <p:sp>
          <p:nvSpPr>
            <p:cNvPr id="26656" name="矩形 24"/>
            <p:cNvSpPr>
              <a:spLocks noChangeArrowheads="1"/>
            </p:cNvSpPr>
            <p:nvPr/>
          </p:nvSpPr>
          <p:spPr bwMode="auto">
            <a:xfrm>
              <a:off x="5373151" y="5383510"/>
              <a:ext cx="86645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m .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79910" y="1226344"/>
            <a:ext cx="689133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30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</a:rPr>
              <a:t>规律方法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</a:rPr>
              <a:t>:</a:t>
            </a:r>
          </a:p>
          <a:p>
            <a:pPr eaLnBrk="0" hangingPunct="0">
              <a:lnSpc>
                <a:spcPct val="300000"/>
              </a:lnSpc>
            </a:pPr>
            <a:r>
              <a:rPr lang="en-US" altLang="zh-CN" dirty="0">
                <a:latin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</a:rPr>
              <a:t>当直角三角形的锐角确定后，它的对边与邻边的比值也随之确定；比值与三角形的大小无关，只与倾斜角的大小有关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圆角矩形 31"/>
          <p:cNvSpPr>
            <a:spLocks noChangeArrowheads="1"/>
          </p:cNvSpPr>
          <p:nvPr/>
        </p:nvSpPr>
        <p:spPr bwMode="auto">
          <a:xfrm>
            <a:off x="1064419" y="901304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情境引入</a:t>
            </a:r>
          </a:p>
        </p:txBody>
      </p:sp>
      <p:sp>
        <p:nvSpPr>
          <p:cNvPr id="1024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11269" name="文本框 4"/>
          <p:cNvSpPr txBox="1">
            <a:spLocks noChangeArrowheads="1"/>
          </p:cNvSpPr>
          <p:nvPr/>
        </p:nvSpPr>
        <p:spPr bwMode="auto">
          <a:xfrm>
            <a:off x="2717007" y="935832"/>
            <a:ext cx="1451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>
                <a:solidFill>
                  <a:srgbClr val="0070C0"/>
                </a:solidFill>
              </a:rPr>
              <a:t>俯角与仰角</a:t>
            </a:r>
          </a:p>
        </p:txBody>
      </p:sp>
      <p:pic>
        <p:nvPicPr>
          <p:cNvPr id="11270" name="图片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222" y="2675335"/>
            <a:ext cx="96559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8944153">
            <a:off x="2321719" y="3389710"/>
            <a:ext cx="1193006" cy="11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图片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99122" y="1831182"/>
            <a:ext cx="751284" cy="58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1183481" y="2921794"/>
            <a:ext cx="180022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188244" y="2915841"/>
            <a:ext cx="1407319" cy="846534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188244" y="2205037"/>
            <a:ext cx="1465660" cy="7108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弧形 18"/>
          <p:cNvSpPr/>
          <p:nvPr/>
        </p:nvSpPr>
        <p:spPr>
          <a:xfrm rot="2450833">
            <a:off x="1459707" y="2715816"/>
            <a:ext cx="216694" cy="245269"/>
          </a:xfrm>
          <a:prstGeom prst="arc">
            <a:avLst>
              <a:gd name="adj1" fmla="val 14595075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0" name="弧形 19"/>
          <p:cNvSpPr/>
          <p:nvPr/>
        </p:nvSpPr>
        <p:spPr>
          <a:xfrm rot="4637205">
            <a:off x="1415058" y="2889052"/>
            <a:ext cx="215503" cy="245269"/>
          </a:xfrm>
          <a:prstGeom prst="arc">
            <a:avLst>
              <a:gd name="adj1" fmla="val 14595075"/>
              <a:gd name="adj2" fmla="val 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4493419" y="1654969"/>
            <a:ext cx="1451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仰角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4"/>
          <p:cNvSpPr txBox="1">
            <a:spLocks noChangeArrowheads="1"/>
          </p:cNvSpPr>
          <p:nvPr/>
        </p:nvSpPr>
        <p:spPr bwMode="auto">
          <a:xfrm>
            <a:off x="4493419" y="3200401"/>
            <a:ext cx="1451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俯角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4"/>
          <p:cNvSpPr txBox="1">
            <a:spLocks noChangeArrowheads="1"/>
          </p:cNvSpPr>
          <p:nvPr/>
        </p:nvSpPr>
        <p:spPr bwMode="auto">
          <a:xfrm>
            <a:off x="4493419" y="2151460"/>
            <a:ext cx="437197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/>
              <a:t>在进行测量时，从下向上看，视线与水平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线的夹角叫做仰角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1" name="文本框 4"/>
          <p:cNvSpPr txBox="1">
            <a:spLocks noChangeArrowheads="1"/>
          </p:cNvSpPr>
          <p:nvPr/>
        </p:nvSpPr>
        <p:spPr bwMode="auto">
          <a:xfrm>
            <a:off x="4493419" y="3744516"/>
            <a:ext cx="43719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/>
              <a:t>在进行测量时，从上向下看，视线与水平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线的夹角叫做俯角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2" name="文本框 4"/>
          <p:cNvSpPr txBox="1">
            <a:spLocks noChangeArrowheads="1"/>
          </p:cNvSpPr>
          <p:nvPr/>
        </p:nvSpPr>
        <p:spPr bwMode="auto">
          <a:xfrm>
            <a:off x="3036094" y="2747963"/>
            <a:ext cx="8608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/>
              <a:t>水平线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5" grpId="0"/>
      <p:bldP spid="16" grpId="0"/>
      <p:bldP spid="17" grpId="0" build="p"/>
      <p:bldP spid="21" grpId="0" build="p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940594"/>
            <a:ext cx="6494860" cy="13144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例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、如图，为了测量山的高度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+mn-ea"/>
                <a:ea typeface="+mn-ea"/>
              </a:rPr>
              <a:t>，在水平面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+mn-ea"/>
                <a:ea typeface="+mn-ea"/>
              </a:rPr>
              <a:t>处测得山顶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+mn-ea"/>
                <a:ea typeface="+mn-ea"/>
              </a:rPr>
              <a:t>的仰角为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zh-CN" altLang="en-US" dirty="0">
                <a:latin typeface="+mn-ea"/>
                <a:ea typeface="+mn-ea"/>
              </a:rPr>
              <a:t>°，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+mn-ea"/>
                <a:ea typeface="+mn-ea"/>
              </a:rPr>
              <a:t>⊥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+mn-ea"/>
                <a:ea typeface="+mn-ea"/>
              </a:rPr>
              <a:t>，自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+mn-ea"/>
                <a:ea typeface="+mn-ea"/>
              </a:rPr>
              <a:t>沿着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+mn-ea"/>
                <a:ea typeface="+mn-ea"/>
              </a:rPr>
              <a:t>方向向前走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1000m</a:t>
            </a:r>
            <a:r>
              <a:rPr lang="zh-CN" altLang="en-US" dirty="0">
                <a:latin typeface="+mn-ea"/>
                <a:ea typeface="+mn-ea"/>
              </a:rPr>
              <a:t>，到达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+mn-ea"/>
                <a:ea typeface="+mn-ea"/>
              </a:rPr>
              <a:t>处，又测得山顶</a:t>
            </a:r>
            <a:r>
              <a:rPr lang="zh-CN" altLang="en-US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+mn-ea"/>
                <a:ea typeface="+mn-ea"/>
              </a:rPr>
              <a:t>的仰角为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lang="zh-CN" altLang="en-US" dirty="0">
                <a:latin typeface="+mn-ea"/>
                <a:ea typeface="+mn-ea"/>
              </a:rPr>
              <a:t>°</a:t>
            </a:r>
            <a:r>
              <a:rPr lang="en-US" altLang="zh-CN" dirty="0">
                <a:latin typeface="+mn-ea"/>
                <a:ea typeface="+mn-ea"/>
              </a:rPr>
              <a:t>,</a:t>
            </a:r>
            <a:r>
              <a:rPr lang="zh-CN" altLang="en-US" dirty="0">
                <a:latin typeface="+mn-ea"/>
                <a:ea typeface="+mn-ea"/>
              </a:rPr>
              <a:t>求山高(结果保留根号)</a:t>
            </a:r>
            <a:r>
              <a:rPr lang="zh-CN" altLang="en-US" dirty="0">
                <a:latin typeface="+mn-ea"/>
                <a:ea typeface="+mn-ea"/>
                <a:sym typeface="+mn-ea"/>
              </a:rPr>
              <a:t>．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3944" y="2464594"/>
            <a:ext cx="4336256" cy="2226469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分析：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求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，无论是在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ACD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中，还是在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中，只有一个角的条件，因此这两个三角形都不能解，所以要用方程思想，先把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看成已知，用含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的代数式表示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和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，由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1000m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建立关于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的方程，从而求得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pic>
        <p:nvPicPr>
          <p:cNvPr id="11269" name="图片 -21474826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6981" y="2853929"/>
            <a:ext cx="2243138" cy="144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23926" y="871538"/>
            <a:ext cx="2118122" cy="48458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解：在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中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pic>
        <p:nvPicPr>
          <p:cNvPr id="1031" name="图片 -21474826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65056" y="1878807"/>
            <a:ext cx="2243138" cy="14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73932" y="1765697"/>
            <a:ext cx="3888581" cy="48458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Rt△AC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中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0" name="文本框 9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80679" y="2721572"/>
            <a:ext cx="1931194" cy="342900"/>
          </a:xfrm>
          <a:prstGeom prst="rect">
            <a:avLst/>
          </a:prstGeom>
          <a:blipFill rotWithShape="0">
            <a:blip r:embed="rId5" cstate="email"/>
            <a:stretch>
              <a:fillRect t="-10667" b="-30667"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graphicFrame>
        <p:nvGraphicFramePr>
          <p:cNvPr id="11" name="对象 13"/>
          <p:cNvGraphicFramePr/>
          <p:nvPr/>
        </p:nvGraphicFramePr>
        <p:xfrm>
          <a:off x="1887141" y="3103960"/>
          <a:ext cx="1273969" cy="30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6" imgW="876300" imgH="228600" progId="Equation.DSMT4">
                  <p:embed/>
                </p:oleObj>
              </mc:Choice>
              <mc:Fallback>
                <p:oleObj r:id="rId6" imgW="876300" imgH="228600" progId="Equation.DSMT4">
                  <p:embed/>
                  <p:pic>
                    <p:nvPicPr>
                      <p:cNvPr id="0" name="对象 1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141" y="3103960"/>
                        <a:ext cx="1273969" cy="305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5"/>
          <p:cNvGraphicFramePr/>
          <p:nvPr/>
        </p:nvGraphicFramePr>
        <p:xfrm>
          <a:off x="1887141" y="3477817"/>
          <a:ext cx="1237059" cy="6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8" imgW="850900" imgH="469900" progId="Equation.DSMT4">
                  <p:embed/>
                </p:oleObj>
              </mc:Choice>
              <mc:Fallback>
                <p:oleObj r:id="rId8" imgW="850900" imgH="469900" progId="Equation.DSMT4">
                  <p:embed/>
                  <p:pic>
                    <p:nvPicPr>
                      <p:cNvPr id="0" name="对象 1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141" y="3477817"/>
                        <a:ext cx="1237059" cy="629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/>
          <p:cNvSpPr txBox="1">
            <a:spLocks noRot="1" noChangeAspect="1" noEditPoints="1" noChangeArrowheads="1" noTextEdit="1"/>
          </p:cNvSpPr>
          <p:nvPr/>
        </p:nvSpPr>
        <p:spPr bwMode="auto">
          <a:xfrm>
            <a:off x="1315642" y="1400175"/>
            <a:ext cx="1726406" cy="372666"/>
          </a:xfrm>
          <a:prstGeom prst="rect">
            <a:avLst/>
          </a:prstGeom>
          <a:blipFill dpi="0" rotWithShape="0">
            <a:blip r:embed="rId10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Text Box 18"/>
          <p:cNvSpPr txBox="1">
            <a:spLocks noRot="1" noChangeAspect="1" noEditPoints="1" noChangeArrowheads="1" noTextEdit="1"/>
          </p:cNvSpPr>
          <p:nvPr/>
        </p:nvSpPr>
        <p:spPr bwMode="auto">
          <a:xfrm>
            <a:off x="1322785" y="2291953"/>
            <a:ext cx="1726406" cy="346472"/>
          </a:xfrm>
          <a:prstGeom prst="rect">
            <a:avLst/>
          </a:prstGeom>
          <a:blipFill dpi="0" rotWithShape="0">
            <a:blip r:embed="rId11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2" name="组合 4"/>
          <p:cNvGrpSpPr/>
          <p:nvPr/>
        </p:nvGrpSpPr>
        <p:grpSpPr bwMode="auto">
          <a:xfrm>
            <a:off x="2845594" y="860822"/>
            <a:ext cx="2908697" cy="513159"/>
            <a:chOff x="3794125" y="1147763"/>
            <a:chExt cx="3878263" cy="684212"/>
          </a:xfrm>
        </p:grpSpPr>
        <p:sp>
          <p:nvSpPr>
            <p:cNvPr id="1049" name="Text Box 18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3794125" y="1147763"/>
              <a:ext cx="3878263" cy="684212"/>
            </a:xfrm>
            <a:prstGeom prst="rect">
              <a:avLst/>
            </a:prstGeom>
            <a:blipFill dpi="0" rotWithShape="0">
              <a:blip r:embed="rId12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文本框 21"/>
            <p:cNvSpPr txBox="1">
              <a:spLocks noChangeArrowheads="1"/>
            </p:cNvSpPr>
            <p:nvPr/>
          </p:nvSpPr>
          <p:spPr bwMode="auto">
            <a:xfrm>
              <a:off x="4716376" y="1330586"/>
              <a:ext cx="497360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1" name="文本框 22"/>
            <p:cNvSpPr txBox="1">
              <a:spLocks noChangeArrowheads="1"/>
            </p:cNvSpPr>
            <p:nvPr/>
          </p:nvSpPr>
          <p:spPr bwMode="auto">
            <a:xfrm>
              <a:off x="5766835" y="1303102"/>
              <a:ext cx="484533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2" name="文本框 23"/>
            <p:cNvSpPr txBox="1">
              <a:spLocks noChangeArrowheads="1"/>
            </p:cNvSpPr>
            <p:nvPr/>
          </p:nvSpPr>
          <p:spPr bwMode="auto">
            <a:xfrm>
              <a:off x="4728518" y="1262511"/>
              <a:ext cx="8503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3" name="文本框 24"/>
            <p:cNvSpPr txBox="1">
              <a:spLocks noChangeArrowheads="1"/>
            </p:cNvSpPr>
            <p:nvPr/>
          </p:nvSpPr>
          <p:spPr bwMode="auto">
            <a:xfrm>
              <a:off x="5764872" y="1262511"/>
              <a:ext cx="8503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5"/>
          <p:cNvGrpSpPr/>
          <p:nvPr/>
        </p:nvGrpSpPr>
        <p:grpSpPr bwMode="auto">
          <a:xfrm>
            <a:off x="2864644" y="1759746"/>
            <a:ext cx="3549254" cy="529745"/>
            <a:chOff x="3819525" y="2346325"/>
            <a:chExt cx="4732338" cy="706326"/>
          </a:xfrm>
        </p:grpSpPr>
        <p:sp>
          <p:nvSpPr>
            <p:cNvPr id="1044" name="Text Box 18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3819525" y="2346325"/>
              <a:ext cx="4732338" cy="685800"/>
            </a:xfrm>
            <a:prstGeom prst="rect">
              <a:avLst/>
            </a:prstGeom>
            <a:blipFill dpi="0" rotWithShape="0">
              <a:blip r:embed="rId13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" name="文本框 18"/>
            <p:cNvSpPr txBox="1">
              <a:spLocks noChangeArrowheads="1"/>
            </p:cNvSpPr>
            <p:nvPr/>
          </p:nvSpPr>
          <p:spPr bwMode="auto">
            <a:xfrm>
              <a:off x="6461734" y="2560208"/>
              <a:ext cx="458049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6" name="文本框 19"/>
            <p:cNvSpPr txBox="1">
              <a:spLocks noChangeArrowheads="1"/>
            </p:cNvSpPr>
            <p:nvPr/>
          </p:nvSpPr>
          <p:spPr bwMode="auto">
            <a:xfrm>
              <a:off x="4821588" y="2505076"/>
              <a:ext cx="433339" cy="492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7" name="文本框 25"/>
            <p:cNvSpPr txBox="1">
              <a:spLocks noChangeArrowheads="1"/>
            </p:cNvSpPr>
            <p:nvPr/>
          </p:nvSpPr>
          <p:spPr bwMode="auto">
            <a:xfrm>
              <a:off x="4810112" y="2476541"/>
              <a:ext cx="8503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8" name="文本框 26"/>
            <p:cNvSpPr txBox="1">
              <a:spLocks noChangeArrowheads="1"/>
            </p:cNvSpPr>
            <p:nvPr/>
          </p:nvSpPr>
          <p:spPr bwMode="auto">
            <a:xfrm>
              <a:off x="6442290" y="2479932"/>
              <a:ext cx="8503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381125" y="4175523"/>
            <a:ext cx="3186113" cy="544115"/>
            <a:chOff x="1841500" y="5567363"/>
            <a:chExt cx="4248150" cy="725487"/>
          </a:xfrm>
        </p:grpSpPr>
        <p:grpSp>
          <p:nvGrpSpPr>
            <p:cNvPr id="1039" name="组合 1"/>
            <p:cNvGrpSpPr/>
            <p:nvPr/>
          </p:nvGrpSpPr>
          <p:grpSpPr bwMode="auto">
            <a:xfrm>
              <a:off x="1841500" y="5567363"/>
              <a:ext cx="4248150" cy="725487"/>
              <a:chOff x="1840905" y="5567537"/>
              <a:chExt cx="4248547" cy="725488"/>
            </a:xfrm>
          </p:grpSpPr>
          <p:graphicFrame>
            <p:nvGraphicFramePr>
              <p:cNvPr id="1028" name="对象 17"/>
              <p:cNvGraphicFramePr/>
              <p:nvPr/>
            </p:nvGraphicFramePr>
            <p:xfrm>
              <a:off x="1840905" y="5567537"/>
              <a:ext cx="4011613" cy="725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r:id="rId14" imgW="2070100" imgH="405765" progId="Equation.DSMT4">
                      <p:embed/>
                    </p:oleObj>
                  </mc:Choice>
                  <mc:Fallback>
                    <p:oleObj r:id="rId14" imgW="2070100" imgH="405765" progId="Equation.DSMT4">
                      <p:embed/>
                      <p:pic>
                        <p:nvPicPr>
                          <p:cNvPr id="0" name="对象 1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0905" y="5567537"/>
                            <a:ext cx="4011613" cy="725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5246411" y="5681837"/>
                <a:ext cx="843041" cy="4924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3" name="Text Box 18"/>
              <p:cNvSpPr txBox="1">
                <a:spLocks noRot="1" noChangeAspect="1" noEditPoints="1" noChangeArrowheads="1" noTextEdit="1"/>
              </p:cNvSpPr>
              <p:nvPr/>
            </p:nvSpPr>
            <p:spPr bwMode="auto">
              <a:xfrm>
                <a:off x="5120085" y="5690979"/>
                <a:ext cx="842433" cy="461665"/>
              </a:xfrm>
              <a:prstGeom prst="rect">
                <a:avLst/>
              </a:prstGeom>
              <a:blipFill dpi="0" rotWithShape="0">
                <a:blip r:embed="rId16" cstate="email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40" name="文本框 20"/>
            <p:cNvSpPr txBox="1">
              <a:spLocks noChangeArrowheads="1"/>
            </p:cNvSpPr>
            <p:nvPr/>
          </p:nvSpPr>
          <p:spPr bwMode="auto">
            <a:xfrm>
              <a:off x="5427407" y="5726972"/>
              <a:ext cx="241337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41" name="文本框 3"/>
            <p:cNvSpPr txBox="1">
              <a:spLocks noChangeArrowheads="1"/>
            </p:cNvSpPr>
            <p:nvPr/>
          </p:nvSpPr>
          <p:spPr bwMode="auto">
            <a:xfrm>
              <a:off x="5348875" y="5672819"/>
              <a:ext cx="33740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59607" y="982266"/>
            <a:ext cx="7499747" cy="78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solidFill>
                  <a:srgbClr val="3C8C93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rgbClr val="3C8C93"/>
                </a:solidFill>
                <a:latin typeface="Times New Roman" panose="02020603050405020304" pitchFamily="18" charset="0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</a:rPr>
              <a:t>如图，飞机</a:t>
            </a:r>
            <a:r>
              <a:rPr lang="zh-CN" altLang="en-US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在目标</a:t>
            </a:r>
            <a:r>
              <a:rPr lang="zh-CN" altLang="en-US" i="1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的正上方1000m处，飞行员测得地面目标</a:t>
            </a:r>
            <a:r>
              <a:rPr lang="zh-CN" altLang="en-US" i="1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的俯角为30°，则地面目标</a:t>
            </a:r>
            <a:r>
              <a:rPr lang="zh-CN" altLang="en-US" i="1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  <a:r>
              <a:rPr lang="zh-CN" altLang="en-US" i="1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</a:rPr>
              <a:t>之间的距离是________</a:t>
            </a:r>
            <a:r>
              <a:rPr lang="en-US" altLang="zh-CN" dirty="0">
                <a:latin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59607" y="1728787"/>
            <a:ext cx="4966097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解析：由题意可知，在Rt△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中，∠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＝90°，∠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＝∠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CAD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＝30°，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＝1000m，</a:t>
            </a:r>
          </a:p>
        </p:txBody>
      </p:sp>
      <p:pic>
        <p:nvPicPr>
          <p:cNvPr id="12293" name="图片 -21474826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46082" y="2200275"/>
            <a:ext cx="171331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/>
          <p:nvPr/>
        </p:nvSpPr>
        <p:spPr>
          <a:xfrm>
            <a:off x="713185" y="3761185"/>
            <a:ext cx="6263878" cy="900113"/>
          </a:xfrm>
          <a:prstGeom prst="rect">
            <a:avLst/>
          </a:prstGeom>
          <a:noFill/>
          <a:ln w="31750" cap="flat" cmpd="sng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noProof="1">
                <a:solidFill>
                  <a:srgbClr val="228B8B"/>
                </a:solidFill>
                <a:latin typeface="Times New Roman" panose="02020603050405020304" pitchFamily="18" charset="0"/>
              </a:rPr>
              <a:t>【方法总结】</a:t>
            </a:r>
            <a:r>
              <a:rPr lang="zh-CN" altLang="en-US" noProof="1">
                <a:latin typeface="Times New Roman" panose="02020603050405020304" pitchFamily="18" charset="0"/>
              </a:rPr>
              <a:t>解此类问题，首先要找到合适的直角三角形，然后根据已知条件解直角三角形．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590550" y="2895601"/>
            <a:ext cx="4558904" cy="681978"/>
            <a:chOff x="787400" y="3860531"/>
            <a:chExt cx="6079066" cy="908800"/>
          </a:xfrm>
        </p:grpSpPr>
        <p:sp>
          <p:nvSpPr>
            <p:cNvPr id="8" name="Text Box 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787400" y="3860531"/>
              <a:ext cx="6079066" cy="697497"/>
            </a:xfrm>
            <a:prstGeom prst="rect">
              <a:avLst/>
            </a:prstGeom>
            <a:blipFill rotWithShape="0">
              <a:blip r:embed="rId4" cstate="email"/>
              <a:stretch>
                <a:fillRect l="-301" b="-4348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12298" name="文本框 1"/>
            <p:cNvSpPr txBox="1">
              <a:spLocks noChangeArrowheads="1"/>
            </p:cNvSpPr>
            <p:nvPr/>
          </p:nvSpPr>
          <p:spPr bwMode="auto">
            <a:xfrm>
              <a:off x="2026507" y="4255705"/>
              <a:ext cx="403654" cy="492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299" name="文本框 9"/>
            <p:cNvSpPr txBox="1">
              <a:spLocks noChangeArrowheads="1"/>
            </p:cNvSpPr>
            <p:nvPr/>
          </p:nvSpPr>
          <p:spPr bwMode="auto">
            <a:xfrm>
              <a:off x="3012261" y="4277161"/>
              <a:ext cx="403654" cy="492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300" name="文本框 12"/>
            <p:cNvSpPr txBox="1">
              <a:spLocks noChangeArrowheads="1"/>
            </p:cNvSpPr>
            <p:nvPr/>
          </p:nvSpPr>
          <p:spPr bwMode="auto">
            <a:xfrm>
              <a:off x="2960062" y="4140348"/>
              <a:ext cx="850395" cy="492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01" name="文本框 13"/>
            <p:cNvSpPr txBox="1">
              <a:spLocks noChangeArrowheads="1"/>
            </p:cNvSpPr>
            <p:nvPr/>
          </p:nvSpPr>
          <p:spPr bwMode="auto">
            <a:xfrm>
              <a:off x="1977365" y="4128163"/>
              <a:ext cx="850395" cy="492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02" name="文本框 14"/>
            <p:cNvSpPr txBox="1">
              <a:spLocks noChangeArrowheads="1"/>
            </p:cNvSpPr>
            <p:nvPr/>
          </p:nvSpPr>
          <p:spPr bwMode="auto">
            <a:xfrm>
              <a:off x="5626437" y="3995867"/>
              <a:ext cx="252869" cy="492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03" name="文本框 8"/>
            <p:cNvSpPr txBox="1">
              <a:spLocks noChangeArrowheads="1"/>
            </p:cNvSpPr>
            <p:nvPr/>
          </p:nvSpPr>
          <p:spPr bwMode="auto">
            <a:xfrm>
              <a:off x="5535987" y="3987102"/>
              <a:ext cx="850395" cy="492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31556" y="1416844"/>
            <a:ext cx="815579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12632" y="2551510"/>
            <a:ext cx="773906" cy="77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748904" y="913210"/>
            <a:ext cx="7493794" cy="11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solidFill>
                  <a:srgbClr val="3C8C93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rgbClr val="3C8C93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3C8C93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</a:rPr>
              <a:t>热气球的探测器显示，从热气球看一栋高楼顶部的仰角为</a:t>
            </a:r>
            <a:r>
              <a:rPr lang="en-US" altLang="zh-CN" dirty="0">
                <a:latin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</a:rPr>
              <a:t>，看这栋高楼底部的俯角为</a:t>
            </a:r>
            <a:r>
              <a:rPr lang="en-US" altLang="zh-CN" dirty="0">
                <a:latin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</a:rPr>
              <a:t>，热气球与高楼的水平距离为</a:t>
            </a:r>
            <a:r>
              <a:rPr lang="en-US" altLang="zh-CN" dirty="0">
                <a:latin typeface="Times New Roman" panose="02020603050405020304" pitchFamily="18" charset="0"/>
              </a:rPr>
              <a:t>120m</a:t>
            </a:r>
            <a:r>
              <a:rPr lang="zh-CN" altLang="en-US" dirty="0">
                <a:latin typeface="Times New Roman" panose="02020603050405020304" pitchFamily="18" charset="0"/>
              </a:rPr>
              <a:t>，这栋高楼有多高（结果精确到</a:t>
            </a:r>
            <a:r>
              <a:rPr lang="en-US" altLang="zh-CN" dirty="0">
                <a:latin typeface="Times New Roman" panose="02020603050405020304" pitchFamily="18" charset="0"/>
              </a:rPr>
              <a:t>0.1m</a:t>
            </a:r>
            <a:r>
              <a:rPr lang="zh-CN" altLang="en-US" dirty="0">
                <a:latin typeface="Times New Roman" panose="02020603050405020304" pitchFamily="18" charset="0"/>
              </a:rPr>
              <a:t>）.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8904" y="2162175"/>
            <a:ext cx="3888581" cy="2396729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分析：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我们知道，在视线与水平线所成的角中视线在水平线上方的是仰角，视线在水平线下方的是俯角，因此，在图中，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α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=30°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el-GR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rPr>
              <a:t>β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=60</a:t>
            </a:r>
            <a:r>
              <a:rPr lang="el-GR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°</a:t>
            </a:r>
            <a:r>
              <a:rPr lang="en-US" altLang="el-GR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Rt△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中，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α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=30°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120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，所以利用解直角三角形的知识求出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；类似地可以求出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，进而求出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endParaRPr lang="en-US" altLang="el-GR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3318" name="Group 6"/>
          <p:cNvGrpSpPr/>
          <p:nvPr/>
        </p:nvGrpSpPr>
        <p:grpSpPr bwMode="auto">
          <a:xfrm>
            <a:off x="6174581" y="2487216"/>
            <a:ext cx="1058466" cy="2261844"/>
            <a:chOff x="5" y="-31"/>
            <a:chExt cx="1052" cy="2249"/>
          </a:xfrm>
        </p:grpSpPr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138" y="644"/>
              <a:ext cx="726" cy="127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 flipV="1">
              <a:off x="138" y="199"/>
              <a:ext cx="726" cy="45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>
              <a:off x="882" y="190"/>
              <a:ext cx="0" cy="172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Line 10"/>
            <p:cNvSpPr>
              <a:spLocks noChangeShapeType="1"/>
            </p:cNvSpPr>
            <p:nvPr/>
          </p:nvSpPr>
          <p:spPr bwMode="auto">
            <a:xfrm>
              <a:off x="156" y="644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Freeform 11"/>
            <p:cNvSpPr>
              <a:spLocks noChangeArrowheads="1"/>
            </p:cNvSpPr>
            <p:nvPr/>
          </p:nvSpPr>
          <p:spPr bwMode="auto">
            <a:xfrm>
              <a:off x="265" y="653"/>
              <a:ext cx="143" cy="227"/>
            </a:xfrm>
            <a:custGeom>
              <a:avLst/>
              <a:gdLst>
                <a:gd name="T0" fmla="*/ 0 w 143"/>
                <a:gd name="T1" fmla="*/ 227 h 227"/>
                <a:gd name="T2" fmla="*/ 120 w 143"/>
                <a:gd name="T3" fmla="*/ 136 h 227"/>
                <a:gd name="T4" fmla="*/ 136 w 143"/>
                <a:gd name="T5" fmla="*/ 0 h 227"/>
                <a:gd name="T6" fmla="*/ 0 60000 65536"/>
                <a:gd name="T7" fmla="*/ 0 60000 65536"/>
                <a:gd name="T8" fmla="*/ 0 60000 65536"/>
                <a:gd name="T9" fmla="*/ 0 w 143"/>
                <a:gd name="T10" fmla="*/ 0 h 227"/>
                <a:gd name="T11" fmla="*/ 143 w 143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227">
                  <a:moveTo>
                    <a:pt x="0" y="227"/>
                  </a:moveTo>
                  <a:cubicBezTo>
                    <a:pt x="20" y="212"/>
                    <a:pt x="97" y="174"/>
                    <a:pt x="120" y="136"/>
                  </a:cubicBezTo>
                  <a:cubicBezTo>
                    <a:pt x="143" y="98"/>
                    <a:pt x="133" y="28"/>
                    <a:pt x="136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Freeform 12"/>
            <p:cNvSpPr>
              <a:spLocks noChangeArrowheads="1"/>
            </p:cNvSpPr>
            <p:nvPr/>
          </p:nvSpPr>
          <p:spPr bwMode="auto">
            <a:xfrm>
              <a:off x="356" y="517"/>
              <a:ext cx="34" cy="131"/>
            </a:xfrm>
            <a:custGeom>
              <a:avLst/>
              <a:gdLst>
                <a:gd name="T0" fmla="*/ 0 w 34"/>
                <a:gd name="T1" fmla="*/ 0 h 131"/>
                <a:gd name="T2" fmla="*/ 32 w 34"/>
                <a:gd name="T3" fmla="*/ 62 h 131"/>
                <a:gd name="T4" fmla="*/ 11 w 34"/>
                <a:gd name="T5" fmla="*/ 131 h 131"/>
                <a:gd name="T6" fmla="*/ 0 60000 65536"/>
                <a:gd name="T7" fmla="*/ 0 60000 65536"/>
                <a:gd name="T8" fmla="*/ 0 60000 65536"/>
                <a:gd name="T9" fmla="*/ 0 w 34"/>
                <a:gd name="T10" fmla="*/ 0 h 131"/>
                <a:gd name="T11" fmla="*/ 34 w 34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31">
                  <a:moveTo>
                    <a:pt x="0" y="0"/>
                  </a:moveTo>
                  <a:cubicBezTo>
                    <a:pt x="5" y="10"/>
                    <a:pt x="30" y="40"/>
                    <a:pt x="32" y="62"/>
                  </a:cubicBezTo>
                  <a:cubicBezTo>
                    <a:pt x="34" y="84"/>
                    <a:pt x="15" y="117"/>
                    <a:pt x="11" y="131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Text Box 13"/>
            <p:cNvSpPr txBox="1">
              <a:spLocks noChangeArrowheads="1"/>
            </p:cNvSpPr>
            <p:nvPr/>
          </p:nvSpPr>
          <p:spPr bwMode="auto">
            <a:xfrm>
              <a:off x="5" y="700"/>
              <a:ext cx="25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30" name="Text Box 14"/>
            <p:cNvSpPr txBox="1">
              <a:spLocks noChangeArrowheads="1"/>
            </p:cNvSpPr>
            <p:nvPr/>
          </p:nvSpPr>
          <p:spPr bwMode="auto">
            <a:xfrm>
              <a:off x="785" y="-31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31" name="Text Box 15"/>
            <p:cNvSpPr txBox="1">
              <a:spLocks noChangeArrowheads="1"/>
            </p:cNvSpPr>
            <p:nvPr/>
          </p:nvSpPr>
          <p:spPr bwMode="auto">
            <a:xfrm>
              <a:off x="745" y="1851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32" name="Text Box 16"/>
            <p:cNvSpPr txBox="1">
              <a:spLocks noChangeArrowheads="1"/>
            </p:cNvSpPr>
            <p:nvPr/>
          </p:nvSpPr>
          <p:spPr bwMode="auto">
            <a:xfrm>
              <a:off x="682" y="426"/>
              <a:ext cx="18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333" name="Text Box 17"/>
            <p:cNvSpPr txBox="1">
              <a:spLocks noChangeArrowheads="1"/>
            </p:cNvSpPr>
            <p:nvPr/>
          </p:nvSpPr>
          <p:spPr bwMode="auto">
            <a:xfrm>
              <a:off x="348" y="361"/>
              <a:ext cx="31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  <p:sp>
          <p:nvSpPr>
            <p:cNvPr id="13334" name="Text Box 18"/>
            <p:cNvSpPr txBox="1">
              <a:spLocks noChangeArrowheads="1"/>
            </p:cNvSpPr>
            <p:nvPr/>
          </p:nvSpPr>
          <p:spPr bwMode="auto">
            <a:xfrm>
              <a:off x="311" y="666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β</a:t>
              </a:r>
            </a:p>
          </p:txBody>
        </p:sp>
      </p:grp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6836569" y="2193131"/>
            <a:ext cx="683419" cy="319088"/>
          </a:xfrm>
          <a:prstGeom prst="wedgeRectCallout">
            <a:avLst>
              <a:gd name="adj1" fmla="val -81616"/>
              <a:gd name="adj2" fmla="val 219810"/>
            </a:avLst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</a:ln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仰角</a:t>
            </a: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7681913" y="2193131"/>
            <a:ext cx="917972" cy="319088"/>
          </a:xfrm>
          <a:prstGeom prst="wedgeRectCallout">
            <a:avLst>
              <a:gd name="adj1" fmla="val -148963"/>
              <a:gd name="adj2" fmla="val 241046"/>
            </a:avLst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</a:ln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水平线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6168629" y="4125516"/>
            <a:ext cx="683419" cy="320278"/>
          </a:xfrm>
          <a:prstGeom prst="wedgeRectCallout">
            <a:avLst>
              <a:gd name="adj1" fmla="val -1028"/>
              <a:gd name="adj2" fmla="val -255347"/>
            </a:avLst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</a:ln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俯角</a:t>
            </a:r>
          </a:p>
        </p:txBody>
      </p:sp>
      <p:pic>
        <p:nvPicPr>
          <p:cNvPr id="13322" name="图片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56835" y="2709863"/>
            <a:ext cx="736997" cy="174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  <p:bldP spid="19" grpId="0" bldLvl="0" animBg="1"/>
      <p:bldP spid="20" grpId="0" bldLvl="0" animBg="1"/>
      <p:bldP spid="2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6751" y="940594"/>
            <a:ext cx="4861322" cy="3429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解：如图，</a:t>
            </a:r>
            <a:r>
              <a:rPr lang="zh-CN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α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 30°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el-GR" alt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β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 60</a:t>
            </a:r>
            <a:r>
              <a:rPr lang="el-GR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120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58466" y="4485085"/>
            <a:ext cx="426600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答：这栋楼高约为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277.1m.</a:t>
            </a:r>
          </a:p>
        </p:txBody>
      </p:sp>
      <p:sp>
        <p:nvSpPr>
          <p:cNvPr id="29" name="Text 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675600" y="2318338"/>
            <a:ext cx="2073773" cy="524279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31" name="Text 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483714" y="3242472"/>
            <a:ext cx="2394050" cy="372362"/>
          </a:xfrm>
          <a:prstGeom prst="rect">
            <a:avLst/>
          </a:prstGeom>
          <a:blipFill rotWithShape="0">
            <a:blip r:embed="rId4" cstate="email"/>
            <a:stretch>
              <a:fillRect t="-2439" b="-26829"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32" name="Text Box 18"/>
          <p:cNvSpPr txBox="1">
            <a:spLocks noRot="1" noChangeAspect="1" noEditPoints="1" noChangeArrowheads="1" noTextEdit="1"/>
          </p:cNvSpPr>
          <p:nvPr/>
        </p:nvSpPr>
        <p:spPr bwMode="auto">
          <a:xfrm>
            <a:off x="1073944" y="3663554"/>
            <a:ext cx="3708797" cy="371475"/>
          </a:xfrm>
          <a:prstGeom prst="rect">
            <a:avLst/>
          </a:prstGeom>
          <a:blipFill dpi="0" rotWithShape="0">
            <a:blip r:embed="rId5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" name="Text Box 18"/>
          <p:cNvSpPr txBox="1">
            <a:spLocks noRot="1" noChangeAspect="1" noEditPoints="1" noChangeArrowheads="1" noTextEdit="1"/>
          </p:cNvSpPr>
          <p:nvPr/>
        </p:nvSpPr>
        <p:spPr bwMode="auto">
          <a:xfrm>
            <a:off x="1483519" y="4083844"/>
            <a:ext cx="2015729" cy="378619"/>
          </a:xfrm>
          <a:prstGeom prst="rect">
            <a:avLst/>
          </a:prstGeom>
          <a:blipFill dpi="0" rotWithShape="0">
            <a:blip r:embed="rId6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4345" name="图片 3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78054" y="2570560"/>
            <a:ext cx="773906" cy="77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6" name="Group 6"/>
          <p:cNvGrpSpPr/>
          <p:nvPr/>
        </p:nvGrpSpPr>
        <p:grpSpPr bwMode="auto">
          <a:xfrm>
            <a:off x="5740004" y="2506266"/>
            <a:ext cx="1057275" cy="2261844"/>
            <a:chOff x="5" y="-31"/>
            <a:chExt cx="1052" cy="2249"/>
          </a:xfrm>
        </p:grpSpPr>
        <p:sp>
          <p:nvSpPr>
            <p:cNvPr id="14366" name="Line 7"/>
            <p:cNvSpPr>
              <a:spLocks noChangeShapeType="1"/>
            </p:cNvSpPr>
            <p:nvPr/>
          </p:nvSpPr>
          <p:spPr bwMode="auto">
            <a:xfrm>
              <a:off x="138" y="644"/>
              <a:ext cx="726" cy="127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7" name="Line 8"/>
            <p:cNvSpPr>
              <a:spLocks noChangeShapeType="1"/>
            </p:cNvSpPr>
            <p:nvPr/>
          </p:nvSpPr>
          <p:spPr bwMode="auto">
            <a:xfrm flipV="1">
              <a:off x="138" y="199"/>
              <a:ext cx="726" cy="45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9"/>
            <p:cNvSpPr>
              <a:spLocks noChangeShapeType="1"/>
            </p:cNvSpPr>
            <p:nvPr/>
          </p:nvSpPr>
          <p:spPr bwMode="auto">
            <a:xfrm>
              <a:off x="882" y="190"/>
              <a:ext cx="0" cy="172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9" name="Line 10"/>
            <p:cNvSpPr>
              <a:spLocks noChangeShapeType="1"/>
            </p:cNvSpPr>
            <p:nvPr/>
          </p:nvSpPr>
          <p:spPr bwMode="auto">
            <a:xfrm>
              <a:off x="156" y="644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Freeform 11"/>
            <p:cNvSpPr>
              <a:spLocks noChangeArrowheads="1"/>
            </p:cNvSpPr>
            <p:nvPr/>
          </p:nvSpPr>
          <p:spPr bwMode="auto">
            <a:xfrm>
              <a:off x="265" y="653"/>
              <a:ext cx="143" cy="227"/>
            </a:xfrm>
            <a:custGeom>
              <a:avLst/>
              <a:gdLst>
                <a:gd name="T0" fmla="*/ 0 w 143"/>
                <a:gd name="T1" fmla="*/ 227 h 227"/>
                <a:gd name="T2" fmla="*/ 120 w 143"/>
                <a:gd name="T3" fmla="*/ 136 h 227"/>
                <a:gd name="T4" fmla="*/ 136 w 143"/>
                <a:gd name="T5" fmla="*/ 0 h 227"/>
                <a:gd name="T6" fmla="*/ 0 60000 65536"/>
                <a:gd name="T7" fmla="*/ 0 60000 65536"/>
                <a:gd name="T8" fmla="*/ 0 60000 65536"/>
                <a:gd name="T9" fmla="*/ 0 w 143"/>
                <a:gd name="T10" fmla="*/ 0 h 227"/>
                <a:gd name="T11" fmla="*/ 143 w 143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227">
                  <a:moveTo>
                    <a:pt x="0" y="227"/>
                  </a:moveTo>
                  <a:cubicBezTo>
                    <a:pt x="20" y="212"/>
                    <a:pt x="97" y="174"/>
                    <a:pt x="120" y="136"/>
                  </a:cubicBezTo>
                  <a:cubicBezTo>
                    <a:pt x="143" y="98"/>
                    <a:pt x="133" y="28"/>
                    <a:pt x="136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Freeform 12"/>
            <p:cNvSpPr>
              <a:spLocks noChangeArrowheads="1"/>
            </p:cNvSpPr>
            <p:nvPr/>
          </p:nvSpPr>
          <p:spPr bwMode="auto">
            <a:xfrm>
              <a:off x="356" y="517"/>
              <a:ext cx="34" cy="131"/>
            </a:xfrm>
            <a:custGeom>
              <a:avLst/>
              <a:gdLst>
                <a:gd name="T0" fmla="*/ 0 w 34"/>
                <a:gd name="T1" fmla="*/ 0 h 131"/>
                <a:gd name="T2" fmla="*/ 32 w 34"/>
                <a:gd name="T3" fmla="*/ 62 h 131"/>
                <a:gd name="T4" fmla="*/ 11 w 34"/>
                <a:gd name="T5" fmla="*/ 131 h 131"/>
                <a:gd name="T6" fmla="*/ 0 60000 65536"/>
                <a:gd name="T7" fmla="*/ 0 60000 65536"/>
                <a:gd name="T8" fmla="*/ 0 60000 65536"/>
                <a:gd name="T9" fmla="*/ 0 w 34"/>
                <a:gd name="T10" fmla="*/ 0 h 131"/>
                <a:gd name="T11" fmla="*/ 34 w 34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131">
                  <a:moveTo>
                    <a:pt x="0" y="0"/>
                  </a:moveTo>
                  <a:cubicBezTo>
                    <a:pt x="5" y="10"/>
                    <a:pt x="30" y="40"/>
                    <a:pt x="32" y="62"/>
                  </a:cubicBezTo>
                  <a:cubicBezTo>
                    <a:pt x="34" y="84"/>
                    <a:pt x="15" y="117"/>
                    <a:pt x="11" y="131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Text Box 13"/>
            <p:cNvSpPr txBox="1">
              <a:spLocks noChangeArrowheads="1"/>
            </p:cNvSpPr>
            <p:nvPr/>
          </p:nvSpPr>
          <p:spPr bwMode="auto">
            <a:xfrm>
              <a:off x="5" y="700"/>
              <a:ext cx="25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73" name="Text Box 14"/>
            <p:cNvSpPr txBox="1">
              <a:spLocks noChangeArrowheads="1"/>
            </p:cNvSpPr>
            <p:nvPr/>
          </p:nvSpPr>
          <p:spPr bwMode="auto">
            <a:xfrm>
              <a:off x="785" y="-31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74" name="Text Box 15"/>
            <p:cNvSpPr txBox="1">
              <a:spLocks noChangeArrowheads="1"/>
            </p:cNvSpPr>
            <p:nvPr/>
          </p:nvSpPr>
          <p:spPr bwMode="auto">
            <a:xfrm>
              <a:off x="745" y="1851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75" name="Text Box 16"/>
            <p:cNvSpPr txBox="1">
              <a:spLocks noChangeArrowheads="1"/>
            </p:cNvSpPr>
            <p:nvPr/>
          </p:nvSpPr>
          <p:spPr bwMode="auto">
            <a:xfrm>
              <a:off x="682" y="426"/>
              <a:ext cx="18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76" name="Text Box 17"/>
            <p:cNvSpPr txBox="1">
              <a:spLocks noChangeArrowheads="1"/>
            </p:cNvSpPr>
            <p:nvPr/>
          </p:nvSpPr>
          <p:spPr bwMode="auto">
            <a:xfrm>
              <a:off x="348" y="361"/>
              <a:ext cx="31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  <p:sp>
          <p:nvSpPr>
            <p:cNvPr id="14377" name="Text Box 18"/>
            <p:cNvSpPr txBox="1">
              <a:spLocks noChangeArrowheads="1"/>
            </p:cNvSpPr>
            <p:nvPr/>
          </p:nvSpPr>
          <p:spPr bwMode="auto">
            <a:xfrm>
              <a:off x="311" y="666"/>
              <a:ext cx="27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β</a:t>
              </a:r>
            </a:p>
          </p:txBody>
        </p:sp>
      </p:grpSp>
      <p:grpSp>
        <p:nvGrpSpPr>
          <p:cNvPr id="4" name="组合 1"/>
          <p:cNvGrpSpPr/>
          <p:nvPr/>
        </p:nvGrpSpPr>
        <p:grpSpPr bwMode="auto">
          <a:xfrm>
            <a:off x="1077516" y="1338262"/>
            <a:ext cx="2690813" cy="526495"/>
            <a:chOff x="1436553" y="1784370"/>
            <a:chExt cx="3588015" cy="701975"/>
          </a:xfrm>
        </p:grpSpPr>
        <p:sp>
          <p:nvSpPr>
            <p:cNvPr id="27" name="Text Box 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436553" y="1784370"/>
              <a:ext cx="3588015" cy="681021"/>
            </a:xfrm>
            <a:prstGeom prst="rect">
              <a:avLst/>
            </a:prstGeom>
            <a:blipFill rotWithShape="0">
              <a:blip r:embed="rId8" cstate="email"/>
              <a:stretch>
                <a:fillRect l="-680" b="-8108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14362" name="文本框 58"/>
            <p:cNvSpPr txBox="1">
              <a:spLocks noChangeArrowheads="1"/>
            </p:cNvSpPr>
            <p:nvPr/>
          </p:nvSpPr>
          <p:spPr bwMode="auto">
            <a:xfrm>
              <a:off x="3284074" y="1978972"/>
              <a:ext cx="425198" cy="492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3" name="文本框 59"/>
            <p:cNvSpPr txBox="1">
              <a:spLocks noChangeArrowheads="1"/>
            </p:cNvSpPr>
            <p:nvPr/>
          </p:nvSpPr>
          <p:spPr bwMode="auto">
            <a:xfrm>
              <a:off x="1520379" y="1993915"/>
              <a:ext cx="671245" cy="492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4" name="文本框 56"/>
            <p:cNvSpPr txBox="1">
              <a:spLocks noChangeArrowheads="1"/>
            </p:cNvSpPr>
            <p:nvPr/>
          </p:nvSpPr>
          <p:spPr bwMode="auto">
            <a:xfrm>
              <a:off x="1713409" y="1932291"/>
              <a:ext cx="850395" cy="49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5" name="文本框 55"/>
            <p:cNvSpPr txBox="1">
              <a:spLocks noChangeArrowheads="1"/>
            </p:cNvSpPr>
            <p:nvPr/>
          </p:nvSpPr>
          <p:spPr bwMode="auto">
            <a:xfrm>
              <a:off x="3232623" y="1942657"/>
              <a:ext cx="850395" cy="49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3"/>
          <p:cNvGrpSpPr/>
          <p:nvPr/>
        </p:nvGrpSpPr>
        <p:grpSpPr bwMode="auto">
          <a:xfrm>
            <a:off x="1077516" y="1877617"/>
            <a:ext cx="3427809" cy="447220"/>
            <a:chOff x="1436553" y="2503792"/>
            <a:chExt cx="4570415" cy="596765"/>
          </a:xfrm>
        </p:grpSpPr>
        <p:sp>
          <p:nvSpPr>
            <p:cNvPr id="28" name="Text Box 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436553" y="2591894"/>
              <a:ext cx="4570415" cy="461663"/>
            </a:xfrm>
            <a:prstGeom prst="rect">
              <a:avLst/>
            </a:prstGeom>
            <a:blipFill rotWithShape="0">
              <a:blip r:embed="rId9" cstate="email"/>
              <a:stretch>
                <a:fillRect l="-534" t="-11842" b="-27632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14357" name="文本框 57"/>
            <p:cNvSpPr txBox="1">
              <a:spLocks noChangeArrowheads="1"/>
            </p:cNvSpPr>
            <p:nvPr/>
          </p:nvSpPr>
          <p:spPr bwMode="auto">
            <a:xfrm>
              <a:off x="3125721" y="2503792"/>
              <a:ext cx="425198" cy="492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8" name="文本框 60"/>
            <p:cNvSpPr txBox="1">
              <a:spLocks noChangeArrowheads="1"/>
            </p:cNvSpPr>
            <p:nvPr/>
          </p:nvSpPr>
          <p:spPr bwMode="auto">
            <a:xfrm>
              <a:off x="4937297" y="2580780"/>
              <a:ext cx="425198" cy="492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9" name="文本框 54"/>
            <p:cNvSpPr txBox="1">
              <a:spLocks noChangeArrowheads="1"/>
            </p:cNvSpPr>
            <p:nvPr/>
          </p:nvSpPr>
          <p:spPr bwMode="auto">
            <a:xfrm>
              <a:off x="3071475" y="2607725"/>
              <a:ext cx="850395" cy="49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0" name="文本框 53"/>
            <p:cNvSpPr txBox="1">
              <a:spLocks noChangeArrowheads="1"/>
            </p:cNvSpPr>
            <p:nvPr/>
          </p:nvSpPr>
          <p:spPr bwMode="auto">
            <a:xfrm>
              <a:off x="4892138" y="2583913"/>
              <a:ext cx="850395" cy="49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组合 4"/>
          <p:cNvGrpSpPr/>
          <p:nvPr/>
        </p:nvGrpSpPr>
        <p:grpSpPr bwMode="auto">
          <a:xfrm>
            <a:off x="1058466" y="2837255"/>
            <a:ext cx="3427809" cy="379582"/>
            <a:chOff x="1410757" y="3782823"/>
            <a:chExt cx="4570413" cy="506845"/>
          </a:xfrm>
        </p:grpSpPr>
        <p:sp>
          <p:nvSpPr>
            <p:cNvPr id="30" name="Text Box 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410757" y="3796510"/>
              <a:ext cx="4570413" cy="461665"/>
            </a:xfrm>
            <a:prstGeom prst="rect">
              <a:avLst/>
            </a:prstGeom>
            <a:blipFill rotWithShape="0">
              <a:blip r:embed="rId10" cstate="email"/>
              <a:stretch>
                <a:fillRect b="-18421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14352" name="文本框 61"/>
            <p:cNvSpPr txBox="1">
              <a:spLocks noChangeArrowheads="1"/>
            </p:cNvSpPr>
            <p:nvPr/>
          </p:nvSpPr>
          <p:spPr bwMode="auto">
            <a:xfrm>
              <a:off x="2853355" y="3796510"/>
              <a:ext cx="425197" cy="49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3" name="文本框 62"/>
            <p:cNvSpPr txBox="1">
              <a:spLocks noChangeArrowheads="1"/>
            </p:cNvSpPr>
            <p:nvPr/>
          </p:nvSpPr>
          <p:spPr bwMode="auto">
            <a:xfrm>
              <a:off x="4662600" y="3790156"/>
              <a:ext cx="425197" cy="49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4" name="文本框 52"/>
            <p:cNvSpPr txBox="1">
              <a:spLocks noChangeArrowheads="1"/>
            </p:cNvSpPr>
            <p:nvPr/>
          </p:nvSpPr>
          <p:spPr bwMode="auto">
            <a:xfrm>
              <a:off x="2799208" y="3790158"/>
              <a:ext cx="850395" cy="49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5" name="文本框 51"/>
            <p:cNvSpPr txBox="1">
              <a:spLocks noChangeArrowheads="1"/>
            </p:cNvSpPr>
            <p:nvPr/>
          </p:nvSpPr>
          <p:spPr bwMode="auto">
            <a:xfrm>
              <a:off x="4607599" y="3782823"/>
              <a:ext cx="850395" cy="49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350" name="图片 5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635353" y="2709863"/>
            <a:ext cx="736997" cy="174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96553" y="686992"/>
            <a:ext cx="5719763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建筑物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</a:rPr>
              <a:t>上有一旗杆</a:t>
            </a:r>
            <a:r>
              <a:rPr lang="en-US" altLang="zh-CN" i="1" dirty="0">
                <a:latin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</a:rPr>
              <a:t>，由距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en-US" altLang="zh-CN" dirty="0">
                <a:latin typeface="Times New Roman" panose="02020603050405020304" pitchFamily="18" charset="0"/>
              </a:rPr>
              <a:t>40m</a:t>
            </a:r>
            <a:r>
              <a:rPr lang="zh-CN" altLang="en-US" dirty="0">
                <a:latin typeface="Times New Roman" panose="02020603050405020304" pitchFamily="18" charset="0"/>
              </a:rPr>
              <a:t>的</a:t>
            </a:r>
            <a:r>
              <a:rPr lang="en-US" altLang="zh-CN" i="1" dirty="0">
                <a:latin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</a:rPr>
              <a:t>处观察旗杆顶部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的仰角为</a:t>
            </a:r>
            <a:r>
              <a:rPr lang="en-US" altLang="zh-CN" dirty="0">
                <a:latin typeface="Times New Roman" panose="02020603050405020304" pitchFamily="18" charset="0"/>
              </a:rPr>
              <a:t>54°</a:t>
            </a:r>
            <a:r>
              <a:rPr lang="zh-CN" altLang="en-US" dirty="0">
                <a:latin typeface="Times New Roman" panose="02020603050405020304" pitchFamily="18" charset="0"/>
              </a:rPr>
              <a:t>，观察底部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的仰角为</a:t>
            </a:r>
            <a:r>
              <a:rPr lang="en-US" altLang="zh-CN" dirty="0">
                <a:latin typeface="Times New Roman" panose="02020603050405020304" pitchFamily="18" charset="0"/>
              </a:rPr>
              <a:t>45°</a:t>
            </a:r>
            <a:r>
              <a:rPr lang="zh-CN" altLang="en-US" dirty="0">
                <a:latin typeface="Times New Roman" panose="02020603050405020304" pitchFamily="18" charset="0"/>
              </a:rPr>
              <a:t>，求旗杆的高度（精确到</a:t>
            </a:r>
            <a:r>
              <a:rPr lang="en-US" altLang="zh-CN" dirty="0">
                <a:latin typeface="Times New Roman" panose="02020603050405020304" pitchFamily="18" charset="0"/>
              </a:rPr>
              <a:t>0.1m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5364" name="Group 19"/>
          <p:cNvGrpSpPr/>
          <p:nvPr/>
        </p:nvGrpSpPr>
        <p:grpSpPr bwMode="auto">
          <a:xfrm>
            <a:off x="6537723" y="2113360"/>
            <a:ext cx="1901428" cy="2331243"/>
            <a:chOff x="0" y="0"/>
            <a:chExt cx="1597" cy="1958"/>
          </a:xfrm>
        </p:grpSpPr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9" y="1723"/>
              <a:ext cx="1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 flipV="1">
              <a:off x="100" y="227"/>
              <a:ext cx="1116" cy="149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Line 22"/>
            <p:cNvSpPr>
              <a:spLocks noChangeShapeType="1"/>
            </p:cNvSpPr>
            <p:nvPr/>
          </p:nvSpPr>
          <p:spPr bwMode="auto">
            <a:xfrm flipV="1">
              <a:off x="119" y="635"/>
              <a:ext cx="1115" cy="108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Line 23"/>
            <p:cNvSpPr>
              <a:spLocks noChangeShapeType="1"/>
            </p:cNvSpPr>
            <p:nvPr/>
          </p:nvSpPr>
          <p:spPr bwMode="auto">
            <a:xfrm>
              <a:off x="1225" y="635"/>
              <a:ext cx="0" cy="10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 flipV="1">
              <a:off x="1228" y="217"/>
              <a:ext cx="0" cy="4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Freeform 25"/>
            <p:cNvSpPr>
              <a:spLocks noChangeArrowheads="1"/>
            </p:cNvSpPr>
            <p:nvPr/>
          </p:nvSpPr>
          <p:spPr bwMode="auto">
            <a:xfrm>
              <a:off x="463" y="1406"/>
              <a:ext cx="155" cy="317"/>
            </a:xfrm>
            <a:custGeom>
              <a:avLst/>
              <a:gdLst>
                <a:gd name="T0" fmla="*/ 0 w 155"/>
                <a:gd name="T1" fmla="*/ 0 h 317"/>
                <a:gd name="T2" fmla="*/ 140 w 155"/>
                <a:gd name="T3" fmla="*/ 135 h 317"/>
                <a:gd name="T4" fmla="*/ 91 w 155"/>
                <a:gd name="T5" fmla="*/ 317 h 317"/>
                <a:gd name="T6" fmla="*/ 0 60000 65536"/>
                <a:gd name="T7" fmla="*/ 0 60000 65536"/>
                <a:gd name="T8" fmla="*/ 0 60000 65536"/>
                <a:gd name="T9" fmla="*/ 0 w 155"/>
                <a:gd name="T10" fmla="*/ 0 h 317"/>
                <a:gd name="T11" fmla="*/ 155 w 155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>
              <a:solidFill>
                <a:srgbClr val="00CC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Freeform 26"/>
            <p:cNvSpPr>
              <a:spLocks noChangeArrowheads="1"/>
            </p:cNvSpPr>
            <p:nvPr/>
          </p:nvSpPr>
          <p:spPr bwMode="auto">
            <a:xfrm>
              <a:off x="256" y="1524"/>
              <a:ext cx="89" cy="181"/>
            </a:xfrm>
            <a:custGeom>
              <a:avLst/>
              <a:gdLst>
                <a:gd name="T0" fmla="*/ 0 w 155"/>
                <a:gd name="T1" fmla="*/ 0 h 317"/>
                <a:gd name="T2" fmla="*/ 140 w 155"/>
                <a:gd name="T3" fmla="*/ 135 h 317"/>
                <a:gd name="T4" fmla="*/ 91 w 155"/>
                <a:gd name="T5" fmla="*/ 317 h 317"/>
                <a:gd name="T6" fmla="*/ 0 60000 65536"/>
                <a:gd name="T7" fmla="*/ 0 60000 65536"/>
                <a:gd name="T8" fmla="*/ 0 60000 65536"/>
                <a:gd name="T9" fmla="*/ 0 w 155"/>
                <a:gd name="T10" fmla="*/ 0 h 317"/>
                <a:gd name="T11" fmla="*/ 155 w 155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>
              <a:solidFill>
                <a:srgbClr val="00CC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Text Box 27"/>
            <p:cNvSpPr txBox="1">
              <a:spLocks noChangeArrowheads="1"/>
            </p:cNvSpPr>
            <p:nvPr/>
          </p:nvSpPr>
          <p:spPr bwMode="auto">
            <a:xfrm>
              <a:off x="1098" y="0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5387" name="Text Box 28"/>
            <p:cNvSpPr txBox="1">
              <a:spLocks noChangeArrowheads="1"/>
            </p:cNvSpPr>
            <p:nvPr/>
          </p:nvSpPr>
          <p:spPr bwMode="auto">
            <a:xfrm>
              <a:off x="1188" y="42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5388" name="Text Box 29"/>
            <p:cNvSpPr txBox="1">
              <a:spLocks noChangeArrowheads="1"/>
            </p:cNvSpPr>
            <p:nvPr/>
          </p:nvSpPr>
          <p:spPr bwMode="auto">
            <a:xfrm>
              <a:off x="1152" y="1679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5389" name="Text Box 30"/>
            <p:cNvSpPr txBox="1">
              <a:spLocks noChangeArrowheads="1"/>
            </p:cNvSpPr>
            <p:nvPr/>
          </p:nvSpPr>
          <p:spPr bwMode="auto">
            <a:xfrm>
              <a:off x="0" y="1678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5390" name="Text Box 31"/>
            <p:cNvSpPr txBox="1">
              <a:spLocks noChangeArrowheads="1"/>
            </p:cNvSpPr>
            <p:nvPr/>
          </p:nvSpPr>
          <p:spPr bwMode="auto">
            <a:xfrm>
              <a:off x="418" y="1687"/>
              <a:ext cx="49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Times New Roman" panose="02020603050405020304" pitchFamily="18" charset="0"/>
                  <a:ea typeface="宋体" panose="02010600030101010101" pitchFamily="2" charset="-122"/>
                </a:rPr>
                <a:t>40m</a:t>
              </a:r>
            </a:p>
          </p:txBody>
        </p:sp>
        <p:sp>
          <p:nvSpPr>
            <p:cNvPr id="15391" name="Text Box 32"/>
            <p:cNvSpPr txBox="1">
              <a:spLocks noChangeArrowheads="1"/>
            </p:cNvSpPr>
            <p:nvPr/>
          </p:nvSpPr>
          <p:spPr bwMode="auto">
            <a:xfrm>
              <a:off x="290" y="1487"/>
              <a:ext cx="49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Times New Roman" panose="02020603050405020304" pitchFamily="18" charset="0"/>
                  <a:ea typeface="宋体" panose="02010600030101010101" pitchFamily="2" charset="-122"/>
                </a:rPr>
                <a:t>54°</a:t>
              </a:r>
            </a:p>
          </p:txBody>
        </p:sp>
        <p:sp>
          <p:nvSpPr>
            <p:cNvPr id="15392" name="Text Box 33"/>
            <p:cNvSpPr txBox="1">
              <a:spLocks noChangeArrowheads="1"/>
            </p:cNvSpPr>
            <p:nvPr/>
          </p:nvSpPr>
          <p:spPr bwMode="auto">
            <a:xfrm>
              <a:off x="572" y="1442"/>
              <a:ext cx="49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Times New Roman" panose="02020603050405020304" pitchFamily="18" charset="0"/>
                  <a:ea typeface="宋体" panose="02010600030101010101" pitchFamily="2" charset="-122"/>
                </a:rPr>
                <a:t>45°</a:t>
              </a:r>
            </a:p>
          </p:txBody>
        </p:sp>
      </p:grp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996554" y="2046685"/>
            <a:ext cx="415885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解：在等腰三角形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BCD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中∠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ACD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=90°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1441848" y="2481263"/>
            <a:ext cx="27551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DC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=40m.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441847" y="2907506"/>
            <a:ext cx="31861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Rt△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ACD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中，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382316" y="4624388"/>
            <a:ext cx="318611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答：旗杆的高度为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15.1m.</a:t>
            </a:r>
          </a:p>
        </p:txBody>
      </p:sp>
      <p:grpSp>
        <p:nvGrpSpPr>
          <p:cNvPr id="4" name="组合 1"/>
          <p:cNvGrpSpPr/>
          <p:nvPr/>
        </p:nvGrpSpPr>
        <p:grpSpPr bwMode="auto">
          <a:xfrm>
            <a:off x="2914650" y="2769394"/>
            <a:ext cx="1849041" cy="611981"/>
            <a:chOff x="3886200" y="3692525"/>
            <a:chExt cx="2465388" cy="815975"/>
          </a:xfrm>
        </p:grpSpPr>
        <p:sp>
          <p:nvSpPr>
            <p:cNvPr id="15376" name="Text Box 18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3886200" y="3692525"/>
              <a:ext cx="2465388" cy="815975"/>
            </a:xfrm>
            <a:prstGeom prst="rect">
              <a:avLst/>
            </a:prstGeom>
            <a:blipFill dpi="0" rotWithShape="0">
              <a:blip r:embed="rId3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文本框 44"/>
            <p:cNvSpPr txBox="1">
              <a:spLocks noChangeArrowheads="1"/>
            </p:cNvSpPr>
            <p:nvPr/>
          </p:nvSpPr>
          <p:spPr bwMode="auto">
            <a:xfrm>
              <a:off x="3975401" y="3908576"/>
              <a:ext cx="425199" cy="492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8" name="文本框 48"/>
            <p:cNvSpPr txBox="1">
              <a:spLocks noChangeArrowheads="1"/>
            </p:cNvSpPr>
            <p:nvPr/>
          </p:nvSpPr>
          <p:spPr bwMode="auto">
            <a:xfrm>
              <a:off x="3934671" y="3875232"/>
              <a:ext cx="84525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3"/>
          <p:cNvGrpSpPr/>
          <p:nvPr/>
        </p:nvGrpSpPr>
        <p:grpSpPr bwMode="auto">
          <a:xfrm>
            <a:off x="1441847" y="3340897"/>
            <a:ext cx="2189559" cy="370631"/>
            <a:chOff x="1922463" y="4454534"/>
            <a:chExt cx="2919412" cy="494164"/>
          </a:xfrm>
        </p:grpSpPr>
        <p:sp>
          <p:nvSpPr>
            <p:cNvPr id="15373" name="Text Box 18"/>
            <p:cNvSpPr txBox="1">
              <a:spLocks noRot="1" noChangeAspect="1" noEditPoints="1" noChangeArrowheads="1" noTextEdit="1"/>
            </p:cNvSpPr>
            <p:nvPr/>
          </p:nvSpPr>
          <p:spPr bwMode="auto">
            <a:xfrm>
              <a:off x="1922463" y="4459288"/>
              <a:ext cx="2919412" cy="460375"/>
            </a:xfrm>
            <a:prstGeom prst="rect">
              <a:avLst/>
            </a:prstGeom>
            <a:blipFill dpi="0" rotWithShape="0">
              <a:blip r:embed="rId4" cstate="email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文本框 46"/>
            <p:cNvSpPr txBox="1">
              <a:spLocks noChangeArrowheads="1"/>
            </p:cNvSpPr>
            <p:nvPr/>
          </p:nvSpPr>
          <p:spPr bwMode="auto">
            <a:xfrm>
              <a:off x="2870152" y="4456266"/>
              <a:ext cx="425199" cy="49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5" name="文本框 49"/>
            <p:cNvSpPr txBox="1">
              <a:spLocks noChangeArrowheads="1"/>
            </p:cNvSpPr>
            <p:nvPr/>
          </p:nvSpPr>
          <p:spPr bwMode="auto">
            <a:xfrm>
              <a:off x="2804250" y="4454534"/>
              <a:ext cx="845251" cy="49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</a:rPr>
                <a:t>tan</a:t>
              </a:r>
              <a:endPara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47788" y="4181476"/>
            <a:ext cx="39362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=55.1-40=15.1(m).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584723" y="3767138"/>
            <a:ext cx="249674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=tan54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°×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40≈55.1(m)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35" grpId="0"/>
      <p:bldP spid="36" grpId="0"/>
      <p:bldP spid="38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1655</Words>
  <Application>Microsoft Office PowerPoint</Application>
  <PresentationFormat>全屏显示(16:9)</PresentationFormat>
  <Paragraphs>203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Equation.DSMT4</vt:lpstr>
      <vt:lpstr>Equation.KSEE3</vt:lpstr>
      <vt:lpstr>第一章  直角三角形的边角关系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2023-01-17T01:33:35Z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62513DD4EAC94F9B8B49FAAA2A94F56A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